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63" r:id="rId4"/>
    <p:sldId id="264" r:id="rId5"/>
    <p:sldId id="265" r:id="rId6"/>
    <p:sldId id="266" r:id="rId7"/>
    <p:sldId id="267" r:id="rId8"/>
    <p:sldId id="268" r:id="rId9"/>
    <p:sldId id="269"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259" r:id="rId48"/>
    <p:sldId id="261" r:id="rId49"/>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86" d="100"/>
          <a:sy n="86"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75000"/>
              </a:schemeClr>
            </a:solidFill>
            <a:ln>
              <a:noFill/>
            </a:ln>
            <a:effectLst/>
          </c:spPr>
          <c:invertIfNegative val="0"/>
          <c:cat>
            <c:numRef>
              <c:f>'figure1(2)'!$A$1:$A$11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'figure1(2)'!$B$1:$B$11</c:f>
              <c:numCache>
                <c:formatCode>General</c:formatCode>
                <c:ptCount val="11"/>
                <c:pt idx="0">
                  <c:v>17</c:v>
                </c:pt>
                <c:pt idx="1">
                  <c:v>26</c:v>
                </c:pt>
                <c:pt idx="2">
                  <c:v>32</c:v>
                </c:pt>
                <c:pt idx="3">
                  <c:v>38</c:v>
                </c:pt>
                <c:pt idx="4">
                  <c:v>39</c:v>
                </c:pt>
                <c:pt idx="5">
                  <c:v>39</c:v>
                </c:pt>
                <c:pt idx="6">
                  <c:v>40</c:v>
                </c:pt>
                <c:pt idx="7">
                  <c:v>41</c:v>
                </c:pt>
                <c:pt idx="8">
                  <c:v>41</c:v>
                </c:pt>
                <c:pt idx="9">
                  <c:v>41</c:v>
                </c:pt>
                <c:pt idx="10">
                  <c:v>41</c:v>
                </c:pt>
              </c:numCache>
            </c:numRef>
          </c:val>
          <c:extLst>
            <c:ext xmlns:c16="http://schemas.microsoft.com/office/drawing/2014/chart" uri="{C3380CC4-5D6E-409C-BE32-E72D297353CC}">
              <c16:uniqueId val="{00000000-9556-464B-BBB3-A1D2F0B40D34}"/>
            </c:ext>
          </c:extLst>
        </c:ser>
        <c:dLbls>
          <c:showLegendKey val="0"/>
          <c:showVal val="0"/>
          <c:showCatName val="0"/>
          <c:showSerName val="0"/>
          <c:showPercent val="0"/>
          <c:showBubbleSize val="0"/>
        </c:dLbls>
        <c:gapWidth val="100"/>
        <c:overlap val="-24"/>
        <c:axId val="24282608"/>
        <c:axId val="357673216"/>
      </c:barChart>
      <c:catAx>
        <c:axId val="2428260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b="0">
                    <a:latin typeface="Arial" panose="020B0604020202020204" pitchFamily="34" charset="0"/>
                    <a:cs typeface="Arial" panose="020B0604020202020204" pitchFamily="34" charset="0"/>
                  </a:rPr>
                  <a:t>Year</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fr-FR"/>
          </a:p>
        </c:txPr>
        <c:crossAx val="357673216"/>
        <c:crosses val="autoZero"/>
        <c:auto val="1"/>
        <c:lblAlgn val="ctr"/>
        <c:lblOffset val="100"/>
        <c:noMultiLvlLbl val="0"/>
      </c:catAx>
      <c:valAx>
        <c:axId val="357673216"/>
        <c:scaling>
          <c:orientation val="minMax"/>
        </c:scaling>
        <c:delete val="0"/>
        <c:axPos val="l"/>
        <c:majorGridlines>
          <c:spPr>
            <a:ln w="6350" cap="flat" cmpd="sng" algn="ctr">
              <a:solidFill>
                <a:schemeClr val="dk1"/>
              </a:solidFill>
              <a:prstDash val="solid"/>
              <a:miter lim="800000"/>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b="0">
                    <a:latin typeface="Arial" panose="020B0604020202020204" pitchFamily="34" charset="0"/>
                    <a:cs typeface="Arial" panose="020B0604020202020204" pitchFamily="34" charset="0"/>
                  </a:rPr>
                  <a:t>Number of Companies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fr-FR"/>
          </a:p>
        </c:txPr>
        <c:crossAx val="242826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12/05/2020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1C0628-B95E-4D13-BF92-D95D14876F36}" type="slidenum">
              <a:rPr lang="en-GB" smtClean="0"/>
              <a:t>24</a:t>
            </a:fld>
            <a:endParaRPr lang="en-GB"/>
          </a:p>
        </p:txBody>
      </p:sp>
    </p:spTree>
    <p:extLst>
      <p:ext uri="{BB962C8B-B14F-4D97-AF65-F5344CB8AC3E}">
        <p14:creationId xmlns:p14="http://schemas.microsoft.com/office/powerpoint/2010/main" val="3629463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12/05/2020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12/05/2020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12/05/2020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12/05/2020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12/05/2020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12/05/2020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12/05/2020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12/05/2020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12/05/2020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12/05/2020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12/05/2020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12/05/2020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oleObject" Target="../embeddings/oleObject2.bin"/><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NULL"/><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_rels/slide36.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emf"/><Relationship Id="rId3" Type="http://schemas.openxmlformats.org/officeDocument/2006/relationships/image" Target="../media/image44.emf"/><Relationship Id="rId7" Type="http://schemas.openxmlformats.org/officeDocument/2006/relationships/image" Target="../media/image48.emf"/><Relationship Id="rId12" Type="http://schemas.openxmlformats.org/officeDocument/2006/relationships/image" Target="../media/image53.emf"/><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47.emf"/><Relationship Id="rId11" Type="http://schemas.openxmlformats.org/officeDocument/2006/relationships/image" Target="../media/image52.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slides/_rels/slide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ctuarialcolloquium2020.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nepfi.org/psi/the-principl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nepfi.org/psi/signatory-compan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280527" y="1124744"/>
            <a:ext cx="52281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GB" sz="2400" dirty="0"/>
              <a:t>Value Creation by Enterprise Risk Management for Insurance Companies: Does ESG Performance Matter?</a:t>
            </a:r>
            <a:endParaRPr lang="fr-FR" altLang="fr-FR" sz="2400" dirty="0">
              <a:solidFill>
                <a:srgbClr val="C00000"/>
              </a:solidFill>
              <a:latin typeface="Roboto" panose="02000000000000000000" pitchFamily="2" charset="0"/>
              <a:ea typeface="Roboto" panose="02000000000000000000" pitchFamily="2" charset="0"/>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GB" sz="1600" dirty="0"/>
              <a:t>Dr </a:t>
            </a:r>
            <a:r>
              <a:rPr lang="en-GB" sz="1600" dirty="0" err="1"/>
              <a:t>Madhu</a:t>
            </a:r>
            <a:r>
              <a:rPr lang="en-GB" sz="1600" dirty="0"/>
              <a:t> Acharyya</a:t>
            </a:r>
          </a:p>
          <a:p>
            <a:pPr eaLnBrk="1" hangingPunct="1">
              <a:buSzTx/>
              <a:buNone/>
            </a:pPr>
            <a:r>
              <a:rPr lang="en-US" altLang="fr-FR" sz="1600" dirty="0"/>
              <a:t>Glasgow Caledonian University (London)</a:t>
            </a:r>
            <a:br>
              <a:rPr lang="en-US" altLang="fr-FR" sz="1600" dirty="0"/>
            </a:br>
            <a:endParaRPr lang="en-US" altLang="fr-FR" sz="1600" dirty="0"/>
          </a:p>
          <a:p>
            <a:pPr eaLnBrk="1" hangingPunct="1">
              <a:buSzTx/>
              <a:buNone/>
            </a:pPr>
            <a:r>
              <a:rPr lang="en-GB" sz="1600" dirty="0" err="1"/>
              <a:t>Oradee</a:t>
            </a:r>
            <a:r>
              <a:rPr lang="en-GB" sz="1600" dirty="0"/>
              <a:t> </a:t>
            </a:r>
            <a:r>
              <a:rPr lang="en-GB" sz="1600" dirty="0" err="1"/>
              <a:t>Akkarapattanakoon</a:t>
            </a:r>
            <a:endParaRPr lang="en-GB" sz="1600" dirty="0"/>
          </a:p>
          <a:p>
            <a:pPr eaLnBrk="1" hangingPunct="1">
              <a:buSzTx/>
              <a:buNone/>
            </a:pPr>
            <a:r>
              <a:rPr lang="en-US" altLang="fr-FR" sz="1600" dirty="0" err="1"/>
              <a:t>Universtiy</a:t>
            </a:r>
            <a:r>
              <a:rPr lang="en-US" altLang="fr-FR" sz="1600" dirty="0"/>
              <a:t> of Southampton</a:t>
            </a: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Sustainable Insurance and </a:t>
            </a:r>
            <a:r>
              <a:rPr lang="en-GB" b="1" dirty="0" err="1"/>
              <a:t>ERM</a:t>
            </a:r>
            <a:endParaRPr lang="en-GB" dirty="0"/>
          </a:p>
        </p:txBody>
      </p:sp>
      <p:sp>
        <p:nvSpPr>
          <p:cNvPr id="4" name="Oval 3"/>
          <p:cNvSpPr/>
          <p:nvPr/>
        </p:nvSpPr>
        <p:spPr>
          <a:xfrm>
            <a:off x="2641600" y="2198255"/>
            <a:ext cx="2854036" cy="38330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dirty="0"/>
              <a:t>People</a:t>
            </a:r>
          </a:p>
          <a:p>
            <a:pPr marL="285750" indent="-285750">
              <a:buFont typeface="Arial" panose="020B0604020202020204" pitchFamily="34" charset="0"/>
              <a:buChar char="•"/>
            </a:pPr>
            <a:r>
              <a:rPr lang="en-GB" dirty="0"/>
              <a:t>Process </a:t>
            </a:r>
          </a:p>
          <a:p>
            <a:pPr marL="285750" indent="-285750">
              <a:buFont typeface="Arial" panose="020B0604020202020204" pitchFamily="34" charset="0"/>
              <a:buChar char="•"/>
            </a:pPr>
            <a:r>
              <a:rPr lang="en-GB" dirty="0"/>
              <a:t>Technology</a:t>
            </a:r>
          </a:p>
          <a:p>
            <a:pPr marL="285750" indent="-285750">
              <a:buFont typeface="Arial" panose="020B0604020202020204" pitchFamily="34" charset="0"/>
              <a:buChar char="•"/>
            </a:pPr>
            <a:endParaRPr lang="en-GB" dirty="0"/>
          </a:p>
          <a:p>
            <a:r>
              <a:rPr lang="en-GB" b="1" dirty="0">
                <a:solidFill>
                  <a:srgbClr val="FF0000"/>
                </a:solidFill>
              </a:rPr>
              <a:t>[Governance] </a:t>
            </a:r>
          </a:p>
        </p:txBody>
      </p:sp>
      <p:sp>
        <p:nvSpPr>
          <p:cNvPr id="5" name="Oval 4"/>
          <p:cNvSpPr/>
          <p:nvPr/>
        </p:nvSpPr>
        <p:spPr>
          <a:xfrm>
            <a:off x="5872018" y="2198255"/>
            <a:ext cx="2854036" cy="38330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dirty="0"/>
              <a:t>Macroeconomic</a:t>
            </a:r>
          </a:p>
          <a:p>
            <a:pPr marL="285750" indent="-285750">
              <a:buFont typeface="Arial" panose="020B0604020202020204" pitchFamily="34" charset="0"/>
              <a:buChar char="•"/>
            </a:pPr>
            <a:r>
              <a:rPr lang="en-GB" b="1" dirty="0">
                <a:solidFill>
                  <a:srgbClr val="FF0000"/>
                </a:solidFill>
              </a:rPr>
              <a:t>Socio Political</a:t>
            </a:r>
          </a:p>
          <a:p>
            <a:pPr marL="285750" indent="-285750">
              <a:buFont typeface="Wingdings" panose="05000000000000000000" pitchFamily="2" charset="2"/>
              <a:buChar char="Ø"/>
            </a:pPr>
            <a:r>
              <a:rPr lang="en-GB" dirty="0">
                <a:solidFill>
                  <a:srgbClr val="0070C0"/>
                </a:solidFill>
              </a:rPr>
              <a:t>Environmental </a:t>
            </a:r>
          </a:p>
          <a:p>
            <a:pPr marL="285750" indent="-285750">
              <a:buFont typeface="Wingdings" panose="05000000000000000000" pitchFamily="2" charset="2"/>
              <a:buChar char="Ø"/>
            </a:pPr>
            <a:r>
              <a:rPr lang="en-GB" dirty="0">
                <a:solidFill>
                  <a:srgbClr val="0070C0"/>
                </a:solidFill>
              </a:rPr>
              <a:t>Social </a:t>
            </a:r>
          </a:p>
          <a:p>
            <a:pPr marL="285750" indent="-285750">
              <a:buFont typeface="Wingdings" panose="05000000000000000000" pitchFamily="2" charset="2"/>
              <a:buChar char="Ø"/>
            </a:pPr>
            <a:r>
              <a:rPr lang="en-GB" dirty="0">
                <a:solidFill>
                  <a:srgbClr val="0070C0"/>
                </a:solidFill>
              </a:rPr>
              <a:t>Political </a:t>
            </a:r>
          </a:p>
          <a:p>
            <a:pPr marL="285750" indent="-285750">
              <a:buFont typeface="Arial" panose="020B0604020202020204" pitchFamily="34" charset="0"/>
              <a:buChar char="•"/>
            </a:pPr>
            <a:r>
              <a:rPr lang="en-GB" dirty="0"/>
              <a:t>Market Competition </a:t>
            </a:r>
          </a:p>
        </p:txBody>
      </p:sp>
      <p:sp>
        <p:nvSpPr>
          <p:cNvPr id="6" name="TextBox 5"/>
          <p:cNvSpPr txBox="1"/>
          <p:nvPr/>
        </p:nvSpPr>
        <p:spPr>
          <a:xfrm>
            <a:off x="838200" y="2410691"/>
            <a:ext cx="1803400" cy="646331"/>
          </a:xfrm>
          <a:prstGeom prst="rect">
            <a:avLst/>
          </a:prstGeom>
          <a:noFill/>
        </p:spPr>
        <p:txBody>
          <a:bodyPr wrap="square" rtlCol="0">
            <a:spAutoFit/>
          </a:bodyPr>
          <a:lstStyle/>
          <a:p>
            <a:r>
              <a:rPr lang="en-GB" dirty="0"/>
              <a:t>Corporate Objectives </a:t>
            </a:r>
          </a:p>
        </p:txBody>
      </p:sp>
      <p:sp>
        <p:nvSpPr>
          <p:cNvPr id="7" name="TextBox 6"/>
          <p:cNvSpPr txBox="1"/>
          <p:nvPr/>
        </p:nvSpPr>
        <p:spPr>
          <a:xfrm>
            <a:off x="838200" y="4114800"/>
            <a:ext cx="1803400" cy="646331"/>
          </a:xfrm>
          <a:prstGeom prst="rect">
            <a:avLst/>
          </a:prstGeom>
          <a:noFill/>
        </p:spPr>
        <p:txBody>
          <a:bodyPr wrap="square" rtlCol="0">
            <a:spAutoFit/>
          </a:bodyPr>
          <a:lstStyle/>
          <a:p>
            <a:r>
              <a:rPr lang="en-GB" dirty="0"/>
              <a:t>Corporate Strategy  </a:t>
            </a:r>
          </a:p>
        </p:txBody>
      </p:sp>
      <p:sp>
        <p:nvSpPr>
          <p:cNvPr id="10" name="TextBox 9"/>
          <p:cNvSpPr txBox="1"/>
          <p:nvPr/>
        </p:nvSpPr>
        <p:spPr>
          <a:xfrm>
            <a:off x="9065491" y="1828923"/>
            <a:ext cx="2466110" cy="369332"/>
          </a:xfrm>
          <a:prstGeom prst="rect">
            <a:avLst/>
          </a:prstGeom>
          <a:noFill/>
        </p:spPr>
        <p:txBody>
          <a:bodyPr wrap="square" rtlCol="0">
            <a:spAutoFit/>
          </a:bodyPr>
          <a:lstStyle/>
          <a:p>
            <a:r>
              <a:rPr lang="en-GB" dirty="0"/>
              <a:t>Performance Indicators </a:t>
            </a:r>
          </a:p>
        </p:txBody>
      </p:sp>
      <p:sp>
        <p:nvSpPr>
          <p:cNvPr id="11" name="TextBox 10"/>
          <p:cNvSpPr txBox="1"/>
          <p:nvPr/>
        </p:nvSpPr>
        <p:spPr>
          <a:xfrm>
            <a:off x="9310254" y="2960902"/>
            <a:ext cx="988291" cy="646331"/>
          </a:xfrm>
          <a:prstGeom prst="rect">
            <a:avLst/>
          </a:prstGeom>
          <a:noFill/>
        </p:spPr>
        <p:txBody>
          <a:bodyPr wrap="square" rtlCol="0">
            <a:spAutoFit/>
          </a:bodyPr>
          <a:lstStyle/>
          <a:p>
            <a:r>
              <a:rPr lang="en-GB" dirty="0"/>
              <a:t>Short time </a:t>
            </a:r>
          </a:p>
        </p:txBody>
      </p:sp>
      <p:sp>
        <p:nvSpPr>
          <p:cNvPr id="12" name="TextBox 11"/>
          <p:cNvSpPr txBox="1"/>
          <p:nvPr/>
        </p:nvSpPr>
        <p:spPr>
          <a:xfrm>
            <a:off x="10769598" y="2960902"/>
            <a:ext cx="988291" cy="646331"/>
          </a:xfrm>
          <a:prstGeom prst="rect">
            <a:avLst/>
          </a:prstGeom>
          <a:noFill/>
        </p:spPr>
        <p:txBody>
          <a:bodyPr wrap="square" rtlCol="0">
            <a:spAutoFit/>
          </a:bodyPr>
          <a:lstStyle/>
          <a:p>
            <a:r>
              <a:rPr lang="en-GB" dirty="0"/>
              <a:t>Long time </a:t>
            </a:r>
          </a:p>
        </p:txBody>
      </p:sp>
      <p:sp>
        <p:nvSpPr>
          <p:cNvPr id="13" name="TextBox 12"/>
          <p:cNvSpPr txBox="1"/>
          <p:nvPr/>
        </p:nvSpPr>
        <p:spPr>
          <a:xfrm>
            <a:off x="10543310" y="4137782"/>
            <a:ext cx="1588655" cy="646331"/>
          </a:xfrm>
          <a:prstGeom prst="rect">
            <a:avLst/>
          </a:prstGeom>
          <a:noFill/>
        </p:spPr>
        <p:txBody>
          <a:bodyPr wrap="square" rtlCol="0">
            <a:spAutoFit/>
          </a:bodyPr>
          <a:lstStyle/>
          <a:p>
            <a:r>
              <a:rPr lang="en-GB" dirty="0"/>
              <a:t>Corporate reputation </a:t>
            </a:r>
          </a:p>
        </p:txBody>
      </p:sp>
      <p:sp>
        <p:nvSpPr>
          <p:cNvPr id="14" name="TextBox 13"/>
          <p:cNvSpPr txBox="1"/>
          <p:nvPr/>
        </p:nvSpPr>
        <p:spPr>
          <a:xfrm>
            <a:off x="9402619" y="5467928"/>
            <a:ext cx="2789382" cy="646331"/>
          </a:xfrm>
          <a:prstGeom prst="rect">
            <a:avLst/>
          </a:prstGeom>
          <a:noFill/>
        </p:spPr>
        <p:txBody>
          <a:bodyPr wrap="square" rtlCol="0">
            <a:spAutoFit/>
          </a:bodyPr>
          <a:lstStyle/>
          <a:p>
            <a:r>
              <a:rPr lang="en-GB" dirty="0"/>
              <a:t>Sustainability  </a:t>
            </a:r>
          </a:p>
          <a:p>
            <a:r>
              <a:rPr lang="en-GB" dirty="0"/>
              <a:t>[Sustainable Development]</a:t>
            </a:r>
          </a:p>
        </p:txBody>
      </p:sp>
      <p:cxnSp>
        <p:nvCxnSpPr>
          <p:cNvPr id="16" name="Straight Arrow Connector 15"/>
          <p:cNvCxnSpPr>
            <a:stCxn id="6" idx="2"/>
            <a:endCxn id="7" idx="0"/>
          </p:cNvCxnSpPr>
          <p:nvPr/>
        </p:nvCxnSpPr>
        <p:spPr>
          <a:xfrm>
            <a:off x="1739900" y="3057022"/>
            <a:ext cx="0" cy="1057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45345" y="1828923"/>
            <a:ext cx="1117600" cy="369332"/>
          </a:xfrm>
          <a:prstGeom prst="rect">
            <a:avLst/>
          </a:prstGeom>
          <a:noFill/>
        </p:spPr>
        <p:txBody>
          <a:bodyPr wrap="square" rtlCol="0">
            <a:spAutoFit/>
          </a:bodyPr>
          <a:lstStyle/>
          <a:p>
            <a:r>
              <a:rPr lang="en-GB" dirty="0"/>
              <a:t>Internal </a:t>
            </a:r>
          </a:p>
        </p:txBody>
      </p:sp>
      <p:sp>
        <p:nvSpPr>
          <p:cNvPr id="18" name="TextBox 17"/>
          <p:cNvSpPr txBox="1"/>
          <p:nvPr/>
        </p:nvSpPr>
        <p:spPr>
          <a:xfrm>
            <a:off x="6721764" y="1866146"/>
            <a:ext cx="1117600" cy="369332"/>
          </a:xfrm>
          <a:prstGeom prst="rect">
            <a:avLst/>
          </a:prstGeom>
          <a:noFill/>
        </p:spPr>
        <p:txBody>
          <a:bodyPr wrap="square" rtlCol="0">
            <a:spAutoFit/>
          </a:bodyPr>
          <a:lstStyle/>
          <a:p>
            <a:r>
              <a:rPr lang="en-GB" dirty="0"/>
              <a:t>External </a:t>
            </a:r>
          </a:p>
        </p:txBody>
      </p:sp>
      <p:cxnSp>
        <p:nvCxnSpPr>
          <p:cNvPr id="22" name="Straight Arrow Connector 21"/>
          <p:cNvCxnSpPr/>
          <p:nvPr/>
        </p:nvCxnSpPr>
        <p:spPr>
          <a:xfrm>
            <a:off x="2004291" y="4433455"/>
            <a:ext cx="637309" cy="4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310254" y="3607233"/>
            <a:ext cx="646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510979" y="3607233"/>
            <a:ext cx="116378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065491" y="4248727"/>
            <a:ext cx="1325418" cy="369332"/>
          </a:xfrm>
          <a:prstGeom prst="rect">
            <a:avLst/>
          </a:prstGeom>
          <a:noFill/>
        </p:spPr>
        <p:txBody>
          <a:bodyPr wrap="square" rtlCol="0">
            <a:spAutoFit/>
          </a:bodyPr>
          <a:lstStyle/>
          <a:p>
            <a:r>
              <a:rPr lang="en-GB" dirty="0"/>
              <a:t>Profitability </a:t>
            </a:r>
          </a:p>
        </p:txBody>
      </p:sp>
      <p:cxnSp>
        <p:nvCxnSpPr>
          <p:cNvPr id="29" name="Straight Arrow Connector 28"/>
          <p:cNvCxnSpPr>
            <a:endCxn id="27" idx="0"/>
          </p:cNvCxnSpPr>
          <p:nvPr/>
        </p:nvCxnSpPr>
        <p:spPr>
          <a:xfrm flipH="1">
            <a:off x="9728200" y="3759200"/>
            <a:ext cx="12698" cy="489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3" idx="0"/>
          </p:cNvCxnSpPr>
          <p:nvPr/>
        </p:nvCxnSpPr>
        <p:spPr>
          <a:xfrm>
            <a:off x="11337637" y="3759200"/>
            <a:ext cx="1" cy="37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2"/>
            <a:endCxn id="14" idx="0"/>
          </p:cNvCxnSpPr>
          <p:nvPr/>
        </p:nvCxnSpPr>
        <p:spPr>
          <a:xfrm flipH="1">
            <a:off x="10797310" y="4784113"/>
            <a:ext cx="540328" cy="683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6"/>
          </p:cNvCxnSpPr>
          <p:nvPr/>
        </p:nvCxnSpPr>
        <p:spPr>
          <a:xfrm flipV="1">
            <a:off x="8726054" y="4114800"/>
            <a:ext cx="5842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94181" y="6077512"/>
            <a:ext cx="1948873" cy="646331"/>
          </a:xfrm>
          <a:prstGeom prst="rect">
            <a:avLst/>
          </a:prstGeom>
          <a:noFill/>
        </p:spPr>
        <p:txBody>
          <a:bodyPr wrap="square" rtlCol="0">
            <a:spAutoFit/>
          </a:bodyPr>
          <a:lstStyle/>
          <a:p>
            <a:r>
              <a:rPr lang="en-GB" dirty="0"/>
              <a:t>Internal Control Mechanisms </a:t>
            </a:r>
          </a:p>
        </p:txBody>
      </p:sp>
      <p:cxnSp>
        <p:nvCxnSpPr>
          <p:cNvPr id="41" name="Straight Arrow Connector 40"/>
          <p:cNvCxnSpPr>
            <a:stCxn id="5" idx="2"/>
            <a:endCxn id="4" idx="6"/>
          </p:cNvCxnSpPr>
          <p:nvPr/>
        </p:nvCxnSpPr>
        <p:spPr>
          <a:xfrm flipH="1">
            <a:off x="5495636" y="4114801"/>
            <a:ext cx="376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20874" y="6160655"/>
            <a:ext cx="1930400" cy="378258"/>
          </a:xfrm>
          <a:prstGeom prst="rect">
            <a:avLst/>
          </a:prstGeom>
          <a:noFill/>
        </p:spPr>
        <p:txBody>
          <a:bodyPr wrap="square" rtlCol="0">
            <a:spAutoFit/>
          </a:bodyPr>
          <a:lstStyle/>
          <a:p>
            <a:r>
              <a:rPr lang="en-GB" b="1" dirty="0">
                <a:solidFill>
                  <a:schemeClr val="accent2"/>
                </a:solidFill>
              </a:rPr>
              <a:t>Emerging Risks</a:t>
            </a:r>
          </a:p>
        </p:txBody>
      </p:sp>
      <p:cxnSp>
        <p:nvCxnSpPr>
          <p:cNvPr id="46" name="Elbow Connector 45"/>
          <p:cNvCxnSpPr>
            <a:stCxn id="44" idx="2"/>
          </p:cNvCxnSpPr>
          <p:nvPr/>
        </p:nvCxnSpPr>
        <p:spPr>
          <a:xfrm rot="5400000">
            <a:off x="4347918" y="3585687"/>
            <a:ext cx="184930" cy="60913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394691" y="6077512"/>
            <a:ext cx="0" cy="553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4873" y="4960039"/>
            <a:ext cx="2216727" cy="1200329"/>
          </a:xfrm>
          <a:prstGeom prst="rect">
            <a:avLst/>
          </a:prstGeom>
          <a:noFill/>
        </p:spPr>
        <p:txBody>
          <a:bodyPr wrap="square" rtlCol="0">
            <a:spAutoFit/>
          </a:bodyPr>
          <a:lstStyle/>
          <a:p>
            <a:pPr algn="ctr"/>
            <a:r>
              <a:rPr lang="en-GB" dirty="0"/>
              <a:t>Strategic &amp; Responsible (or ethical) Decision Making</a:t>
            </a:r>
          </a:p>
        </p:txBody>
      </p:sp>
      <p:cxnSp>
        <p:nvCxnSpPr>
          <p:cNvPr id="52" name="Straight Arrow Connector 51"/>
          <p:cNvCxnSpPr>
            <a:stCxn id="50" idx="0"/>
          </p:cNvCxnSpPr>
          <p:nvPr/>
        </p:nvCxnSpPr>
        <p:spPr>
          <a:xfrm flipV="1">
            <a:off x="1533237" y="4682837"/>
            <a:ext cx="0" cy="27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53164" y="1385455"/>
            <a:ext cx="3532911" cy="369332"/>
          </a:xfrm>
          <a:prstGeom prst="rect">
            <a:avLst/>
          </a:prstGeom>
          <a:noFill/>
        </p:spPr>
        <p:txBody>
          <a:bodyPr wrap="square" rtlCol="0">
            <a:spAutoFit/>
          </a:bodyPr>
          <a:lstStyle/>
          <a:p>
            <a:r>
              <a:rPr lang="en-GB" i="1" dirty="0"/>
              <a:t>Sources of Risk &amp; Opportunities</a:t>
            </a:r>
          </a:p>
        </p:txBody>
      </p:sp>
      <p:sp>
        <p:nvSpPr>
          <p:cNvPr id="3" name="Slide Number Placeholder 2"/>
          <p:cNvSpPr>
            <a:spLocks noGrp="1"/>
          </p:cNvSpPr>
          <p:nvPr>
            <p:ph type="sldNum" sz="quarter" idx="12"/>
          </p:nvPr>
        </p:nvSpPr>
        <p:spPr/>
        <p:txBody>
          <a:bodyPr/>
          <a:lstStyle/>
          <a:p>
            <a:fld id="{278EC672-9ABD-4B9D-9371-B6DDA1E9D1FC}" type="slidenum">
              <a:rPr lang="en-GB" smtClean="0"/>
              <a:t>10</a:t>
            </a:fld>
            <a:endParaRPr lang="en-GB"/>
          </a:p>
        </p:txBody>
      </p:sp>
    </p:spTree>
    <p:extLst>
      <p:ext uri="{BB962C8B-B14F-4D97-AF65-F5344CB8AC3E}">
        <p14:creationId xmlns:p14="http://schemas.microsoft.com/office/powerpoint/2010/main" val="263244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Data Description </a:t>
            </a:r>
          </a:p>
        </p:txBody>
      </p:sp>
      <p:sp>
        <p:nvSpPr>
          <p:cNvPr id="3" name="Content Placeholder 2"/>
          <p:cNvSpPr>
            <a:spLocks noGrp="1"/>
          </p:cNvSpPr>
          <p:nvPr>
            <p:ph idx="1"/>
          </p:nvPr>
        </p:nvSpPr>
        <p:spPr/>
        <p:txBody>
          <a:bodyPr>
            <a:normAutofit fontScale="92500" lnSpcReduction="10000"/>
          </a:bodyPr>
          <a:lstStyle/>
          <a:p>
            <a:r>
              <a:rPr lang="en-GB" dirty="0"/>
              <a:t>43 leading publicly-traded insurance companies (both life and non-life)  around the world, with the market capitalisation over £1bn. </a:t>
            </a:r>
          </a:p>
          <a:p>
            <a:r>
              <a:rPr lang="en-GB" dirty="0"/>
              <a:t>Financial Data for 43 Insurers for 11-year period (from 2005 to 2015), totalling 473 periods of observations</a:t>
            </a:r>
          </a:p>
          <a:p>
            <a:r>
              <a:rPr lang="en-GB" dirty="0"/>
              <a:t>Non-Financial Data for 39 Insurers for 9-year period (from 2007 to 2015), totalling 351 periods of observations.</a:t>
            </a:r>
          </a:p>
          <a:p>
            <a:r>
              <a:rPr lang="en-GB" dirty="0" err="1"/>
              <a:t>ERM</a:t>
            </a:r>
            <a:r>
              <a:rPr lang="en-GB" dirty="0"/>
              <a:t> implementation was attained by keyword searching in each insurer’s annual report </a:t>
            </a:r>
          </a:p>
          <a:p>
            <a:r>
              <a:rPr lang="en-GB" dirty="0"/>
              <a:t>For example, if the company starts implementing </a:t>
            </a:r>
            <a:r>
              <a:rPr lang="en-GB" dirty="0" err="1"/>
              <a:t>ERM</a:t>
            </a:r>
            <a:r>
              <a:rPr lang="en-GB" dirty="0"/>
              <a:t> in 2010, the </a:t>
            </a:r>
            <a:r>
              <a:rPr lang="en-GB" dirty="0" err="1"/>
              <a:t>ERM</a:t>
            </a:r>
            <a:r>
              <a:rPr lang="en-GB" dirty="0"/>
              <a:t> value in this study will be equal to 0 during 2005-2009, and equal to 1 during 2010-2015.</a:t>
            </a:r>
            <a:endParaRPr lang="en-GB" b="1"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11</a:t>
            </a:fld>
            <a:endParaRPr lang="en-GB"/>
          </a:p>
        </p:txBody>
      </p:sp>
    </p:spTree>
    <p:extLst>
      <p:ext uri="{BB962C8B-B14F-4D97-AF65-F5344CB8AC3E}">
        <p14:creationId xmlns:p14="http://schemas.microsoft.com/office/powerpoint/2010/main" val="113897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Cumulative number of sample insurance companies participated in </a:t>
            </a:r>
            <a:r>
              <a:rPr lang="en-GB" dirty="0" err="1"/>
              <a:t>ERM</a:t>
            </a:r>
            <a:r>
              <a:rPr lang="en-GB" dirty="0"/>
              <a:t> during 2005-2015</a:t>
            </a:r>
          </a:p>
        </p:txBody>
      </p:sp>
      <p:graphicFrame>
        <p:nvGraphicFramePr>
          <p:cNvPr id="4" name="Chart 3"/>
          <p:cNvGraphicFramePr/>
          <p:nvPr/>
        </p:nvGraphicFramePr>
        <p:xfrm>
          <a:off x="2059709" y="2253614"/>
          <a:ext cx="8248073" cy="338980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2807855" y="2613891"/>
            <a:ext cx="2050472" cy="1348509"/>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p:cNvCxnSpPr/>
          <p:nvPr/>
        </p:nvCxnSpPr>
        <p:spPr>
          <a:xfrm>
            <a:off x="5098473" y="2613893"/>
            <a:ext cx="4922982" cy="18473"/>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Slide Number Placeholder 8"/>
          <p:cNvSpPr>
            <a:spLocks noGrp="1"/>
          </p:cNvSpPr>
          <p:nvPr>
            <p:ph type="sldNum" sz="quarter" idx="12"/>
          </p:nvPr>
        </p:nvSpPr>
        <p:spPr/>
        <p:txBody>
          <a:bodyPr/>
          <a:lstStyle/>
          <a:p>
            <a:fld id="{278EC672-9ABD-4B9D-9371-B6DDA1E9D1FC}" type="slidenum">
              <a:rPr lang="en-GB" smtClean="0"/>
              <a:t>12</a:t>
            </a:fld>
            <a:endParaRPr lang="en-GB"/>
          </a:p>
        </p:txBody>
      </p:sp>
      <p:sp>
        <p:nvSpPr>
          <p:cNvPr id="3" name="TextBox 2"/>
          <p:cNvSpPr txBox="1"/>
          <p:nvPr/>
        </p:nvSpPr>
        <p:spPr>
          <a:xfrm>
            <a:off x="2170545" y="5800436"/>
            <a:ext cx="4553528" cy="369332"/>
          </a:xfrm>
          <a:prstGeom prst="rect">
            <a:avLst/>
          </a:prstGeom>
          <a:noFill/>
        </p:spPr>
        <p:txBody>
          <a:bodyPr wrap="square" rtlCol="0">
            <a:spAutoFit/>
          </a:bodyPr>
          <a:lstStyle/>
          <a:p>
            <a:r>
              <a:rPr lang="en-GB" dirty="0"/>
              <a:t>Source: Authors’ Own Study </a:t>
            </a:r>
          </a:p>
        </p:txBody>
      </p:sp>
    </p:spTree>
    <p:extLst>
      <p:ext uri="{BB962C8B-B14F-4D97-AF65-F5344CB8AC3E}">
        <p14:creationId xmlns:p14="http://schemas.microsoft.com/office/powerpoint/2010/main" val="132901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Multivariate Linear Regression Model</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0" indent="0">
                  <a:buNone/>
                </a:pPr>
                <a14:m>
                  <m:oMath xmlns:m="http://schemas.openxmlformats.org/officeDocument/2006/math">
                    <m:sSub>
                      <m:sSubPr>
                        <m:ctrlPr>
                          <a:rPr lang="en-GB" sz="3800" i="1">
                            <a:latin typeface="Cambria Math" panose="02040503050406030204" pitchFamily="18" charset="0"/>
                          </a:rPr>
                        </m:ctrlPr>
                      </m:sSubPr>
                      <m:e>
                        <m:r>
                          <a:rPr lang="en-GB" sz="3800" b="1" i="1">
                            <a:latin typeface="Cambria Math" panose="02040503050406030204" pitchFamily="18" charset="0"/>
                          </a:rPr>
                          <m:t>𝑻𝒐𝒃𝒊</m:t>
                        </m:r>
                        <m:sSup>
                          <m:sSupPr>
                            <m:ctrlPr>
                              <a:rPr lang="en-GB" sz="3800" i="1">
                                <a:latin typeface="Cambria Math" panose="02040503050406030204" pitchFamily="18" charset="0"/>
                              </a:rPr>
                            </m:ctrlPr>
                          </m:sSupPr>
                          <m:e>
                            <m:r>
                              <a:rPr lang="en-GB" sz="3800" b="1" i="1">
                                <a:latin typeface="Cambria Math" panose="02040503050406030204" pitchFamily="18" charset="0"/>
                              </a:rPr>
                              <m:t>𝒏</m:t>
                            </m:r>
                          </m:e>
                          <m:sup>
                            <m:r>
                              <a:rPr lang="en-GB" sz="3800" b="1" i="1">
                                <a:latin typeface="Cambria Math" panose="02040503050406030204" pitchFamily="18" charset="0"/>
                              </a:rPr>
                              <m:t>′</m:t>
                            </m:r>
                          </m:sup>
                        </m:sSup>
                        <m:r>
                          <a:rPr lang="en-GB" sz="3800" b="1" i="1">
                            <a:latin typeface="Cambria Math" panose="02040503050406030204" pitchFamily="18" charset="0"/>
                          </a:rPr>
                          <m:t>𝒔</m:t>
                        </m:r>
                        <m:r>
                          <a:rPr lang="en-GB" sz="3800" b="1" i="1">
                            <a:latin typeface="Cambria Math" panose="02040503050406030204" pitchFamily="18" charset="0"/>
                          </a:rPr>
                          <m:t> </m:t>
                        </m:r>
                        <m:r>
                          <a:rPr lang="en-GB" sz="3800" b="1" i="1">
                            <a:latin typeface="Cambria Math" panose="02040503050406030204" pitchFamily="18" charset="0"/>
                          </a:rPr>
                          <m:t>𝑸</m:t>
                        </m:r>
                      </m:e>
                      <m:sub>
                        <m:r>
                          <a:rPr lang="en-GB" sz="3800" b="1" i="1">
                            <a:latin typeface="Cambria Math" panose="02040503050406030204" pitchFamily="18" charset="0"/>
                          </a:rPr>
                          <m:t>𝒊𝒕</m:t>
                        </m:r>
                      </m:sub>
                    </m:sSub>
                    <m:r>
                      <a:rPr lang="en-GB" sz="3800" b="1" i="1">
                        <a:latin typeface="Cambria Math" panose="02040503050406030204" pitchFamily="18" charset="0"/>
                      </a:rPr>
                      <m:t> =  </m:t>
                    </m:r>
                    <m:r>
                      <a:rPr lang="en-GB" sz="3800" b="1" i="1">
                        <a:latin typeface="Cambria Math" panose="02040503050406030204" pitchFamily="18" charset="0"/>
                      </a:rPr>
                      <m:t>𝜶</m:t>
                    </m:r>
                    <m:r>
                      <a:rPr lang="en-GB" sz="3800" b="1" i="1">
                        <a:latin typeface="Cambria Math" panose="02040503050406030204" pitchFamily="18" charset="0"/>
                      </a:rPr>
                      <m:t>+ </m:t>
                    </m:r>
                    <m:r>
                      <a:rPr lang="en-GB" sz="3800" b="1" i="1">
                        <a:latin typeface="Cambria Math" panose="02040503050406030204" pitchFamily="18" charset="0"/>
                      </a:rPr>
                      <m:t>𝜷</m:t>
                    </m:r>
                    <m:sSub>
                      <m:sSubPr>
                        <m:ctrlPr>
                          <a:rPr lang="en-GB" sz="3800" i="1">
                            <a:latin typeface="Cambria Math" panose="02040503050406030204" pitchFamily="18" charset="0"/>
                          </a:rPr>
                        </m:ctrlPr>
                      </m:sSubPr>
                      <m:e>
                        <m:r>
                          <a:rPr lang="en-GB" sz="3800" b="1" i="1">
                            <a:latin typeface="Cambria Math" panose="02040503050406030204" pitchFamily="18" charset="0"/>
                          </a:rPr>
                          <m:t>×</m:t>
                        </m:r>
                        <m:r>
                          <a:rPr lang="en-GB" sz="3800" b="1" i="1">
                            <a:latin typeface="Cambria Math" panose="02040503050406030204" pitchFamily="18" charset="0"/>
                          </a:rPr>
                          <m:t>𝑬𝑹𝑴</m:t>
                        </m:r>
                      </m:e>
                      <m:sub>
                        <m:r>
                          <a:rPr lang="en-GB" sz="3800" b="1" i="1">
                            <a:latin typeface="Cambria Math" panose="02040503050406030204" pitchFamily="18" charset="0"/>
                          </a:rPr>
                          <m:t>𝒊𝒕</m:t>
                        </m:r>
                      </m:sub>
                    </m:sSub>
                    <m:r>
                      <a:rPr lang="en-GB" sz="3800" b="1" i="1">
                        <a:latin typeface="Cambria Math" panose="02040503050406030204" pitchFamily="18" charset="0"/>
                      </a:rPr>
                      <m:t>+ </m:t>
                    </m:r>
                    <m:r>
                      <a:rPr lang="en-GB" sz="3800" b="1" i="1">
                        <a:latin typeface="Cambria Math" panose="02040503050406030204" pitchFamily="18" charset="0"/>
                      </a:rPr>
                      <m:t>𝜸</m:t>
                    </m:r>
                    <m:sSub>
                      <m:sSubPr>
                        <m:ctrlPr>
                          <a:rPr lang="en-GB" sz="3800" i="1">
                            <a:latin typeface="Cambria Math" panose="02040503050406030204" pitchFamily="18" charset="0"/>
                          </a:rPr>
                        </m:ctrlPr>
                      </m:sSubPr>
                      <m:e>
                        <m:r>
                          <a:rPr lang="en-GB" sz="3800" b="1" i="1">
                            <a:latin typeface="Cambria Math" panose="02040503050406030204" pitchFamily="18" charset="0"/>
                          </a:rPr>
                          <m:t>×</m:t>
                        </m:r>
                        <m:r>
                          <a:rPr lang="en-GB" sz="3800" b="1" i="1">
                            <a:latin typeface="Cambria Math" panose="02040503050406030204" pitchFamily="18" charset="0"/>
                          </a:rPr>
                          <m:t>𝑿</m:t>
                        </m:r>
                      </m:e>
                      <m:sub>
                        <m:r>
                          <a:rPr lang="en-GB" sz="3800" b="1" i="1">
                            <a:latin typeface="Cambria Math" panose="02040503050406030204" pitchFamily="18" charset="0"/>
                          </a:rPr>
                          <m:t>𝒊𝒕</m:t>
                        </m:r>
                      </m:sub>
                    </m:sSub>
                    <m:r>
                      <a:rPr lang="en-GB" sz="3800" b="1" i="1">
                        <a:latin typeface="Cambria Math" panose="02040503050406030204" pitchFamily="18" charset="0"/>
                      </a:rPr>
                      <m:t>+</m:t>
                    </m:r>
                    <m:r>
                      <a:rPr lang="en-GB" sz="3800" b="1" i="1">
                        <a:latin typeface="Cambria Math" panose="02040503050406030204" pitchFamily="18" charset="0"/>
                      </a:rPr>
                      <m:t>𝜹</m:t>
                    </m:r>
                    <m:r>
                      <a:rPr lang="en-GB" sz="3800" b="1" i="1">
                        <a:latin typeface="Cambria Math" panose="02040503050406030204" pitchFamily="18" charset="0"/>
                      </a:rPr>
                      <m:t>×</m:t>
                    </m:r>
                    <m:sSub>
                      <m:sSubPr>
                        <m:ctrlPr>
                          <a:rPr lang="en-GB" sz="3800" i="1">
                            <a:latin typeface="Cambria Math" panose="02040503050406030204" pitchFamily="18" charset="0"/>
                          </a:rPr>
                        </m:ctrlPr>
                      </m:sSubPr>
                      <m:e>
                        <m:r>
                          <a:rPr lang="en-GB" sz="3800" b="1" i="1">
                            <a:latin typeface="Cambria Math" panose="02040503050406030204" pitchFamily="18" charset="0"/>
                          </a:rPr>
                          <m:t>𝒀</m:t>
                        </m:r>
                      </m:e>
                      <m:sub>
                        <m:r>
                          <a:rPr lang="en-GB" sz="3800" b="1" i="1">
                            <a:latin typeface="Cambria Math" panose="02040503050406030204" pitchFamily="18" charset="0"/>
                          </a:rPr>
                          <m:t>𝒊𝒕</m:t>
                        </m:r>
                      </m:sub>
                    </m:sSub>
                    <m:r>
                      <a:rPr lang="en-GB" sz="3800" b="1" i="1">
                        <a:latin typeface="Cambria Math" panose="02040503050406030204" pitchFamily="18" charset="0"/>
                      </a:rPr>
                      <m:t>+</m:t>
                    </m:r>
                    <m:sSub>
                      <m:sSubPr>
                        <m:ctrlPr>
                          <a:rPr lang="en-GB" sz="3800" i="1">
                            <a:latin typeface="Cambria Math" panose="02040503050406030204" pitchFamily="18" charset="0"/>
                          </a:rPr>
                        </m:ctrlPr>
                      </m:sSubPr>
                      <m:e>
                        <m:r>
                          <a:rPr lang="en-GB" sz="3800" b="1" i="1">
                            <a:latin typeface="Cambria Math" panose="02040503050406030204" pitchFamily="18" charset="0"/>
                          </a:rPr>
                          <m:t>𝜺</m:t>
                        </m:r>
                      </m:e>
                      <m:sub>
                        <m:r>
                          <a:rPr lang="en-GB" sz="3800" b="1" i="1">
                            <a:latin typeface="Cambria Math" panose="02040503050406030204" pitchFamily="18" charset="0"/>
                          </a:rPr>
                          <m:t>𝒊𝒕</m:t>
                        </m:r>
                      </m:sub>
                    </m:sSub>
                  </m:oMath>
                </a14:m>
                <a:r>
                  <a:rPr lang="en-GB" sz="3800" dirty="0">
                    <a:latin typeface="Arial" panose="020B0604020202020204" pitchFamily="34" charset="0"/>
                    <a:cs typeface="Arial" panose="020B0604020202020204" pitchFamily="34" charset="0"/>
                  </a:rPr>
                  <a:t>	(1)</a:t>
                </a:r>
                <a:endParaRPr lang="en-GB" sz="3800" b="1" dirty="0">
                  <a:latin typeface="Arial" panose="020B0604020202020204" pitchFamily="34" charset="0"/>
                  <a:cs typeface="Arial" panose="020B0604020202020204" pitchFamily="34" charset="0"/>
                </a:endParaRPr>
              </a:p>
              <a:p>
                <a:pPr marL="0" indent="0" fontAlgn="t">
                  <a:buNone/>
                </a:pPr>
                <a:endParaRPr lang="en-GB" sz="3800" dirty="0">
                  <a:latin typeface="Arial" panose="020B0604020202020204" pitchFamily="34" charset="0"/>
                  <a:cs typeface="Arial" panose="020B0604020202020204" pitchFamily="34" charset="0"/>
                </a:endParaRPr>
              </a:p>
              <a:p>
                <a:pPr marL="0" indent="0" fontAlgn="t">
                  <a:buNone/>
                </a:pPr>
                <a:r>
                  <a:rPr lang="en-GB" sz="3300" dirty="0">
                    <a:latin typeface="Arial" panose="020B0604020202020204" pitchFamily="34" charset="0"/>
                    <a:cs typeface="Arial" panose="020B0604020202020204" pitchFamily="34" charset="0"/>
                  </a:rPr>
                  <a:t>In Equation (1) [a multivariate linear regression model], </a:t>
                </a:r>
              </a:p>
              <a:p>
                <a:pPr fontAlgn="t"/>
                <a:r>
                  <a:rPr lang="en-GB" sz="3300" dirty="0">
                    <a:latin typeface="Arial" panose="020B0604020202020204" pitchFamily="34" charset="0"/>
                    <a:cs typeface="Arial" panose="020B0604020202020204" pitchFamily="34" charset="0"/>
                  </a:rPr>
                  <a:t>Tobin’s Q is a continuous endogenous or dependent variable of the </a:t>
                </a:r>
                <a:r>
                  <a:rPr lang="en-GB" sz="3300" i="1" dirty="0" err="1">
                    <a:latin typeface="Arial" panose="020B0604020202020204" pitchFamily="34" charset="0"/>
                    <a:cs typeface="Arial" panose="020B0604020202020204" pitchFamily="34" charset="0"/>
                  </a:rPr>
                  <a:t>i</a:t>
                </a:r>
                <a:r>
                  <a:rPr lang="en-GB" sz="3300" i="1" baseline="30000" dirty="0" err="1">
                    <a:latin typeface="Arial" panose="020B0604020202020204" pitchFamily="34" charset="0"/>
                    <a:cs typeface="Arial" panose="020B0604020202020204" pitchFamily="34" charset="0"/>
                  </a:rPr>
                  <a:t>th</a:t>
                </a:r>
                <a:r>
                  <a:rPr lang="en-GB" sz="3300" i="1" dirty="0">
                    <a:latin typeface="Arial" panose="020B0604020202020204" pitchFamily="34" charset="0"/>
                    <a:cs typeface="Arial" panose="020B0604020202020204" pitchFamily="34" charset="0"/>
                  </a:rPr>
                  <a:t> </a:t>
                </a:r>
                <a:r>
                  <a:rPr lang="en-GB" sz="3300" dirty="0">
                    <a:latin typeface="Arial" panose="020B0604020202020204" pitchFamily="34" charset="0"/>
                    <a:cs typeface="Arial" panose="020B0604020202020204" pitchFamily="34" charset="0"/>
                  </a:rPr>
                  <a:t>firm at time </a:t>
                </a:r>
                <a14:m>
                  <m:oMath xmlns:m="http://schemas.openxmlformats.org/officeDocument/2006/math">
                    <m:r>
                      <a:rPr lang="en-GB" sz="3300" b="1" i="1">
                        <a:latin typeface="Cambria Math" panose="02040503050406030204" pitchFamily="18" charset="0"/>
                      </a:rPr>
                      <m:t>𝒕</m:t>
                    </m:r>
                  </m:oMath>
                </a14:m>
                <a:r>
                  <a:rPr lang="en-GB" sz="3300" i="1" dirty="0">
                    <a:latin typeface="Arial" panose="020B0604020202020204" pitchFamily="34" charset="0"/>
                    <a:cs typeface="Arial" panose="020B0604020202020204" pitchFamily="34" charset="0"/>
                  </a:rPr>
                  <a:t>. </a:t>
                </a:r>
                <a:endParaRPr lang="en-GB" sz="3300" b="1" i="1" dirty="0">
                  <a:latin typeface="Arial" panose="020B0604020202020204" pitchFamily="34" charset="0"/>
                  <a:cs typeface="Arial" panose="020B0604020202020204" pitchFamily="34" charset="0"/>
                </a:endParaRPr>
              </a:p>
              <a:p>
                <a:pPr fontAlgn="t"/>
                <a14:m>
                  <m:oMath xmlns:m="http://schemas.openxmlformats.org/officeDocument/2006/math">
                    <m:r>
                      <a:rPr lang="en-GB" sz="3300" b="1" i="1">
                        <a:latin typeface="Cambria Math" panose="02040503050406030204" pitchFamily="18" charset="0"/>
                      </a:rPr>
                      <m:t>𝜶</m:t>
                    </m:r>
                  </m:oMath>
                </a14:m>
                <a:r>
                  <a:rPr lang="en-GB" sz="3300" i="1" dirty="0">
                    <a:latin typeface="Arial" panose="020B0604020202020204" pitchFamily="34" charset="0"/>
                    <a:cs typeface="Arial" panose="020B0604020202020204" pitchFamily="34" charset="0"/>
                  </a:rPr>
                  <a:t> </a:t>
                </a:r>
                <a:r>
                  <a:rPr lang="en-GB" sz="3300" dirty="0">
                    <a:latin typeface="Arial" panose="020B0604020202020204" pitchFamily="34" charset="0"/>
                    <a:cs typeface="Arial" panose="020B0604020202020204" pitchFamily="34" charset="0"/>
                  </a:rPr>
                  <a:t>is the intercept of the equation </a:t>
                </a:r>
              </a:p>
              <a:p>
                <a:pPr fontAlgn="t"/>
                <a14:m>
                  <m:oMath xmlns:m="http://schemas.openxmlformats.org/officeDocument/2006/math">
                    <m:r>
                      <a:rPr lang="en-GB" sz="3300" b="1" i="1">
                        <a:latin typeface="Cambria Math" panose="02040503050406030204" pitchFamily="18" charset="0"/>
                      </a:rPr>
                      <m:t>𝜷</m:t>
                    </m:r>
                  </m:oMath>
                </a14:m>
                <a:r>
                  <a:rPr lang="en-GB" sz="3300" dirty="0">
                    <a:latin typeface="Arial" panose="020B0604020202020204" pitchFamily="34" charset="0"/>
                    <a:cs typeface="Arial" panose="020B0604020202020204" pitchFamily="34" charset="0"/>
                  </a:rPr>
                  <a:t>, </a:t>
                </a:r>
                <a14:m>
                  <m:oMath xmlns:m="http://schemas.openxmlformats.org/officeDocument/2006/math">
                    <m:r>
                      <a:rPr lang="en-GB" sz="3300" b="1" i="1">
                        <a:latin typeface="Cambria Math" panose="02040503050406030204" pitchFamily="18" charset="0"/>
                      </a:rPr>
                      <m:t>𝜸</m:t>
                    </m:r>
                  </m:oMath>
                </a14:m>
                <a:r>
                  <a:rPr lang="en-GB" sz="3300" dirty="0">
                    <a:latin typeface="Arial" panose="020B0604020202020204" pitchFamily="34" charset="0"/>
                    <a:cs typeface="Arial" panose="020B0604020202020204" pitchFamily="34" charset="0"/>
                  </a:rPr>
                  <a:t>, and </a:t>
                </a:r>
                <a14:m>
                  <m:oMath xmlns:m="http://schemas.openxmlformats.org/officeDocument/2006/math">
                    <m:r>
                      <a:rPr lang="en-GB" sz="3300" b="1" i="1">
                        <a:latin typeface="Cambria Math" panose="02040503050406030204" pitchFamily="18" charset="0"/>
                      </a:rPr>
                      <m:t>𝜹</m:t>
                    </m:r>
                  </m:oMath>
                </a14:m>
                <a:r>
                  <a:rPr lang="en-GB" sz="3300" dirty="0">
                    <a:latin typeface="Arial" panose="020B0604020202020204" pitchFamily="34" charset="0"/>
                    <a:cs typeface="Arial" panose="020B0604020202020204" pitchFamily="34" charset="0"/>
                  </a:rPr>
                  <a:t> represent the regression coefficients</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𝑿</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is the Financial Variables Vector, </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𝒀</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is the Non-Financial Variables Vector </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𝜺</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represents the random error term of the equation. This captures other factors</a:t>
                </a:r>
                <a:r>
                  <a:rPr lang="th-TH" sz="3300" dirty="0">
                    <a:latin typeface="Arial" panose="020B0604020202020204" pitchFamily="34" charset="0"/>
                  </a:rPr>
                  <a:t> </a:t>
                </a:r>
                <a:r>
                  <a:rPr lang="en-GB" sz="3300" dirty="0">
                    <a:latin typeface="Arial" panose="020B0604020202020204" pitchFamily="34" charset="0"/>
                    <a:cs typeface="Arial" panose="020B0604020202020204" pitchFamily="34" charset="0"/>
                  </a:rPr>
                  <a:t>that affect the Tobin’s Q (response variable).</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𝑬𝑹𝑴</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can be 1 or 0, depending on whether the insurers adopt </a:t>
                </a:r>
                <a:r>
                  <a:rPr lang="en-GB" sz="3300" dirty="0" err="1">
                    <a:latin typeface="Arial" panose="020B0604020202020204" pitchFamily="34" charset="0"/>
                    <a:cs typeface="Arial" panose="020B0604020202020204" pitchFamily="34" charset="0"/>
                  </a:rPr>
                  <a:t>ERM</a:t>
                </a:r>
                <a:r>
                  <a:rPr lang="en-GB" sz="3300" dirty="0">
                    <a:latin typeface="Arial" panose="020B0604020202020204" pitchFamily="34" charset="0"/>
                    <a:cs typeface="Arial" panose="020B0604020202020204" pitchFamily="34" charset="0"/>
                  </a:rPr>
                  <a:t> implementation. </a:t>
                </a:r>
              </a:p>
              <a:p>
                <a:pPr lvl="1" fontAlgn="t"/>
                <a14:m>
                  <m:oMath xmlns:m="http://schemas.openxmlformats.org/officeDocument/2006/math">
                    <m:sSub>
                      <m:sSubPr>
                        <m:ctrlPr>
                          <a:rPr lang="en-GB" sz="2900" i="1">
                            <a:latin typeface="Cambria Math" panose="02040503050406030204" pitchFamily="18" charset="0"/>
                          </a:rPr>
                        </m:ctrlPr>
                      </m:sSubPr>
                      <m:e>
                        <m:r>
                          <a:rPr lang="en-GB" sz="2900" b="1" i="1">
                            <a:latin typeface="Cambria Math" panose="02040503050406030204" pitchFamily="18" charset="0"/>
                          </a:rPr>
                          <m:t>𝑬𝑹𝑴</m:t>
                        </m:r>
                      </m:e>
                      <m:sub>
                        <m:r>
                          <a:rPr lang="en-GB" sz="2900" b="1" i="1">
                            <a:latin typeface="Cambria Math" panose="02040503050406030204" pitchFamily="18" charset="0"/>
                          </a:rPr>
                          <m:t>𝒊𝒕</m:t>
                        </m:r>
                      </m:sub>
                    </m:sSub>
                    <m:r>
                      <a:rPr lang="en-GB" sz="2900" b="1" i="1">
                        <a:latin typeface="Cambria Math" panose="02040503050406030204" pitchFamily="18" charset="0"/>
                      </a:rPr>
                      <m:t>=</m:t>
                    </m:r>
                    <m:r>
                      <a:rPr lang="en-GB" sz="2900" b="1" i="1">
                        <a:latin typeface="Cambria Math" panose="02040503050406030204" pitchFamily="18" charset="0"/>
                      </a:rPr>
                      <m:t>𝟏</m:t>
                    </m:r>
                  </m:oMath>
                </a14:m>
                <a:r>
                  <a:rPr lang="en-GB" sz="2900" dirty="0">
                    <a:latin typeface="Arial" panose="020B0604020202020204" pitchFamily="34" charset="0"/>
                    <a:cs typeface="Arial" panose="020B0604020202020204" pitchFamily="34" charset="0"/>
                  </a:rPr>
                  <a:t> is for the firms that engage in </a:t>
                </a:r>
                <a:r>
                  <a:rPr lang="en-GB" sz="2900" dirty="0" err="1">
                    <a:latin typeface="Arial" panose="020B0604020202020204" pitchFamily="34" charset="0"/>
                    <a:cs typeface="Arial" panose="020B0604020202020204" pitchFamily="34" charset="0"/>
                  </a:rPr>
                  <a:t>ERM</a:t>
                </a:r>
                <a:r>
                  <a:rPr lang="en-GB" sz="2900" dirty="0">
                    <a:latin typeface="Arial" panose="020B0604020202020204" pitchFamily="34" charset="0"/>
                    <a:cs typeface="Arial" panose="020B0604020202020204" pitchFamily="34" charset="0"/>
                  </a:rPr>
                  <a:t> at time t, and </a:t>
                </a:r>
                <a14:m>
                  <m:oMath xmlns:m="http://schemas.openxmlformats.org/officeDocument/2006/math">
                    <m:sSub>
                      <m:sSubPr>
                        <m:ctrlPr>
                          <a:rPr lang="en-GB" sz="2900" i="1">
                            <a:latin typeface="Cambria Math" panose="02040503050406030204" pitchFamily="18" charset="0"/>
                          </a:rPr>
                        </m:ctrlPr>
                      </m:sSubPr>
                      <m:e>
                        <m:r>
                          <a:rPr lang="en-GB" sz="2900" b="1" i="1">
                            <a:latin typeface="Cambria Math" panose="02040503050406030204" pitchFamily="18" charset="0"/>
                          </a:rPr>
                          <m:t>𝑬𝑹𝑴</m:t>
                        </m:r>
                      </m:e>
                      <m:sub>
                        <m:r>
                          <a:rPr lang="en-GB" sz="2900" b="1" i="1">
                            <a:latin typeface="Cambria Math" panose="02040503050406030204" pitchFamily="18" charset="0"/>
                          </a:rPr>
                          <m:t>𝒊𝒕</m:t>
                        </m:r>
                      </m:sub>
                    </m:sSub>
                    <m:r>
                      <a:rPr lang="en-GB" sz="2900" b="1" i="1">
                        <a:latin typeface="Cambria Math" panose="02040503050406030204" pitchFamily="18" charset="0"/>
                      </a:rPr>
                      <m:t>=</m:t>
                    </m:r>
                    <m:r>
                      <a:rPr lang="en-GB" sz="2900" b="1" i="1">
                        <a:latin typeface="Cambria Math" panose="02040503050406030204" pitchFamily="18" charset="0"/>
                      </a:rPr>
                      <m:t>𝟎</m:t>
                    </m:r>
                  </m:oMath>
                </a14:m>
                <a:r>
                  <a:rPr lang="en-GB" sz="2900" dirty="0">
                    <a:latin typeface="Arial" panose="020B0604020202020204" pitchFamily="34" charset="0"/>
                    <a:cs typeface="Arial" panose="020B0604020202020204" pitchFamily="34" charset="0"/>
                  </a:rPr>
                  <a:t> is for those who do not participate in </a:t>
                </a:r>
                <a:r>
                  <a:rPr lang="en-GB" sz="2900" dirty="0" err="1">
                    <a:latin typeface="Arial" panose="020B0604020202020204" pitchFamily="34" charset="0"/>
                    <a:cs typeface="Arial" panose="020B0604020202020204" pitchFamily="34" charset="0"/>
                  </a:rPr>
                  <a:t>ERM</a:t>
                </a:r>
                <a:r>
                  <a:rPr lang="en-GB" sz="2900" dirty="0">
                    <a:latin typeface="Arial" panose="020B0604020202020204" pitchFamily="34" charset="0"/>
                    <a:cs typeface="Arial" panose="020B0604020202020204" pitchFamily="34" charset="0"/>
                  </a:rPr>
                  <a:t> at time </a:t>
                </a:r>
                <a14:m>
                  <m:oMath xmlns:m="http://schemas.openxmlformats.org/officeDocument/2006/math">
                    <m:r>
                      <a:rPr lang="en-GB" sz="2900" b="1" i="1">
                        <a:latin typeface="Cambria Math" panose="02040503050406030204" pitchFamily="18" charset="0"/>
                      </a:rPr>
                      <m:t>𝒕</m:t>
                    </m:r>
                  </m:oMath>
                </a14:m>
                <a:r>
                  <a:rPr lang="en-GB" sz="2900" dirty="0">
                    <a:latin typeface="Arial" panose="020B0604020202020204" pitchFamily="34" charset="0"/>
                    <a:cs typeface="Arial" panose="020B0604020202020204" pitchFamily="34" charset="0"/>
                  </a:rPr>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3361" r="-40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78EC672-9ABD-4B9D-9371-B6DDA1E9D1FC}" type="slidenum">
              <a:rPr lang="en-GB" smtClean="0"/>
              <a:t>13</a:t>
            </a:fld>
            <a:endParaRPr lang="en-GB"/>
          </a:p>
        </p:txBody>
      </p:sp>
    </p:spTree>
    <p:extLst>
      <p:ext uri="{BB962C8B-B14F-4D97-AF65-F5344CB8AC3E}">
        <p14:creationId xmlns:p14="http://schemas.microsoft.com/office/powerpoint/2010/main" val="294521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785089" y="2918690"/>
              <a:ext cx="9809019" cy="1545173"/>
            </p:xfrm>
            <a:graphic>
              <a:graphicData uri="http://schemas.openxmlformats.org/drawingml/2006/table">
                <a:tbl>
                  <a:tblPr firstRow="1" bandRow="1">
                    <a:tableStyleId>{5940675A-B579-460E-94D1-54222C63F5DA}</a:tableStyleId>
                  </a:tblPr>
                  <a:tblGrid>
                    <a:gridCol w="1359887">
                      <a:extLst>
                        <a:ext uri="{9D8B030D-6E8A-4147-A177-3AD203B41FA5}">
                          <a16:colId xmlns:a16="http://schemas.microsoft.com/office/drawing/2014/main" val="2476619404"/>
                        </a:ext>
                      </a:extLst>
                    </a:gridCol>
                    <a:gridCol w="8449132">
                      <a:extLst>
                        <a:ext uri="{9D8B030D-6E8A-4147-A177-3AD203B41FA5}">
                          <a16:colId xmlns:a16="http://schemas.microsoft.com/office/drawing/2014/main" val="3752926309"/>
                        </a:ext>
                      </a:extLst>
                    </a:gridCol>
                  </a:tblGrid>
                  <a:tr h="445283">
                    <a:tc>
                      <a:txBody>
                        <a:bodyPr/>
                        <a:lstStyle/>
                        <a:p>
                          <a:r>
                            <a:rPr lang="en-GB" dirty="0"/>
                            <a:t>Tobin’s Q</a:t>
                          </a:r>
                        </a:p>
                      </a:txBody>
                      <a:tcPr/>
                    </a:tc>
                    <a:tc>
                      <a:txBody>
                        <a:bodyPr/>
                        <a:lstStyle/>
                        <a:p>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m:rPr>
                                          <m:nor/>
                                        </m:rPr>
                                        <a:rPr lang="en-GB" dirty="0" smtClean="0"/>
                                        <m:t>Book</m:t>
                                      </m:r>
                                      <m:r>
                                        <m:rPr>
                                          <m:nor/>
                                        </m:rPr>
                                        <a:rPr lang="en-GB" dirty="0" smtClean="0"/>
                                        <m:t> </m:t>
                                      </m:r>
                                      <m:r>
                                        <m:rPr>
                                          <m:nor/>
                                        </m:rPr>
                                        <a:rPr lang="en-GB" dirty="0" smtClean="0"/>
                                        <m:t>Value</m:t>
                                      </m:r>
                                      <m:r>
                                        <m:rPr>
                                          <m:nor/>
                                        </m:rPr>
                                        <a:rPr lang="en-GB" dirty="0" smtClean="0"/>
                                        <m:t> </m:t>
                                      </m:r>
                                      <m:r>
                                        <m:rPr>
                                          <m:nor/>
                                        </m:rPr>
                                        <a:rPr lang="en-GB" dirty="0" smtClean="0"/>
                                        <m:t>of</m:t>
                                      </m:r>
                                      <m:r>
                                        <m:rPr>
                                          <m:nor/>
                                        </m:rPr>
                                        <a:rPr lang="en-GB" dirty="0" smtClean="0"/>
                                        <m:t> </m:t>
                                      </m:r>
                                      <m:r>
                                        <m:rPr>
                                          <m:nor/>
                                        </m:rPr>
                                        <a:rPr lang="en-GB" dirty="0" smtClean="0"/>
                                        <m:t>Total</m:t>
                                      </m:r>
                                      <m:r>
                                        <m:rPr>
                                          <m:nor/>
                                        </m:rPr>
                                        <a:rPr lang="en-GB" dirty="0" smtClean="0"/>
                                        <m:t> </m:t>
                                      </m:r>
                                      <m:r>
                                        <m:rPr>
                                          <m:nor/>
                                        </m:rPr>
                                        <a:rPr lang="en-GB" dirty="0" smtClean="0"/>
                                        <m:t>Liabilities</m:t>
                                      </m:r>
                                      <m:r>
                                        <a:rPr lang="en-GB" dirty="0" smtClean="0">
                                          <a:latin typeface="Cambria Math" panose="02040503050406030204" pitchFamily="18" charset="0"/>
                                        </a:rPr>
                                        <m:t>+</m:t>
                                      </m:r>
                                      <m:r>
                                        <m:rPr>
                                          <m:nor/>
                                        </m:rPr>
                                        <a:rPr lang="en-GB" dirty="0" smtClean="0"/>
                                        <m:t>Market</m:t>
                                      </m:r>
                                      <m:r>
                                        <m:rPr>
                                          <m:nor/>
                                        </m:rPr>
                                        <a:rPr lang="en-GB" dirty="0" smtClean="0"/>
                                        <m:t> </m:t>
                                      </m:r>
                                      <m:r>
                                        <m:rPr>
                                          <m:nor/>
                                        </m:rPr>
                                        <a:rPr lang="en-GB" dirty="0" smtClean="0"/>
                                        <m:t>Value</m:t>
                                      </m:r>
                                      <m:r>
                                        <m:rPr>
                                          <m:nor/>
                                        </m:rPr>
                                        <a:rPr lang="en-GB" dirty="0" smtClean="0"/>
                                        <m:t> </m:t>
                                      </m:r>
                                      <m:r>
                                        <m:rPr>
                                          <m:nor/>
                                        </m:rPr>
                                        <a:rPr lang="en-GB" dirty="0" smtClean="0"/>
                                        <m:t>of</m:t>
                                      </m:r>
                                      <m:r>
                                        <m:rPr>
                                          <m:nor/>
                                        </m:rPr>
                                        <a:rPr lang="en-GB" dirty="0" smtClean="0"/>
                                        <m:t> </m:t>
                                      </m:r>
                                      <m:r>
                                        <m:rPr>
                                          <m:nor/>
                                        </m:rPr>
                                        <a:rPr lang="en-GB" dirty="0" smtClean="0"/>
                                        <m:t>Total</m:t>
                                      </m:r>
                                      <m:r>
                                        <m:rPr>
                                          <m:nor/>
                                        </m:rPr>
                                        <a:rPr lang="en-GB" dirty="0" smtClean="0"/>
                                        <m:t> </m:t>
                                      </m:r>
                                      <m:r>
                                        <m:rPr>
                                          <m:nor/>
                                        </m:rPr>
                                        <a:rPr lang="en-GB" dirty="0" smtClean="0"/>
                                        <m:t>Equities</m:t>
                                      </m:r>
                                    </m:num>
                                    <m:den>
                                      <m:r>
                                        <m:rPr>
                                          <m:nor/>
                                        </m:rPr>
                                        <a:rPr lang="en-GB" dirty="0" smtClean="0"/>
                                        <m:t>Book</m:t>
                                      </m:r>
                                      <m:r>
                                        <m:rPr>
                                          <m:nor/>
                                        </m:rPr>
                                        <a:rPr lang="en-GB" dirty="0" smtClean="0"/>
                                        <m:t> </m:t>
                                      </m:r>
                                      <m:r>
                                        <m:rPr>
                                          <m:nor/>
                                        </m:rPr>
                                        <a:rPr lang="en-GB" dirty="0" smtClean="0"/>
                                        <m:t>Value</m:t>
                                      </m:r>
                                      <m:r>
                                        <m:rPr>
                                          <m:nor/>
                                        </m:rPr>
                                        <a:rPr lang="en-GB" dirty="0" smtClean="0"/>
                                        <m:t> </m:t>
                                      </m:r>
                                      <m:r>
                                        <m:rPr>
                                          <m:nor/>
                                        </m:rPr>
                                        <a:rPr lang="en-GB" dirty="0" smtClean="0"/>
                                        <m:t>of</m:t>
                                      </m:r>
                                      <m:r>
                                        <m:rPr>
                                          <m:nor/>
                                        </m:rPr>
                                        <a:rPr lang="en-GB" dirty="0" smtClean="0"/>
                                        <m:t> </m:t>
                                      </m:r>
                                      <m:r>
                                        <m:rPr>
                                          <m:nor/>
                                        </m:rPr>
                                        <a:rPr lang="en-GB" dirty="0" smtClean="0"/>
                                        <m:t>Total</m:t>
                                      </m:r>
                                      <m:r>
                                        <m:rPr>
                                          <m:nor/>
                                        </m:rPr>
                                        <a:rPr lang="en-GB" dirty="0" smtClean="0"/>
                                        <m:t> </m:t>
                                      </m:r>
                                      <m:r>
                                        <m:rPr>
                                          <m:nor/>
                                        </m:rPr>
                                        <a:rPr lang="en-GB" dirty="0" smtClean="0"/>
                                        <m:t>Assets</m:t>
                                      </m:r>
                                    </m:den>
                                  </m:f>
                                </m:e>
                              </m:box>
                            </m:oMath>
                          </a14:m>
                          <a:r>
                            <a:rPr lang="en-GB" dirty="0"/>
                            <a:t> </a:t>
                          </a:r>
                        </a:p>
                      </a:txBody>
                      <a:tcPr/>
                    </a:tc>
                    <a:extLst>
                      <a:ext uri="{0D108BD9-81ED-4DB2-BD59-A6C34878D82A}">
                        <a16:rowId xmlns:a16="http://schemas.microsoft.com/office/drawing/2014/main" val="2205407813"/>
                      </a:ext>
                    </a:extLst>
                  </a:tr>
                  <a:tr h="1032537">
                    <a:tc>
                      <a:txBody>
                        <a:bodyPr/>
                        <a:lstStyle/>
                        <a:p>
                          <a:r>
                            <a:rPr lang="en-GB" dirty="0"/>
                            <a:t>Value of </a:t>
                          </a:r>
                          <a:r>
                            <a:rPr lang="en-GB" dirty="0" err="1"/>
                            <a:t>ERM</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1, if the insurers engage in the enterprise risk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0 if there is no evidence on the enterprise risk management found in that company during the specified periods.</a:t>
                          </a:r>
                        </a:p>
                      </a:txBody>
                      <a:tcPr/>
                    </a:tc>
                    <a:extLst>
                      <a:ext uri="{0D108BD9-81ED-4DB2-BD59-A6C34878D82A}">
                        <a16:rowId xmlns:a16="http://schemas.microsoft.com/office/drawing/2014/main" val="203573753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67722728"/>
                  </p:ext>
                </p:extLst>
              </p:nvPr>
            </p:nvGraphicFramePr>
            <p:xfrm>
              <a:off x="785089" y="2918690"/>
              <a:ext cx="9809019" cy="1545173"/>
            </p:xfrm>
            <a:graphic>
              <a:graphicData uri="http://schemas.openxmlformats.org/drawingml/2006/table">
                <a:tbl>
                  <a:tblPr firstRow="1" bandRow="1">
                    <a:tableStyleId>{5940675A-B579-460E-94D1-54222C63F5DA}</a:tableStyleId>
                  </a:tblPr>
                  <a:tblGrid>
                    <a:gridCol w="1359887">
                      <a:extLst>
                        <a:ext uri="{9D8B030D-6E8A-4147-A177-3AD203B41FA5}">
                          <a16:colId xmlns:a16="http://schemas.microsoft.com/office/drawing/2014/main" val="2476619404"/>
                        </a:ext>
                      </a:extLst>
                    </a:gridCol>
                    <a:gridCol w="8449132">
                      <a:extLst>
                        <a:ext uri="{9D8B030D-6E8A-4147-A177-3AD203B41FA5}">
                          <a16:colId xmlns:a16="http://schemas.microsoft.com/office/drawing/2014/main" val="3752926309"/>
                        </a:ext>
                      </a:extLst>
                    </a:gridCol>
                  </a:tblGrid>
                  <a:tr h="512636">
                    <a:tc>
                      <a:txBody>
                        <a:bodyPr/>
                        <a:lstStyle/>
                        <a:p>
                          <a:r>
                            <a:rPr lang="en-GB" dirty="0" smtClean="0"/>
                            <a:t>Tobin’s Q</a:t>
                          </a:r>
                          <a:endParaRPr lang="en-GB" dirty="0"/>
                        </a:p>
                      </a:txBody>
                      <a:tcPr/>
                    </a:tc>
                    <a:tc>
                      <a:txBody>
                        <a:bodyPr/>
                        <a:lstStyle/>
                        <a:p>
                          <a:endParaRPr lang="en-US"/>
                        </a:p>
                      </a:txBody>
                      <a:tcPr>
                        <a:blipFill>
                          <a:blip r:embed="rId2"/>
                          <a:stretch>
                            <a:fillRect l="-16150" t="-5882" r="-144" b="-202353"/>
                          </a:stretch>
                        </a:blipFill>
                      </a:tcPr>
                    </a:tc>
                    <a:extLst>
                      <a:ext uri="{0D108BD9-81ED-4DB2-BD59-A6C34878D82A}">
                        <a16:rowId xmlns:a16="http://schemas.microsoft.com/office/drawing/2014/main" val="2205407813"/>
                      </a:ext>
                    </a:extLst>
                  </a:tr>
                  <a:tr h="1032537">
                    <a:tc>
                      <a:txBody>
                        <a:bodyPr/>
                        <a:lstStyle/>
                        <a:p>
                          <a:r>
                            <a:rPr lang="en-GB" dirty="0" smtClean="0"/>
                            <a:t>Value of </a:t>
                          </a:r>
                          <a:r>
                            <a:rPr lang="en-GB" dirty="0" err="1" smtClean="0"/>
                            <a:t>ERM</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1, if the insurers engage in the enterprise risk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0 if there is no evidence on the enterprise risk management found in that company during the specified periods.</a:t>
                          </a:r>
                          <a:endParaRPr lang="en-GB" dirty="0"/>
                        </a:p>
                      </a:txBody>
                      <a:tcPr/>
                    </a:tc>
                    <a:extLst>
                      <a:ext uri="{0D108BD9-81ED-4DB2-BD59-A6C34878D82A}">
                        <a16:rowId xmlns:a16="http://schemas.microsoft.com/office/drawing/2014/main" val="2035737539"/>
                      </a:ext>
                    </a:extLst>
                  </a:tr>
                </a:tbl>
              </a:graphicData>
            </a:graphic>
          </p:graphicFrame>
        </mc:Fallback>
      </mc:AlternateContent>
      <p:sp>
        <p:nvSpPr>
          <p:cNvPr id="5" name="Rectangle 4"/>
          <p:cNvSpPr/>
          <p:nvPr/>
        </p:nvSpPr>
        <p:spPr>
          <a:xfrm>
            <a:off x="683491" y="305933"/>
            <a:ext cx="10455564" cy="1877437"/>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Aim</a:t>
            </a:r>
          </a:p>
          <a:p>
            <a:pPr lvl="1"/>
            <a:endParaRPr lang="en-GB"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 examine whether the </a:t>
            </a:r>
            <a:r>
              <a:rPr lang="en-GB" sz="2000" dirty="0" err="1">
                <a:latin typeface="Arial" panose="020B0604020202020204" pitchFamily="34" charset="0"/>
                <a:cs typeface="Arial" panose="020B0604020202020204" pitchFamily="34" charset="0"/>
              </a:rPr>
              <a:t>ERM</a:t>
            </a:r>
            <a:r>
              <a:rPr lang="en-GB" sz="2000" dirty="0">
                <a:latin typeface="Arial" panose="020B0604020202020204" pitchFamily="34" charset="0"/>
                <a:cs typeface="Arial" panose="020B0604020202020204" pitchFamily="34" charset="0"/>
              </a:rPr>
              <a:t> practice adds value to the firm once implemented</a:t>
            </a:r>
          </a:p>
          <a:p>
            <a:r>
              <a:rPr lang="en-GB" sz="2000" dirty="0">
                <a:latin typeface="Arial" panose="020B0604020202020204" pitchFamily="34" charset="0"/>
                <a:cs typeface="Arial" panose="020B0604020202020204" pitchFamily="34" charset="0"/>
              </a:rPr>
              <a:t>2. investigate the determinants that drive the implementation of </a:t>
            </a:r>
            <a:r>
              <a:rPr lang="en-GB" sz="2000" dirty="0" err="1">
                <a:latin typeface="Arial" panose="020B0604020202020204" pitchFamily="34" charset="0"/>
                <a:cs typeface="Arial" panose="020B0604020202020204" pitchFamily="34" charset="0"/>
              </a:rPr>
              <a:t>ERM</a:t>
            </a:r>
            <a:r>
              <a:rPr lang="en-GB" sz="2000" dirty="0">
                <a:latin typeface="Arial" panose="020B0604020202020204" pitchFamily="34" charset="0"/>
                <a:cs typeface="Arial" panose="020B0604020202020204" pitchFamily="34" charset="0"/>
              </a:rPr>
              <a:t> in the insurance companies, </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Financial and Non-Financial</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785088" y="4891406"/>
                <a:ext cx="8266547" cy="923330"/>
              </a:xfrm>
              <a:prstGeom prst="rect">
                <a:avLst/>
              </a:prstGeom>
            </p:spPr>
            <p:txBody>
              <a:bodyPr wrap="square">
                <a:spAutoFit/>
              </a:bodyPr>
              <a:lstStyle/>
              <a:p>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𝑻𝒐𝒃𝒊</m:t>
                        </m:r>
                        <m:sSup>
                          <m:sSupPr>
                            <m:ctrlPr>
                              <a:rPr lang="en-GB" i="1">
                                <a:latin typeface="Cambria Math" panose="02040503050406030204" pitchFamily="18" charset="0"/>
                              </a:rPr>
                            </m:ctrlPr>
                          </m:sSupPr>
                          <m:e>
                            <m:r>
                              <a:rPr lang="en-GB" b="1" i="1">
                                <a:latin typeface="Cambria Math" panose="02040503050406030204" pitchFamily="18" charset="0"/>
                              </a:rPr>
                              <m:t>𝒏</m:t>
                            </m:r>
                          </m:e>
                          <m:sup>
                            <m:r>
                              <a:rPr lang="en-GB" b="1" i="1">
                                <a:latin typeface="Cambria Math" panose="02040503050406030204" pitchFamily="18" charset="0"/>
                              </a:rPr>
                              <m:t>′</m:t>
                            </m:r>
                          </m:sup>
                        </m:sSup>
                        <m:r>
                          <a:rPr lang="en-GB" b="1" i="1">
                            <a:latin typeface="Cambria Math" panose="02040503050406030204" pitchFamily="18" charset="0"/>
                          </a:rPr>
                          <m:t>𝒔</m:t>
                        </m:r>
                        <m:r>
                          <a:rPr lang="en-GB" b="1" i="1">
                            <a:latin typeface="Cambria Math" panose="02040503050406030204" pitchFamily="18" charset="0"/>
                          </a:rPr>
                          <m:t> </m:t>
                        </m:r>
                        <m:r>
                          <a:rPr lang="en-GB" b="1" i="1">
                            <a:latin typeface="Cambria Math" panose="02040503050406030204" pitchFamily="18" charset="0"/>
                          </a:rPr>
                          <m:t>𝑸</m:t>
                        </m:r>
                      </m:e>
                      <m:sub>
                        <m:r>
                          <a:rPr lang="en-GB" b="1" i="1">
                            <a:latin typeface="Cambria Math" panose="02040503050406030204" pitchFamily="18" charset="0"/>
                          </a:rPr>
                          <m:t>𝒊𝒕</m:t>
                        </m:r>
                      </m:sub>
                    </m:sSub>
                    <m:r>
                      <a:rPr lang="en-GB" b="1" i="1">
                        <a:latin typeface="Cambria Math" panose="02040503050406030204" pitchFamily="18" charset="0"/>
                      </a:rPr>
                      <m:t> =  </m:t>
                    </m:r>
                    <m:r>
                      <a:rPr lang="en-GB" b="1" i="1">
                        <a:latin typeface="Cambria Math" panose="02040503050406030204" pitchFamily="18" charset="0"/>
                      </a:rPr>
                      <m:t>𝜶</m:t>
                    </m:r>
                    <m:r>
                      <a:rPr lang="en-GB" b="1" i="1">
                        <a:latin typeface="Cambria Math" panose="02040503050406030204" pitchFamily="18" charset="0"/>
                      </a:rPr>
                      <m:t>+ </m:t>
                    </m:r>
                    <m:r>
                      <a:rPr lang="en-GB" b="1" i="1">
                        <a:latin typeface="Cambria Math" panose="02040503050406030204" pitchFamily="18" charset="0"/>
                      </a:rPr>
                      <m:t>𝜷</m:t>
                    </m:r>
                    <m:sSub>
                      <m:sSubPr>
                        <m:ctrlPr>
                          <a:rPr lang="en-GB" i="1">
                            <a:latin typeface="Cambria Math" panose="02040503050406030204" pitchFamily="18" charset="0"/>
                          </a:rPr>
                        </m:ctrlPr>
                      </m:sSubPr>
                      <m:e>
                        <m:r>
                          <a:rPr lang="en-GB" b="1" i="1">
                            <a:latin typeface="Cambria Math" panose="02040503050406030204" pitchFamily="18" charset="0"/>
                          </a:rPr>
                          <m:t>×</m:t>
                        </m:r>
                        <m:r>
                          <a:rPr lang="en-GB" b="1" i="1">
                            <a:latin typeface="Cambria Math" panose="02040503050406030204" pitchFamily="18" charset="0"/>
                          </a:rPr>
                          <m:t>𝑬𝑹𝑴</m:t>
                        </m:r>
                      </m:e>
                      <m:sub>
                        <m:r>
                          <a:rPr lang="en-GB" b="1" i="1">
                            <a:latin typeface="Cambria Math" panose="02040503050406030204" pitchFamily="18" charset="0"/>
                          </a:rPr>
                          <m:t>𝒊𝒕</m:t>
                        </m:r>
                      </m:sub>
                    </m:sSub>
                    <m:r>
                      <a:rPr lang="en-GB" b="1" i="1">
                        <a:latin typeface="Cambria Math" panose="02040503050406030204" pitchFamily="18" charset="0"/>
                      </a:rPr>
                      <m:t>+ </m:t>
                    </m:r>
                    <m:r>
                      <a:rPr lang="en-GB" b="1" i="1">
                        <a:latin typeface="Cambria Math" panose="02040503050406030204" pitchFamily="18" charset="0"/>
                      </a:rPr>
                      <m:t>𝜸</m:t>
                    </m:r>
                    <m:sSub>
                      <m:sSubPr>
                        <m:ctrlPr>
                          <a:rPr lang="en-GB" i="1">
                            <a:latin typeface="Cambria Math" panose="02040503050406030204" pitchFamily="18" charset="0"/>
                          </a:rPr>
                        </m:ctrlPr>
                      </m:sSubPr>
                      <m:e>
                        <m:r>
                          <a:rPr lang="en-GB" b="1" i="1">
                            <a:latin typeface="Cambria Math" panose="02040503050406030204" pitchFamily="18" charset="0"/>
                          </a:rPr>
                          <m:t>×</m:t>
                        </m:r>
                        <m:r>
                          <a:rPr lang="en-GB" b="1" i="1">
                            <a:latin typeface="Cambria Math" panose="02040503050406030204" pitchFamily="18" charset="0"/>
                          </a:rPr>
                          <m:t>𝑿</m:t>
                        </m:r>
                      </m:e>
                      <m:sub>
                        <m:r>
                          <a:rPr lang="en-GB" b="1" i="1">
                            <a:latin typeface="Cambria Math" panose="02040503050406030204" pitchFamily="18" charset="0"/>
                          </a:rPr>
                          <m:t>𝒊𝒕</m:t>
                        </m:r>
                      </m:sub>
                    </m:sSub>
                    <m:r>
                      <a:rPr lang="en-GB" b="1" i="1">
                        <a:latin typeface="Cambria Math" panose="02040503050406030204" pitchFamily="18" charset="0"/>
                      </a:rPr>
                      <m:t>+</m:t>
                    </m:r>
                    <m:r>
                      <a:rPr lang="en-GB" b="1" i="1">
                        <a:latin typeface="Cambria Math" panose="02040503050406030204" pitchFamily="18" charset="0"/>
                      </a:rPr>
                      <m:t>𝜹</m:t>
                    </m:r>
                    <m:r>
                      <a:rPr lang="en-GB" b="1" i="1">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𝒀</m:t>
                        </m:r>
                      </m:e>
                      <m:sub>
                        <m:r>
                          <a:rPr lang="en-GB" b="1" i="1">
                            <a:latin typeface="Cambria Math" panose="02040503050406030204" pitchFamily="18" charset="0"/>
                          </a:rPr>
                          <m:t>𝒊𝒕</m:t>
                        </m:r>
                      </m:sub>
                    </m:sSub>
                    <m:r>
                      <a:rPr lang="en-GB" b="1" i="1">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𝜺</m:t>
                        </m:r>
                      </m:e>
                      <m:sub>
                        <m:r>
                          <a:rPr lang="en-GB" b="1" i="1">
                            <a:latin typeface="Cambria Math" panose="02040503050406030204" pitchFamily="18" charset="0"/>
                          </a:rPr>
                          <m:t>𝒊𝒕</m:t>
                        </m:r>
                      </m:sub>
                    </m:sSub>
                  </m:oMath>
                </a14:m>
                <a:r>
                  <a:rPr lang="en-GB" dirty="0">
                    <a:latin typeface="Arial" panose="020B0604020202020204" pitchFamily="34" charset="0"/>
                    <a:cs typeface="Arial" panose="020B0604020202020204" pitchFamily="34" charset="0"/>
                  </a:rPr>
                  <a:t>	(1)</a:t>
                </a:r>
              </a:p>
              <a:p>
                <a:endParaRPr lang="en-GB" b="1" dirty="0">
                  <a:latin typeface="Arial" panose="020B0604020202020204" pitchFamily="34" charset="0"/>
                  <a:cs typeface="Arial" panose="020B0604020202020204" pitchFamily="34" charset="0"/>
                </a:endParaRPr>
              </a:p>
              <a:p>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𝑬𝑹𝑴</m:t>
                        </m:r>
                      </m:e>
                      <m:sub>
                        <m:r>
                          <a:rPr lang="en-GB" b="1" i="1">
                            <a:latin typeface="Cambria Math" panose="02040503050406030204" pitchFamily="18" charset="0"/>
                          </a:rPr>
                          <m:t>𝒊𝒕</m:t>
                        </m:r>
                      </m:sub>
                    </m:sSub>
                    <m:r>
                      <a:rPr lang="en-GB" b="1" i="1">
                        <a:latin typeface="Cambria Math" panose="02040503050406030204" pitchFamily="18" charset="0"/>
                      </a:rPr>
                      <m:t>= </m:t>
                    </m:r>
                    <m:r>
                      <a:rPr lang="en-GB" b="1" i="1">
                        <a:latin typeface="Cambria Math" panose="02040503050406030204" pitchFamily="18" charset="0"/>
                      </a:rPr>
                      <m:t>𝜽</m:t>
                    </m:r>
                    <m:r>
                      <a:rPr lang="en-GB" b="1" i="1">
                        <a:latin typeface="Cambria Math" panose="02040503050406030204" pitchFamily="18" charset="0"/>
                      </a:rPr>
                      <m:t>+ </m:t>
                    </m:r>
                    <m:r>
                      <a:rPr lang="en-GB" b="1" i="1">
                        <a:latin typeface="Cambria Math" panose="02040503050406030204" pitchFamily="18" charset="0"/>
                      </a:rPr>
                      <m:t>𝝑</m:t>
                    </m:r>
                    <m:r>
                      <a:rPr lang="en-GB" b="1" i="1">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𝑾</m:t>
                        </m:r>
                      </m:e>
                      <m:sub>
                        <m:r>
                          <a:rPr lang="en-GB" b="1" i="1">
                            <a:latin typeface="Cambria Math" panose="02040503050406030204" pitchFamily="18" charset="0"/>
                          </a:rPr>
                          <m:t>𝒊𝒕</m:t>
                        </m:r>
                      </m:sub>
                    </m:sSub>
                    <m:r>
                      <a:rPr lang="en-GB" b="1" i="1">
                        <a:latin typeface="Cambria Math" panose="02040503050406030204" pitchFamily="18" charset="0"/>
                      </a:rPr>
                      <m:t>+</m:t>
                    </m:r>
                    <m:r>
                      <a:rPr lang="en-GB" b="1" i="1">
                        <a:latin typeface="Cambria Math" panose="02040503050406030204" pitchFamily="18" charset="0"/>
                      </a:rPr>
                      <m:t>𝝁</m:t>
                    </m:r>
                    <m:r>
                      <a:rPr lang="en-GB" b="1" i="1">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𝑽</m:t>
                        </m:r>
                      </m:e>
                      <m:sub>
                        <m:r>
                          <a:rPr lang="en-GB" b="1" i="1">
                            <a:latin typeface="Cambria Math" panose="02040503050406030204" pitchFamily="18" charset="0"/>
                          </a:rPr>
                          <m:t>𝒊𝒕</m:t>
                        </m:r>
                      </m:sub>
                    </m:sSub>
                    <m:r>
                      <a:rPr lang="en-GB" b="1" i="1">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𝝎</m:t>
                        </m:r>
                      </m:e>
                      <m:sub>
                        <m:r>
                          <a:rPr lang="en-GB" b="1" i="1">
                            <a:latin typeface="Cambria Math" panose="02040503050406030204" pitchFamily="18" charset="0"/>
                          </a:rPr>
                          <m:t>𝒊𝒕</m:t>
                        </m:r>
                      </m:sub>
                    </m:sSub>
                  </m:oMath>
                </a14:m>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(2)</a:t>
                </a:r>
              </a:p>
            </p:txBody>
          </p:sp>
        </mc:Choice>
        <mc:Fallback xmlns="">
          <p:sp>
            <p:nvSpPr>
              <p:cNvPr id="6" name="Rectangle 5"/>
              <p:cNvSpPr>
                <a:spLocks noRot="1" noChangeAspect="1" noMove="1" noResize="1" noEditPoints="1" noAdjustHandles="1" noChangeArrowheads="1" noChangeShapeType="1" noTextEdit="1"/>
              </p:cNvSpPr>
              <p:nvPr/>
            </p:nvSpPr>
            <p:spPr>
              <a:xfrm>
                <a:off x="785088" y="4891406"/>
                <a:ext cx="8266547" cy="923330"/>
              </a:xfrm>
              <a:prstGeom prst="rect">
                <a:avLst/>
              </a:prstGeom>
              <a:blipFill>
                <a:blip r:embed="rId3"/>
                <a:stretch>
                  <a:fillRect t="-3289" b="-9211"/>
                </a:stretch>
              </a:blipFill>
            </p:spPr>
            <p:txBody>
              <a:bodyPr/>
              <a:lstStyle/>
              <a:p>
                <a:r>
                  <a:rPr lang="en-GB">
                    <a:noFill/>
                  </a:rPr>
                  <a:t> </a:t>
                </a:r>
              </a:p>
            </p:txBody>
          </p:sp>
        </mc:Fallback>
      </mc:AlternateContent>
      <p:sp>
        <p:nvSpPr>
          <p:cNvPr id="7" name="Slide Number Placeholder 6"/>
          <p:cNvSpPr>
            <a:spLocks noGrp="1"/>
          </p:cNvSpPr>
          <p:nvPr>
            <p:ph type="sldNum" sz="quarter" idx="12"/>
          </p:nvPr>
        </p:nvSpPr>
        <p:spPr/>
        <p:txBody>
          <a:bodyPr/>
          <a:lstStyle/>
          <a:p>
            <a:fld id="{278EC672-9ABD-4B9D-9371-B6DDA1E9D1FC}" type="slidenum">
              <a:rPr lang="en-GB" smtClean="0"/>
              <a:t>14</a:t>
            </a:fld>
            <a:endParaRPr lang="en-GB"/>
          </a:p>
        </p:txBody>
      </p:sp>
    </p:spTree>
    <p:extLst>
      <p:ext uri="{BB962C8B-B14F-4D97-AF65-F5344CB8AC3E}">
        <p14:creationId xmlns:p14="http://schemas.microsoft.com/office/powerpoint/2010/main" val="393625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 Variables</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838199" y="2225193"/>
              <a:ext cx="9912927" cy="3720003"/>
            </p:xfrm>
            <a:graphic>
              <a:graphicData uri="http://schemas.openxmlformats.org/drawingml/2006/table">
                <a:tbl>
                  <a:tblPr firstRow="1" bandRow="1">
                    <a:tableStyleId>{5940675A-B579-460E-94D1-54222C63F5DA}</a:tableStyleId>
                  </a:tblPr>
                  <a:tblGrid>
                    <a:gridCol w="2357136">
                      <a:extLst>
                        <a:ext uri="{9D8B030D-6E8A-4147-A177-3AD203B41FA5}">
                          <a16:colId xmlns:a16="http://schemas.microsoft.com/office/drawing/2014/main" val="3892897341"/>
                        </a:ext>
                      </a:extLst>
                    </a:gridCol>
                    <a:gridCol w="7555791">
                      <a:extLst>
                        <a:ext uri="{9D8B030D-6E8A-4147-A177-3AD203B41FA5}">
                          <a16:colId xmlns:a16="http://schemas.microsoft.com/office/drawing/2014/main" val="1768578171"/>
                        </a:ext>
                      </a:extLst>
                    </a:gridCol>
                  </a:tblGrid>
                  <a:tr h="362773">
                    <a:tc>
                      <a:txBody>
                        <a:bodyPr/>
                        <a:lstStyle/>
                        <a:p>
                          <a:r>
                            <a:rPr lang="en-GB" i="1" dirty="0"/>
                            <a:t>Company Size</a:t>
                          </a:r>
                          <a:endParaRPr lang="en-GB" dirty="0"/>
                        </a:p>
                      </a:txBody>
                      <a:tcPr/>
                    </a:tc>
                    <a:tc>
                      <a:txBody>
                        <a:bodyPr/>
                        <a:lstStyle/>
                        <a:p>
                          <a:r>
                            <a:rPr lang="en-GB" dirty="0"/>
                            <a:t>Natural Logarithm of Total Assets </a:t>
                          </a:r>
                        </a:p>
                      </a:txBody>
                      <a:tcPr/>
                    </a:tc>
                    <a:extLst>
                      <a:ext uri="{0D108BD9-81ED-4DB2-BD59-A6C34878D82A}">
                        <a16:rowId xmlns:a16="http://schemas.microsoft.com/office/drawing/2014/main" val="2538272711"/>
                      </a:ext>
                    </a:extLst>
                  </a:tr>
                  <a:tr h="626155">
                    <a:tc>
                      <a:txBody>
                        <a:bodyPr/>
                        <a:lstStyle/>
                        <a:p>
                          <a:r>
                            <a:rPr lang="en-GB" i="1" dirty="0"/>
                            <a:t>Market Capitalisation</a:t>
                          </a:r>
                          <a:endParaRPr lang="en-GB" dirty="0"/>
                        </a:p>
                      </a:txBody>
                      <a:tcPr/>
                    </a:tc>
                    <a:tc>
                      <a:txBody>
                        <a:bodyPr/>
                        <a:lstStyle/>
                        <a:p>
                          <a:r>
                            <a:rPr lang="en-GB" dirty="0"/>
                            <a:t>Natural Logarithm of Market Value of Equities </a:t>
                          </a:r>
                        </a:p>
                      </a:txBody>
                      <a:tcPr/>
                    </a:tc>
                    <a:extLst>
                      <a:ext uri="{0D108BD9-81ED-4DB2-BD59-A6C34878D82A}">
                        <a16:rowId xmlns:a16="http://schemas.microsoft.com/office/drawing/2014/main" val="2714671658"/>
                      </a:ext>
                    </a:extLst>
                  </a:tr>
                  <a:tr h="439862">
                    <a:tc>
                      <a:txBody>
                        <a:bodyPr/>
                        <a:lstStyle/>
                        <a:p>
                          <a:r>
                            <a:rPr lang="en-GB" i="1" dirty="0"/>
                            <a:t>Leverage</a:t>
                          </a:r>
                          <a:endParaRPr lang="en-GB" dirty="0"/>
                        </a:p>
                      </a:txBody>
                      <a:tcPr/>
                    </a:tc>
                    <a:tc>
                      <a:txBody>
                        <a:bodyPr/>
                        <a:lstStyle/>
                        <a:p>
                          <a:pPr/>
                          <a14:m>
                            <m:oMathPara xmlns:m="http://schemas.openxmlformats.org/officeDocument/2006/math">
                              <m:oMathParaPr>
                                <m:jc m:val="left"/>
                              </m:oMathParaPr>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𝐷𝑒𝑏𝑡</m:t>
                                        </m:r>
                                      </m:num>
                                      <m:den>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𝑆h𝑎𝑟𝑒h𝑜𝑙𝑑𝑒𝑟𝑠</m:t>
                                        </m:r>
                                        <m:r>
                                          <a:rPr lang="en-GB" b="0" i="1" smtClean="0">
                                            <a:latin typeface="Cambria Math" panose="02040503050406030204" pitchFamily="18" charset="0"/>
                                          </a:rPr>
                                          <m:t> </m:t>
                                        </m:r>
                                        <m:r>
                                          <a:rPr lang="en-GB" b="0" i="1" smtClean="0">
                                            <a:latin typeface="Cambria Math" panose="02040503050406030204" pitchFamily="18" charset="0"/>
                                          </a:rPr>
                                          <m:t>𝐸𝑞𝑢𝑖𝑡𝑦</m:t>
                                        </m:r>
                                      </m:den>
                                    </m:f>
                                  </m:e>
                                </m:box>
                              </m:oMath>
                            </m:oMathPara>
                          </a14:m>
                          <a:endParaRPr lang="en-GB" dirty="0"/>
                        </a:p>
                      </a:txBody>
                      <a:tcPr/>
                    </a:tc>
                    <a:extLst>
                      <a:ext uri="{0D108BD9-81ED-4DB2-BD59-A6C34878D82A}">
                        <a16:rowId xmlns:a16="http://schemas.microsoft.com/office/drawing/2014/main" val="3531596853"/>
                      </a:ext>
                    </a:extLst>
                  </a:tr>
                  <a:tr h="362773">
                    <a:tc>
                      <a:txBody>
                        <a:bodyPr/>
                        <a:lstStyle/>
                        <a:p>
                          <a:r>
                            <a:rPr lang="en-GB" i="1" dirty="0"/>
                            <a:t>Total Revenue</a:t>
                          </a:r>
                          <a:endParaRPr lang="en-GB" dirty="0"/>
                        </a:p>
                      </a:txBody>
                      <a:tcPr/>
                    </a:tc>
                    <a:tc>
                      <a:txBody>
                        <a:bodyPr/>
                        <a:lstStyle/>
                        <a:p>
                          <a:r>
                            <a:rPr lang="en-GB" dirty="0"/>
                            <a:t>Natural Logarithm of Total Revenue </a:t>
                          </a:r>
                        </a:p>
                      </a:txBody>
                      <a:tcPr/>
                    </a:tc>
                    <a:extLst>
                      <a:ext uri="{0D108BD9-81ED-4DB2-BD59-A6C34878D82A}">
                        <a16:rowId xmlns:a16="http://schemas.microsoft.com/office/drawing/2014/main" val="1464361382"/>
                      </a:ext>
                    </a:extLst>
                  </a:tr>
                  <a:tr h="404206">
                    <a:tc>
                      <a:txBody>
                        <a:bodyPr/>
                        <a:lstStyle/>
                        <a:p>
                          <a:r>
                            <a:rPr lang="en-GB" dirty="0" err="1"/>
                            <a:t>ROA</a:t>
                          </a:r>
                          <a:endParaRPr lang="en-GB" dirty="0"/>
                        </a:p>
                      </a:txBody>
                      <a:tcPr/>
                    </a:tc>
                    <a:tc>
                      <a:txBody>
                        <a:bodyPr/>
                        <a:lstStyle/>
                        <a:p>
                          <a:pPr/>
                          <a14:m>
                            <m:oMathPara xmlns:m="http://schemas.openxmlformats.org/officeDocument/2006/math">
                              <m:oMathParaPr>
                                <m:jc m:val="left"/>
                              </m:oMathParaPr>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𝑁𝑒𝑡</m:t>
                                        </m:r>
                                        <m:r>
                                          <a:rPr lang="en-GB" b="0" i="1" smtClean="0">
                                            <a:latin typeface="Cambria Math" panose="02040503050406030204" pitchFamily="18" charset="0"/>
                                          </a:rPr>
                                          <m:t> </m:t>
                                        </m:r>
                                        <m:r>
                                          <a:rPr lang="en-GB" b="0" i="1" smtClean="0">
                                            <a:latin typeface="Cambria Math" panose="02040503050406030204" pitchFamily="18" charset="0"/>
                                          </a:rPr>
                                          <m:t>𝐼𝑛𝑐𝑜𝑚𝑒</m:t>
                                        </m:r>
                                      </m:num>
                                      <m:den>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𝐴𝑠𝑠𝑒𝑡𝑠</m:t>
                                        </m:r>
                                      </m:den>
                                    </m:f>
                                  </m:e>
                                </m:box>
                              </m:oMath>
                            </m:oMathPara>
                          </a14:m>
                          <a:endParaRPr lang="en-GB" dirty="0"/>
                        </a:p>
                      </a:txBody>
                      <a:tcPr/>
                    </a:tc>
                    <a:extLst>
                      <a:ext uri="{0D108BD9-81ED-4DB2-BD59-A6C34878D82A}">
                        <a16:rowId xmlns:a16="http://schemas.microsoft.com/office/drawing/2014/main" val="3371643047"/>
                      </a:ext>
                    </a:extLst>
                  </a:tr>
                  <a:tr h="482910">
                    <a:tc>
                      <a:txBody>
                        <a:bodyPr/>
                        <a:lstStyle/>
                        <a:p>
                          <a:r>
                            <a:rPr lang="en-GB" dirty="0"/>
                            <a:t>ROE</a:t>
                          </a:r>
                        </a:p>
                      </a:txBody>
                      <a:tcPr/>
                    </a:tc>
                    <a:tc>
                      <a:txBody>
                        <a:bodyPr/>
                        <a:lstStyle/>
                        <a:p>
                          <a:pPr/>
                          <a14:m>
                            <m:oMathPara xmlns:m="http://schemas.openxmlformats.org/officeDocument/2006/math">
                              <m:oMathParaPr>
                                <m:jc m:val="left"/>
                              </m:oMathParaPr>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𝑁𝑒𝑡</m:t>
                                        </m:r>
                                        <m:r>
                                          <a:rPr lang="en-GB" b="0" i="1" smtClean="0">
                                            <a:latin typeface="Cambria Math" panose="02040503050406030204" pitchFamily="18" charset="0"/>
                                          </a:rPr>
                                          <m:t> </m:t>
                                        </m:r>
                                        <m:r>
                                          <a:rPr lang="en-GB" b="0" i="1" smtClean="0">
                                            <a:latin typeface="Cambria Math" panose="02040503050406030204" pitchFamily="18" charset="0"/>
                                          </a:rPr>
                                          <m:t>𝐼𝑛𝑐𝑜𝑚𝑒</m:t>
                                        </m:r>
                                      </m:num>
                                      <m:den>
                                        <m:r>
                                          <m:rPr>
                                            <m:nor/>
                                          </m:rPr>
                                          <a:rPr lang="en-GB" b="0" i="0" smtClean="0">
                                            <a:latin typeface="Cambria Math" panose="02040503050406030204" pitchFamily="18" charset="0"/>
                                          </a:rPr>
                                          <m:t>T</m:t>
                                        </m:r>
                                        <m:r>
                                          <m:rPr>
                                            <m:nor/>
                                          </m:rPr>
                                          <a:rPr lang="en-GB" dirty="0" smtClean="0"/>
                                          <m:t>otal</m:t>
                                        </m:r>
                                        <m:r>
                                          <m:rPr>
                                            <m:nor/>
                                          </m:rPr>
                                          <a:rPr lang="en-GB" dirty="0" smtClean="0"/>
                                          <m:t> </m:t>
                                        </m:r>
                                        <m:r>
                                          <m:rPr>
                                            <m:nor/>
                                          </m:rPr>
                                          <a:rPr lang="en-GB" b="0" i="0" dirty="0" smtClean="0"/>
                                          <m:t>S</m:t>
                                        </m:r>
                                        <m:r>
                                          <m:rPr>
                                            <m:nor/>
                                          </m:rPr>
                                          <a:rPr lang="en-GB" dirty="0" smtClean="0"/>
                                          <m:t>hareholders</m:t>
                                        </m:r>
                                        <m:r>
                                          <m:rPr>
                                            <m:nor/>
                                          </m:rPr>
                                          <a:rPr lang="en-GB" dirty="0" smtClean="0"/>
                                          <m:t>’ </m:t>
                                        </m:r>
                                        <m:r>
                                          <m:rPr>
                                            <m:nor/>
                                          </m:rPr>
                                          <a:rPr lang="en-GB" b="0" i="0" dirty="0" smtClean="0"/>
                                          <m:t>E</m:t>
                                        </m:r>
                                        <m:r>
                                          <m:rPr>
                                            <m:nor/>
                                          </m:rPr>
                                          <a:rPr lang="en-GB" dirty="0" smtClean="0"/>
                                          <m:t>quities</m:t>
                                        </m:r>
                                      </m:den>
                                    </m:f>
                                  </m:e>
                                </m:box>
                              </m:oMath>
                            </m:oMathPara>
                          </a14:m>
                          <a:endParaRPr lang="en-GB" dirty="0"/>
                        </a:p>
                      </a:txBody>
                      <a:tcPr/>
                    </a:tc>
                    <a:extLst>
                      <a:ext uri="{0D108BD9-81ED-4DB2-BD59-A6C34878D82A}">
                        <a16:rowId xmlns:a16="http://schemas.microsoft.com/office/drawing/2014/main" val="3279097008"/>
                      </a:ext>
                    </a:extLst>
                  </a:tr>
                  <a:tr h="626155">
                    <a:tc>
                      <a:txBody>
                        <a:bodyPr/>
                        <a:lstStyle/>
                        <a:p>
                          <a:r>
                            <a:rPr lang="en-GB" i="1" dirty="0"/>
                            <a:t>Beta</a:t>
                          </a:r>
                          <a:endParaRPr lang="en-GB" dirty="0"/>
                        </a:p>
                      </a:txBody>
                      <a:tcPr/>
                    </a:tc>
                    <a:tc>
                      <a:txBody>
                        <a:bodyPr/>
                        <a:lstStyle/>
                        <a:p>
                          <a:r>
                            <a:rPr lang="en-GB" dirty="0"/>
                            <a:t>Relationship between specific</a:t>
                          </a:r>
                          <a:r>
                            <a:rPr lang="en-GB" baseline="0" dirty="0"/>
                            <a:t> insurer’s</a:t>
                          </a:r>
                          <a:r>
                            <a:rPr lang="en-GB" dirty="0"/>
                            <a:t> Stock Price Movements and Movement of Whole</a:t>
                          </a:r>
                          <a:r>
                            <a:rPr lang="en-GB" baseline="0" dirty="0"/>
                            <a:t> </a:t>
                          </a:r>
                          <a:r>
                            <a:rPr lang="en-GB" dirty="0"/>
                            <a:t>Market Price</a:t>
                          </a:r>
                        </a:p>
                      </a:txBody>
                      <a:tcPr/>
                    </a:tc>
                    <a:extLst>
                      <a:ext uri="{0D108BD9-81ED-4DB2-BD59-A6C34878D82A}">
                        <a16:rowId xmlns:a16="http://schemas.microsoft.com/office/drawing/2014/main" val="2191257016"/>
                      </a:ext>
                    </a:extLst>
                  </a:tr>
                  <a:tr h="362773">
                    <a:tc>
                      <a:txBody>
                        <a:bodyPr/>
                        <a:lstStyle/>
                        <a:p>
                          <a:r>
                            <a:rPr lang="en-GB" i="1" dirty="0"/>
                            <a:t>EBIT</a:t>
                          </a:r>
                          <a:endParaRPr lang="en-GB" dirty="0"/>
                        </a:p>
                      </a:txBody>
                      <a:tcPr/>
                    </a:tc>
                    <a:tc>
                      <a:txBody>
                        <a:bodyPr/>
                        <a:lstStyle/>
                        <a:p>
                          <a:r>
                            <a:rPr lang="en-GB" dirty="0"/>
                            <a:t>Natural Logarithm of Earnings Before Deducting Interest and Tax </a:t>
                          </a:r>
                        </a:p>
                      </a:txBody>
                      <a:tcPr/>
                    </a:tc>
                    <a:extLst>
                      <a:ext uri="{0D108BD9-81ED-4DB2-BD59-A6C34878D82A}">
                        <a16:rowId xmlns:a16="http://schemas.microsoft.com/office/drawing/2014/main" val="136498246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15573671"/>
                  </p:ext>
                </p:extLst>
              </p:nvPr>
            </p:nvGraphicFramePr>
            <p:xfrm>
              <a:off x="838199" y="2225193"/>
              <a:ext cx="9912927" cy="3720003"/>
            </p:xfrm>
            <a:graphic>
              <a:graphicData uri="http://schemas.openxmlformats.org/drawingml/2006/table">
                <a:tbl>
                  <a:tblPr firstRow="1" bandRow="1">
                    <a:tableStyleId>{5940675A-B579-460E-94D1-54222C63F5DA}</a:tableStyleId>
                  </a:tblPr>
                  <a:tblGrid>
                    <a:gridCol w="2357136">
                      <a:extLst>
                        <a:ext uri="{9D8B030D-6E8A-4147-A177-3AD203B41FA5}">
                          <a16:colId xmlns:a16="http://schemas.microsoft.com/office/drawing/2014/main" val="3892897341"/>
                        </a:ext>
                      </a:extLst>
                    </a:gridCol>
                    <a:gridCol w="7555791">
                      <a:extLst>
                        <a:ext uri="{9D8B030D-6E8A-4147-A177-3AD203B41FA5}">
                          <a16:colId xmlns:a16="http://schemas.microsoft.com/office/drawing/2014/main" val="1768578171"/>
                        </a:ext>
                      </a:extLst>
                    </a:gridCol>
                  </a:tblGrid>
                  <a:tr h="365760">
                    <a:tc>
                      <a:txBody>
                        <a:bodyPr/>
                        <a:lstStyle/>
                        <a:p>
                          <a:r>
                            <a:rPr lang="en-GB" i="1" dirty="0" smtClean="0"/>
                            <a:t>Company Size</a:t>
                          </a:r>
                          <a:endParaRPr lang="en-GB" dirty="0"/>
                        </a:p>
                      </a:txBody>
                      <a:tcPr/>
                    </a:tc>
                    <a:tc>
                      <a:txBody>
                        <a:bodyPr/>
                        <a:lstStyle/>
                        <a:p>
                          <a:r>
                            <a:rPr lang="en-GB" dirty="0" smtClean="0"/>
                            <a:t>Natural Logarithm of Total Assets </a:t>
                          </a:r>
                          <a:endParaRPr lang="en-GB" dirty="0"/>
                        </a:p>
                      </a:txBody>
                      <a:tcPr/>
                    </a:tc>
                    <a:extLst>
                      <a:ext uri="{0D108BD9-81ED-4DB2-BD59-A6C34878D82A}">
                        <a16:rowId xmlns:a16="http://schemas.microsoft.com/office/drawing/2014/main" val="2538272711"/>
                      </a:ext>
                    </a:extLst>
                  </a:tr>
                  <a:tr h="626155">
                    <a:tc>
                      <a:txBody>
                        <a:bodyPr/>
                        <a:lstStyle/>
                        <a:p>
                          <a:r>
                            <a:rPr lang="en-GB" i="1" dirty="0" smtClean="0"/>
                            <a:t>Market Capitalisation</a:t>
                          </a:r>
                          <a:endParaRPr lang="en-GB" dirty="0"/>
                        </a:p>
                      </a:txBody>
                      <a:tcPr/>
                    </a:tc>
                    <a:tc>
                      <a:txBody>
                        <a:bodyPr/>
                        <a:lstStyle/>
                        <a:p>
                          <a:r>
                            <a:rPr lang="en-GB" dirty="0" smtClean="0"/>
                            <a:t>Natural Logarithm of Market Value of Equities </a:t>
                          </a:r>
                          <a:endParaRPr lang="en-GB" dirty="0"/>
                        </a:p>
                      </a:txBody>
                      <a:tcPr/>
                    </a:tc>
                    <a:extLst>
                      <a:ext uri="{0D108BD9-81ED-4DB2-BD59-A6C34878D82A}">
                        <a16:rowId xmlns:a16="http://schemas.microsoft.com/office/drawing/2014/main" val="2714671658"/>
                      </a:ext>
                    </a:extLst>
                  </a:tr>
                  <a:tr h="449644">
                    <a:tc>
                      <a:txBody>
                        <a:bodyPr/>
                        <a:lstStyle/>
                        <a:p>
                          <a:r>
                            <a:rPr lang="en-GB" i="1" dirty="0" smtClean="0"/>
                            <a:t>Leverage</a:t>
                          </a:r>
                          <a:endParaRPr lang="en-GB" dirty="0"/>
                        </a:p>
                      </a:txBody>
                      <a:tcPr/>
                    </a:tc>
                    <a:tc>
                      <a:txBody>
                        <a:bodyPr/>
                        <a:lstStyle/>
                        <a:p>
                          <a:endParaRPr lang="en-US"/>
                        </a:p>
                      </a:txBody>
                      <a:tcPr>
                        <a:blipFill>
                          <a:blip r:embed="rId2"/>
                          <a:stretch>
                            <a:fillRect l="-31290" t="-227027" r="-161" b="-525676"/>
                          </a:stretch>
                        </a:blipFill>
                      </a:tcPr>
                    </a:tc>
                    <a:extLst>
                      <a:ext uri="{0D108BD9-81ED-4DB2-BD59-A6C34878D82A}">
                        <a16:rowId xmlns:a16="http://schemas.microsoft.com/office/drawing/2014/main" val="3531596853"/>
                      </a:ext>
                    </a:extLst>
                  </a:tr>
                  <a:tr h="365760">
                    <a:tc>
                      <a:txBody>
                        <a:bodyPr/>
                        <a:lstStyle/>
                        <a:p>
                          <a:r>
                            <a:rPr lang="en-GB" i="1" dirty="0" smtClean="0"/>
                            <a:t>Total Revenue</a:t>
                          </a:r>
                          <a:endParaRPr lang="en-GB" dirty="0"/>
                        </a:p>
                      </a:txBody>
                      <a:tcPr/>
                    </a:tc>
                    <a:tc>
                      <a:txBody>
                        <a:bodyPr/>
                        <a:lstStyle/>
                        <a:p>
                          <a:r>
                            <a:rPr lang="en-GB" dirty="0" smtClean="0"/>
                            <a:t>Natural Logarithm of Total Revenue </a:t>
                          </a:r>
                          <a:endParaRPr lang="en-GB" dirty="0"/>
                        </a:p>
                      </a:txBody>
                      <a:tcPr/>
                    </a:tc>
                    <a:extLst>
                      <a:ext uri="{0D108BD9-81ED-4DB2-BD59-A6C34878D82A}">
                        <a16:rowId xmlns:a16="http://schemas.microsoft.com/office/drawing/2014/main" val="1464361382"/>
                      </a:ext>
                    </a:extLst>
                  </a:tr>
                  <a:tr h="413195">
                    <a:tc>
                      <a:txBody>
                        <a:bodyPr/>
                        <a:lstStyle/>
                        <a:p>
                          <a:r>
                            <a:rPr lang="en-GB" dirty="0" err="1" smtClean="0"/>
                            <a:t>ROA</a:t>
                          </a:r>
                          <a:endParaRPr lang="en-GB" dirty="0"/>
                        </a:p>
                      </a:txBody>
                      <a:tcPr/>
                    </a:tc>
                    <a:tc>
                      <a:txBody>
                        <a:bodyPr/>
                        <a:lstStyle/>
                        <a:p>
                          <a:endParaRPr lang="en-US"/>
                        </a:p>
                      </a:txBody>
                      <a:tcPr>
                        <a:blipFill>
                          <a:blip r:embed="rId2"/>
                          <a:stretch>
                            <a:fillRect l="-31290" t="-444118" r="-161" b="-383824"/>
                          </a:stretch>
                        </a:blipFill>
                      </a:tcPr>
                    </a:tc>
                    <a:extLst>
                      <a:ext uri="{0D108BD9-81ED-4DB2-BD59-A6C34878D82A}">
                        <a16:rowId xmlns:a16="http://schemas.microsoft.com/office/drawing/2014/main" val="3371643047"/>
                      </a:ext>
                    </a:extLst>
                  </a:tr>
                  <a:tr h="493649">
                    <a:tc>
                      <a:txBody>
                        <a:bodyPr/>
                        <a:lstStyle/>
                        <a:p>
                          <a:r>
                            <a:rPr lang="en-GB" dirty="0" smtClean="0"/>
                            <a:t>ROE</a:t>
                          </a:r>
                          <a:endParaRPr lang="en-GB" dirty="0"/>
                        </a:p>
                      </a:txBody>
                      <a:tcPr/>
                    </a:tc>
                    <a:tc>
                      <a:txBody>
                        <a:bodyPr/>
                        <a:lstStyle/>
                        <a:p>
                          <a:endParaRPr lang="en-US"/>
                        </a:p>
                      </a:txBody>
                      <a:tcPr>
                        <a:blipFill>
                          <a:blip r:embed="rId2"/>
                          <a:stretch>
                            <a:fillRect l="-31290" t="-456790" r="-161" b="-222222"/>
                          </a:stretch>
                        </a:blipFill>
                      </a:tcPr>
                    </a:tc>
                    <a:extLst>
                      <a:ext uri="{0D108BD9-81ED-4DB2-BD59-A6C34878D82A}">
                        <a16:rowId xmlns:a16="http://schemas.microsoft.com/office/drawing/2014/main" val="3279097008"/>
                      </a:ext>
                    </a:extLst>
                  </a:tr>
                  <a:tr h="640080">
                    <a:tc>
                      <a:txBody>
                        <a:bodyPr/>
                        <a:lstStyle/>
                        <a:p>
                          <a:r>
                            <a:rPr lang="en-GB" i="1" dirty="0" smtClean="0"/>
                            <a:t>Beta</a:t>
                          </a:r>
                          <a:endParaRPr lang="en-GB" dirty="0"/>
                        </a:p>
                      </a:txBody>
                      <a:tcPr/>
                    </a:tc>
                    <a:tc>
                      <a:txBody>
                        <a:bodyPr/>
                        <a:lstStyle/>
                        <a:p>
                          <a:r>
                            <a:rPr lang="en-GB" dirty="0" smtClean="0"/>
                            <a:t>Relationship between specific</a:t>
                          </a:r>
                          <a:r>
                            <a:rPr lang="en-GB" baseline="0" dirty="0" smtClean="0"/>
                            <a:t> insurer’s</a:t>
                          </a:r>
                          <a:r>
                            <a:rPr lang="en-GB" dirty="0" smtClean="0"/>
                            <a:t> Stock Price Movements and Movement of Whole</a:t>
                          </a:r>
                          <a:r>
                            <a:rPr lang="en-GB" baseline="0" dirty="0" smtClean="0"/>
                            <a:t> </a:t>
                          </a:r>
                          <a:r>
                            <a:rPr lang="en-GB" dirty="0" smtClean="0"/>
                            <a:t>Market Price</a:t>
                          </a:r>
                          <a:endParaRPr lang="en-GB" dirty="0"/>
                        </a:p>
                      </a:txBody>
                      <a:tcPr/>
                    </a:tc>
                    <a:extLst>
                      <a:ext uri="{0D108BD9-81ED-4DB2-BD59-A6C34878D82A}">
                        <a16:rowId xmlns:a16="http://schemas.microsoft.com/office/drawing/2014/main" val="2191257016"/>
                      </a:ext>
                    </a:extLst>
                  </a:tr>
                  <a:tr h="365760">
                    <a:tc>
                      <a:txBody>
                        <a:bodyPr/>
                        <a:lstStyle/>
                        <a:p>
                          <a:r>
                            <a:rPr lang="en-GB" i="1" dirty="0" smtClean="0"/>
                            <a:t>EBIT</a:t>
                          </a:r>
                          <a:endParaRPr lang="en-GB" dirty="0"/>
                        </a:p>
                      </a:txBody>
                      <a:tcPr/>
                    </a:tc>
                    <a:tc>
                      <a:txBody>
                        <a:bodyPr/>
                        <a:lstStyle/>
                        <a:p>
                          <a:r>
                            <a:rPr lang="en-GB" dirty="0" smtClean="0"/>
                            <a:t>Natural Logarithm of Earnings Before Deducting Interest and Tax </a:t>
                          </a:r>
                          <a:endParaRPr lang="en-GB" dirty="0"/>
                        </a:p>
                      </a:txBody>
                      <a:tcPr/>
                    </a:tc>
                    <a:extLst>
                      <a:ext uri="{0D108BD9-81ED-4DB2-BD59-A6C34878D82A}">
                        <a16:rowId xmlns:a16="http://schemas.microsoft.com/office/drawing/2014/main" val="1364982466"/>
                      </a:ext>
                    </a:extLst>
                  </a:tr>
                </a:tbl>
              </a:graphicData>
            </a:graphic>
          </p:graphicFrame>
        </mc:Fallback>
      </mc:AlternateContent>
      <p:sp>
        <p:nvSpPr>
          <p:cNvPr id="5" name="Slide Number Placeholder 4"/>
          <p:cNvSpPr>
            <a:spLocks noGrp="1"/>
          </p:cNvSpPr>
          <p:nvPr>
            <p:ph type="sldNum" sz="quarter" idx="12"/>
          </p:nvPr>
        </p:nvSpPr>
        <p:spPr/>
        <p:txBody>
          <a:bodyPr/>
          <a:lstStyle/>
          <a:p>
            <a:fld id="{278EC672-9ABD-4B9D-9371-B6DDA1E9D1FC}" type="slidenum">
              <a:rPr lang="en-GB" smtClean="0"/>
              <a:t>15</a:t>
            </a:fld>
            <a:endParaRPr lang="en-GB"/>
          </a:p>
        </p:txBody>
      </p:sp>
    </p:spTree>
    <p:extLst>
      <p:ext uri="{BB962C8B-B14F-4D97-AF65-F5344CB8AC3E}">
        <p14:creationId xmlns:p14="http://schemas.microsoft.com/office/powerpoint/2010/main" val="334037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 Variables [Cont’d]</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921327" y="1690688"/>
              <a:ext cx="9912928" cy="4784004"/>
            </p:xfrm>
            <a:graphic>
              <a:graphicData uri="http://schemas.openxmlformats.org/drawingml/2006/table">
                <a:tbl>
                  <a:tblPr firstRow="1" bandRow="1">
                    <a:tableStyleId>{5940675A-B579-460E-94D1-54222C63F5DA}</a:tableStyleId>
                  </a:tblPr>
                  <a:tblGrid>
                    <a:gridCol w="2357136">
                      <a:extLst>
                        <a:ext uri="{9D8B030D-6E8A-4147-A177-3AD203B41FA5}">
                          <a16:colId xmlns:a16="http://schemas.microsoft.com/office/drawing/2014/main" val="3892897341"/>
                        </a:ext>
                      </a:extLst>
                    </a:gridCol>
                    <a:gridCol w="7555792">
                      <a:extLst>
                        <a:ext uri="{9D8B030D-6E8A-4147-A177-3AD203B41FA5}">
                          <a16:colId xmlns:a16="http://schemas.microsoft.com/office/drawing/2014/main" val="1768578171"/>
                        </a:ext>
                      </a:extLst>
                    </a:gridCol>
                  </a:tblGrid>
                  <a:tr h="365182">
                    <a:tc>
                      <a:txBody>
                        <a:bodyPr/>
                        <a:lstStyle/>
                        <a:p>
                          <a:r>
                            <a:rPr lang="en-GB" sz="1600" i="0" dirty="0">
                              <a:latin typeface="Arial" panose="020B0604020202020204" pitchFamily="34" charset="0"/>
                              <a:cs typeface="Arial" panose="020B0604020202020204" pitchFamily="34" charset="0"/>
                            </a:rPr>
                            <a:t>EPS, </a:t>
                          </a:r>
                          <a:r>
                            <a:rPr lang="en-GB" sz="1600" i="0" dirty="0" err="1">
                              <a:latin typeface="Arial" panose="020B0604020202020204" pitchFamily="34" charset="0"/>
                              <a:cs typeface="Arial" panose="020B0604020202020204" pitchFamily="34" charset="0"/>
                            </a:rPr>
                            <a:t>Adj</a:t>
                          </a:r>
                          <a:endParaRPr lang="en-GB" sz="1600" i="0" dirty="0">
                            <a:latin typeface="Arial" panose="020B0604020202020204" pitchFamily="34" charset="0"/>
                            <a:cs typeface="Arial" panose="020B0604020202020204" pitchFamily="34" charset="0"/>
                          </a:endParaRPr>
                        </a:p>
                      </a:txBody>
                      <a:tcPr/>
                    </a:tc>
                    <a:tc>
                      <a:txBody>
                        <a:bodyPr/>
                        <a:lstStyle/>
                        <a:p>
                          <a:r>
                            <a:rPr lang="en-GB" sz="1600" i="0" dirty="0">
                              <a:latin typeface="Arial" panose="020B0604020202020204" pitchFamily="34" charset="0"/>
                              <a:cs typeface="Arial" panose="020B0604020202020204" pitchFamily="34" charset="0"/>
                            </a:rPr>
                            <a:t>Diluted EPS (Earnings Per Share) from the continuing operations</a:t>
                          </a:r>
                        </a:p>
                      </a:txBody>
                      <a:tcPr/>
                    </a:tc>
                    <a:extLst>
                      <a:ext uri="{0D108BD9-81ED-4DB2-BD59-A6C34878D82A}">
                        <a16:rowId xmlns:a16="http://schemas.microsoft.com/office/drawing/2014/main" val="2538272711"/>
                      </a:ext>
                    </a:extLst>
                  </a:tr>
                  <a:tr h="900448">
                    <a:tc>
                      <a:txBody>
                        <a:bodyPr/>
                        <a:lstStyle/>
                        <a:p>
                          <a:r>
                            <a:rPr lang="en-GB" sz="1600" i="0" dirty="0">
                              <a:latin typeface="Arial" panose="020B0604020202020204" pitchFamily="34" charset="0"/>
                              <a:cs typeface="Arial" panose="020B0604020202020204" pitchFamily="34" charset="0"/>
                            </a:rPr>
                            <a:t>Gross Premium Written</a:t>
                          </a:r>
                        </a:p>
                      </a:txBody>
                      <a:tcPr/>
                    </a:tc>
                    <a:tc>
                      <a:txBody>
                        <a:bodyPr/>
                        <a:lstStyle/>
                        <a:p>
                          <a:r>
                            <a:rPr lang="en-GB" sz="1600" i="0" dirty="0">
                              <a:latin typeface="Arial" panose="020B0604020202020204" pitchFamily="34" charset="0"/>
                              <a:cs typeface="Arial" panose="020B0604020202020204" pitchFamily="34" charset="0"/>
                            </a:rPr>
                            <a:t>Natural Logarithm of Total Premiums Written before the adjustment of reinsurance and the change in unearned premiums [both life</a:t>
                          </a:r>
                          <a:r>
                            <a:rPr lang="en-GB" sz="1600" i="0" baseline="0" dirty="0">
                              <a:latin typeface="Arial" panose="020B0604020202020204" pitchFamily="34" charset="0"/>
                              <a:cs typeface="Arial" panose="020B0604020202020204" pitchFamily="34" charset="0"/>
                            </a:rPr>
                            <a:t> and non-life)</a:t>
                          </a:r>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4671658"/>
                      </a:ext>
                    </a:extLst>
                  </a:tr>
                  <a:tr h="630313">
                    <a:tc>
                      <a:txBody>
                        <a:bodyPr/>
                        <a:lstStyle/>
                        <a:p>
                          <a:r>
                            <a:rPr lang="en-GB" sz="1600" i="0" dirty="0">
                              <a:latin typeface="Arial" panose="020B0604020202020204" pitchFamily="34" charset="0"/>
                              <a:cs typeface="Arial" panose="020B0604020202020204" pitchFamily="34" charset="0"/>
                            </a:rPr>
                            <a:t>Net Premium Written</a:t>
                          </a:r>
                        </a:p>
                      </a:txBody>
                      <a:tcPr/>
                    </a:tc>
                    <a:tc>
                      <a:txBody>
                        <a:bodyPr/>
                        <a:lstStyle/>
                        <a:p>
                          <a:r>
                            <a:rPr lang="en-GB" sz="1600" i="0" dirty="0">
                              <a:latin typeface="Arial" panose="020B0604020202020204" pitchFamily="34" charset="0"/>
                              <a:cs typeface="Arial" panose="020B0604020202020204" pitchFamily="34" charset="0"/>
                            </a:rPr>
                            <a:t>Natural Logarithm of Annual Premium Written deducted by the payments made for reinsurance and other adjustments</a:t>
                          </a:r>
                        </a:p>
                      </a:txBody>
                      <a:tcPr/>
                    </a:tc>
                    <a:extLst>
                      <a:ext uri="{0D108BD9-81ED-4DB2-BD59-A6C34878D82A}">
                        <a16:rowId xmlns:a16="http://schemas.microsoft.com/office/drawing/2014/main" val="3531596853"/>
                      </a:ext>
                    </a:extLst>
                  </a:tr>
                  <a:tr h="456852">
                    <a:tc>
                      <a:txBody>
                        <a:bodyPr/>
                        <a:lstStyle/>
                        <a:p>
                          <a:r>
                            <a:rPr lang="en-GB" sz="1600" i="0" dirty="0">
                              <a:latin typeface="Arial" panose="020B0604020202020204" pitchFamily="34" charset="0"/>
                              <a:cs typeface="Arial" panose="020B0604020202020204" pitchFamily="34" charset="0"/>
                            </a:rPr>
                            <a:t>Loss Ratio</a:t>
                          </a:r>
                        </a:p>
                      </a:txBody>
                      <a:tcPr/>
                    </a:tc>
                    <a:tc>
                      <a:txBody>
                        <a:bodyPr/>
                        <a:lstStyle/>
                        <a:p>
                          <a:pPr/>
                          <a14:m>
                            <m:oMathPara xmlns:m="http://schemas.openxmlformats.org/officeDocument/2006/math">
                              <m:oMathParaPr>
                                <m:jc m:val="left"/>
                              </m:oMathParaPr>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m:rPr>
                                            <m:sty m:val="p"/>
                                          </m:rPr>
                                          <a:rPr lang="en-GB" sz="1600" b="0" i="0" smtClean="0">
                                            <a:latin typeface="Cambria Math" panose="02040503050406030204" pitchFamily="18" charset="0"/>
                                          </a:rPr>
                                          <m:t>Total</m:t>
                                        </m:r>
                                        <m:r>
                                          <a:rPr lang="en-GB" sz="1600" b="0" i="0" smtClean="0">
                                            <a:latin typeface="Cambria Math" panose="02040503050406030204" pitchFamily="18" charset="0"/>
                                          </a:rPr>
                                          <m:t> </m:t>
                                        </m:r>
                                        <m:r>
                                          <m:rPr>
                                            <m:sty m:val="p"/>
                                          </m:rPr>
                                          <a:rPr lang="en-GB" sz="1600" b="0" i="0" smtClean="0">
                                            <a:latin typeface="Cambria Math" panose="02040503050406030204" pitchFamily="18" charset="0"/>
                                          </a:rPr>
                                          <m:t>Loss</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Adjusted</m:t>
                                        </m:r>
                                        <m:r>
                                          <a:rPr lang="en-GB" sz="1600" b="0" i="0" smtClean="0">
                                            <a:latin typeface="Cambria Math" panose="02040503050406030204" pitchFamily="18" charset="0"/>
                                          </a:rPr>
                                          <m:t> </m:t>
                                        </m:r>
                                        <m:r>
                                          <m:rPr>
                                            <m:sty m:val="p"/>
                                          </m:rPr>
                                          <a:rPr lang="en-GB" sz="1600" b="0" i="0" smtClean="0">
                                            <a:latin typeface="Cambria Math" panose="02040503050406030204" pitchFamily="18" charset="0"/>
                                          </a:rPr>
                                          <m:t>Expenses</m:t>
                                        </m:r>
                                      </m:num>
                                      <m:den>
                                        <m:r>
                                          <m:rPr>
                                            <m:nor/>
                                          </m:rPr>
                                          <a:rPr lang="en-GB" sz="1600" b="0" i="0" smtClean="0">
                                            <a:latin typeface="Arial" panose="020B0604020202020204" pitchFamily="34" charset="0"/>
                                            <a:cs typeface="Arial" panose="020B0604020202020204" pitchFamily="34" charset="0"/>
                                          </a:rPr>
                                          <m:t>T</m:t>
                                        </m:r>
                                        <m:r>
                                          <m:rPr>
                                            <m:nor/>
                                          </m:rPr>
                                          <a:rPr lang="en-GB" sz="1600" i="0" dirty="0" smtClean="0">
                                            <a:latin typeface="Arial" panose="020B0604020202020204" pitchFamily="34" charset="0"/>
                                            <a:cs typeface="Arial" panose="020B0604020202020204" pitchFamily="34" charset="0"/>
                                          </a:rPr>
                                          <m:t>otal</m:t>
                                        </m:r>
                                        <m:r>
                                          <m:rPr>
                                            <m:nor/>
                                          </m:rPr>
                                          <a:rPr lang="en-GB" sz="1600" i="0" dirty="0" smtClean="0">
                                            <a:latin typeface="Arial" panose="020B0604020202020204" pitchFamily="34" charset="0"/>
                                            <a:cs typeface="Arial" panose="020B0604020202020204" pitchFamily="34" charset="0"/>
                                          </a:rPr>
                                          <m:t> </m:t>
                                        </m:r>
                                        <m:r>
                                          <m:rPr>
                                            <m:nor/>
                                          </m:rPr>
                                          <a:rPr lang="en-GB" sz="1600" b="0" i="0" dirty="0" smtClean="0">
                                            <a:latin typeface="Arial" panose="020B0604020202020204" pitchFamily="34" charset="0"/>
                                            <a:cs typeface="Arial" panose="020B0604020202020204" pitchFamily="34" charset="0"/>
                                          </a:rPr>
                                          <m:t>P</m:t>
                                        </m:r>
                                        <m:r>
                                          <m:rPr>
                                            <m:nor/>
                                          </m:rPr>
                                          <a:rPr lang="en-GB" sz="1600" i="0" dirty="0" smtClean="0">
                                            <a:latin typeface="Arial" panose="020B0604020202020204" pitchFamily="34" charset="0"/>
                                            <a:cs typeface="Arial" panose="020B0604020202020204" pitchFamily="34" charset="0"/>
                                          </a:rPr>
                                          <m:t>remiums</m:t>
                                        </m:r>
                                        <m:r>
                                          <m:rPr>
                                            <m:nor/>
                                          </m:rPr>
                                          <a:rPr lang="en-GB" sz="1600" i="0" dirty="0" smtClean="0">
                                            <a:latin typeface="Arial" panose="020B0604020202020204" pitchFamily="34" charset="0"/>
                                            <a:cs typeface="Arial" panose="020B0604020202020204" pitchFamily="34" charset="0"/>
                                          </a:rPr>
                                          <m:t> </m:t>
                                        </m:r>
                                        <m:r>
                                          <m:rPr>
                                            <m:nor/>
                                          </m:rPr>
                                          <a:rPr lang="en-GB" sz="1600" b="0" i="0" dirty="0" smtClean="0">
                                            <a:latin typeface="Arial" panose="020B0604020202020204" pitchFamily="34" charset="0"/>
                                            <a:cs typeface="Arial" panose="020B0604020202020204" pitchFamily="34" charset="0"/>
                                          </a:rPr>
                                          <m:t>E</m:t>
                                        </m:r>
                                        <m:r>
                                          <m:rPr>
                                            <m:nor/>
                                          </m:rPr>
                                          <a:rPr lang="en-GB" sz="1600" i="0" dirty="0" smtClean="0">
                                            <a:latin typeface="Arial" panose="020B0604020202020204" pitchFamily="34" charset="0"/>
                                            <a:cs typeface="Arial" panose="020B0604020202020204" pitchFamily="34" charset="0"/>
                                          </a:rPr>
                                          <m:t>arned</m:t>
                                        </m:r>
                                      </m:den>
                                    </m:f>
                                  </m:e>
                                </m:box>
                              </m:oMath>
                            </m:oMathPara>
                          </a14:m>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4361382"/>
                      </a:ext>
                    </a:extLst>
                  </a:tr>
                  <a:tr h="900448">
                    <a:tc>
                      <a:txBody>
                        <a:bodyPr/>
                        <a:lstStyle/>
                        <a:p>
                          <a:r>
                            <a:rPr lang="en-GB" sz="1600" i="0" dirty="0">
                              <a:latin typeface="Arial" panose="020B0604020202020204" pitchFamily="34" charset="0"/>
                              <a:cs typeface="Arial" panose="020B0604020202020204" pitchFamily="34" charset="0"/>
                            </a:rPr>
                            <a:t>Underwriting Profit/Loss</a:t>
                          </a:r>
                        </a:p>
                      </a:txBody>
                      <a:tcPr/>
                    </a:tc>
                    <a:tc>
                      <a:txBody>
                        <a:bodyPr/>
                        <a:lstStyle/>
                        <a:p>
                          <a:r>
                            <a:rPr lang="en-GB" sz="1600" i="0" dirty="0">
                              <a:latin typeface="Arial" panose="020B0604020202020204" pitchFamily="34" charset="0"/>
                              <a:cs typeface="Arial" panose="020B0604020202020204" pitchFamily="34" charset="0"/>
                            </a:rPr>
                            <a:t>Natural Logarithm of Gross Premium Written deducted by insurance claims &amp; losses as well as the underwriting &amp; policy acquisition cost</a:t>
                          </a:r>
                        </a:p>
                      </a:txBody>
                      <a:tcPr/>
                    </a:tc>
                    <a:extLst>
                      <a:ext uri="{0D108BD9-81ED-4DB2-BD59-A6C34878D82A}">
                        <a16:rowId xmlns:a16="http://schemas.microsoft.com/office/drawing/2014/main" val="3371643047"/>
                      </a:ext>
                    </a:extLst>
                  </a:tr>
                  <a:tr h="630313">
                    <a:tc>
                      <a:txBody>
                        <a:bodyPr/>
                        <a:lstStyle/>
                        <a:p>
                          <a:r>
                            <a:rPr lang="en-GB" sz="1600" i="0" dirty="0">
                              <a:latin typeface="Arial" panose="020B0604020202020204" pitchFamily="34" charset="0"/>
                              <a:cs typeface="Arial" panose="020B0604020202020204" pitchFamily="34" charset="0"/>
                            </a:rPr>
                            <a:t>Dividends Paid</a:t>
                          </a:r>
                        </a:p>
                      </a:txBody>
                      <a:tcPr/>
                    </a:tc>
                    <a:tc>
                      <a:txBody>
                        <a:bodyPr/>
                        <a:lstStyle/>
                        <a:p>
                          <a:r>
                            <a:rPr lang="en-GB" sz="1600" i="0" dirty="0">
                              <a:latin typeface="Arial" panose="020B0604020202020204" pitchFamily="34" charset="0"/>
                              <a:cs typeface="Arial" panose="020B0604020202020204" pitchFamily="34" charset="0"/>
                            </a:rPr>
                            <a:t>= 1, if the dividend is paid </a:t>
                          </a:r>
                        </a:p>
                        <a:p>
                          <a:r>
                            <a:rPr lang="en-GB" sz="1600" i="0" dirty="0">
                              <a:latin typeface="Arial" panose="020B0604020202020204" pitchFamily="34" charset="0"/>
                              <a:cs typeface="Arial" panose="020B0604020202020204" pitchFamily="34" charset="0"/>
                            </a:rPr>
                            <a:t>= 0, otherwise</a:t>
                          </a:r>
                        </a:p>
                      </a:txBody>
                      <a:tcPr/>
                    </a:tc>
                    <a:extLst>
                      <a:ext uri="{0D108BD9-81ED-4DB2-BD59-A6C34878D82A}">
                        <a16:rowId xmlns:a16="http://schemas.microsoft.com/office/drawing/2014/main" val="3279097008"/>
                      </a:ext>
                    </a:extLst>
                  </a:tr>
                  <a:tr h="900448">
                    <a:tc>
                      <a:txBody>
                        <a:bodyPr/>
                        <a:lstStyle/>
                        <a:p>
                          <a:r>
                            <a:rPr lang="en-GB" sz="1600" i="0" dirty="0">
                              <a:latin typeface="Arial" panose="020B0604020202020204" pitchFamily="34" charset="0"/>
                              <a:cs typeface="Arial" panose="020B0604020202020204" pitchFamily="34" charset="0"/>
                            </a:rPr>
                            <a:t>International Diversification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latin typeface="Arial" panose="020B0604020202020204" pitchFamily="34" charset="0"/>
                              <a:cs typeface="Arial" panose="020B0604020202020204" pitchFamily="34" charset="0"/>
                            </a:rPr>
                            <a:t>= 1, if sales outside the country, located by the headquarter office of the insurers, is generated,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latin typeface="Arial" panose="020B0604020202020204" pitchFamily="34" charset="0"/>
                              <a:cs typeface="Arial" panose="020B0604020202020204" pitchFamily="34" charset="0"/>
                            </a:rPr>
                            <a:t>= 0, otherwise.</a:t>
                          </a:r>
                        </a:p>
                      </a:txBody>
                      <a:tcPr/>
                    </a:tc>
                    <a:extLst>
                      <a:ext uri="{0D108BD9-81ED-4DB2-BD59-A6C34878D82A}">
                        <a16:rowId xmlns:a16="http://schemas.microsoft.com/office/drawing/2014/main" val="219125701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880345337"/>
                  </p:ext>
                </p:extLst>
              </p:nvPr>
            </p:nvGraphicFramePr>
            <p:xfrm>
              <a:off x="921327" y="1690688"/>
              <a:ext cx="9912928" cy="4784004"/>
            </p:xfrm>
            <a:graphic>
              <a:graphicData uri="http://schemas.openxmlformats.org/drawingml/2006/table">
                <a:tbl>
                  <a:tblPr firstRow="1" bandRow="1">
                    <a:tableStyleId>{5940675A-B579-460E-94D1-54222C63F5DA}</a:tableStyleId>
                  </a:tblPr>
                  <a:tblGrid>
                    <a:gridCol w="2357136">
                      <a:extLst>
                        <a:ext uri="{9D8B030D-6E8A-4147-A177-3AD203B41FA5}">
                          <a16:colId xmlns:a16="http://schemas.microsoft.com/office/drawing/2014/main" val="3892897341"/>
                        </a:ext>
                      </a:extLst>
                    </a:gridCol>
                    <a:gridCol w="7555792">
                      <a:extLst>
                        <a:ext uri="{9D8B030D-6E8A-4147-A177-3AD203B41FA5}">
                          <a16:colId xmlns:a16="http://schemas.microsoft.com/office/drawing/2014/main" val="1768578171"/>
                        </a:ext>
                      </a:extLst>
                    </a:gridCol>
                  </a:tblGrid>
                  <a:tr h="365182">
                    <a:tc>
                      <a:txBody>
                        <a:bodyPr/>
                        <a:lstStyle/>
                        <a:p>
                          <a:r>
                            <a:rPr lang="en-GB" sz="1600" i="0" dirty="0" smtClean="0">
                              <a:latin typeface="Arial" panose="020B0604020202020204" pitchFamily="34" charset="0"/>
                              <a:cs typeface="Arial" panose="020B0604020202020204" pitchFamily="34" charset="0"/>
                            </a:rPr>
                            <a:t>EPS, </a:t>
                          </a:r>
                          <a:r>
                            <a:rPr lang="en-GB" sz="1600" i="0" dirty="0" err="1" smtClean="0">
                              <a:latin typeface="Arial" panose="020B0604020202020204" pitchFamily="34" charset="0"/>
                              <a:cs typeface="Arial" panose="020B0604020202020204" pitchFamily="34" charset="0"/>
                            </a:rPr>
                            <a:t>Adj</a:t>
                          </a:r>
                          <a:endParaRPr lang="en-GB" sz="1600" i="0" dirty="0">
                            <a:latin typeface="Arial" panose="020B0604020202020204" pitchFamily="34" charset="0"/>
                            <a:cs typeface="Arial" panose="020B0604020202020204" pitchFamily="34" charset="0"/>
                          </a:endParaRPr>
                        </a:p>
                      </a:txBody>
                      <a:tcPr/>
                    </a:tc>
                    <a:tc>
                      <a:txBody>
                        <a:bodyPr/>
                        <a:lstStyle/>
                        <a:p>
                          <a:r>
                            <a:rPr lang="en-GB" sz="1600" i="0" dirty="0" smtClean="0">
                              <a:latin typeface="Arial" panose="020B0604020202020204" pitchFamily="34" charset="0"/>
                              <a:cs typeface="Arial" panose="020B0604020202020204" pitchFamily="34" charset="0"/>
                            </a:rPr>
                            <a:t>Diluted EPS (Earnings Per Share) from the continuing operations</a:t>
                          </a:r>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8272711"/>
                      </a:ext>
                    </a:extLst>
                  </a:tr>
                  <a:tr h="900448">
                    <a:tc>
                      <a:txBody>
                        <a:bodyPr/>
                        <a:lstStyle/>
                        <a:p>
                          <a:r>
                            <a:rPr lang="en-GB" sz="1600" i="0" dirty="0" smtClean="0">
                              <a:latin typeface="Arial" panose="020B0604020202020204" pitchFamily="34" charset="0"/>
                              <a:cs typeface="Arial" panose="020B0604020202020204" pitchFamily="34" charset="0"/>
                            </a:rPr>
                            <a:t>Gross Premium Written</a:t>
                          </a:r>
                          <a:endParaRPr lang="en-GB" sz="1600" i="0" dirty="0">
                            <a:latin typeface="Arial" panose="020B0604020202020204" pitchFamily="34" charset="0"/>
                            <a:cs typeface="Arial" panose="020B0604020202020204" pitchFamily="34" charset="0"/>
                          </a:endParaRPr>
                        </a:p>
                      </a:txBody>
                      <a:tcPr/>
                    </a:tc>
                    <a:tc>
                      <a:txBody>
                        <a:bodyPr/>
                        <a:lstStyle/>
                        <a:p>
                          <a:r>
                            <a:rPr lang="en-GB" sz="1600" i="0" dirty="0" smtClean="0">
                              <a:latin typeface="Arial" panose="020B0604020202020204" pitchFamily="34" charset="0"/>
                              <a:cs typeface="Arial" panose="020B0604020202020204" pitchFamily="34" charset="0"/>
                            </a:rPr>
                            <a:t>Natural Logarithm of Total Premiums Written before the adjustment of reinsurance and the change in unearned premiums [both life</a:t>
                          </a:r>
                          <a:r>
                            <a:rPr lang="en-GB" sz="1600" i="0" baseline="0" dirty="0" smtClean="0">
                              <a:latin typeface="Arial" panose="020B0604020202020204" pitchFamily="34" charset="0"/>
                              <a:cs typeface="Arial" panose="020B0604020202020204" pitchFamily="34" charset="0"/>
                            </a:rPr>
                            <a:t> and non-life)</a:t>
                          </a:r>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4671658"/>
                      </a:ext>
                    </a:extLst>
                  </a:tr>
                  <a:tr h="630313">
                    <a:tc>
                      <a:txBody>
                        <a:bodyPr/>
                        <a:lstStyle/>
                        <a:p>
                          <a:r>
                            <a:rPr lang="en-GB" sz="1600" i="0" dirty="0" smtClean="0">
                              <a:latin typeface="Arial" panose="020B0604020202020204" pitchFamily="34" charset="0"/>
                              <a:cs typeface="Arial" panose="020B0604020202020204" pitchFamily="34" charset="0"/>
                            </a:rPr>
                            <a:t>Net Premium Written</a:t>
                          </a:r>
                          <a:endParaRPr lang="en-GB" sz="1600" i="0" dirty="0">
                            <a:latin typeface="Arial" panose="020B0604020202020204" pitchFamily="34" charset="0"/>
                            <a:cs typeface="Arial" panose="020B0604020202020204" pitchFamily="34" charset="0"/>
                          </a:endParaRPr>
                        </a:p>
                      </a:txBody>
                      <a:tcPr/>
                    </a:tc>
                    <a:tc>
                      <a:txBody>
                        <a:bodyPr/>
                        <a:lstStyle/>
                        <a:p>
                          <a:pPr/>
                          <a:r>
                            <a:rPr lang="en-GB" sz="1600" i="0" dirty="0" smtClean="0">
                              <a:latin typeface="Arial" panose="020B0604020202020204" pitchFamily="34" charset="0"/>
                              <a:cs typeface="Arial" panose="020B0604020202020204" pitchFamily="34" charset="0"/>
                            </a:rPr>
                            <a:t>Natural Logarithm of Annual Premium Written deducted by the payments made for reinsurance and other adjustments</a:t>
                          </a:r>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1596853"/>
                      </a:ext>
                    </a:extLst>
                  </a:tr>
                  <a:tr h="456852">
                    <a:tc>
                      <a:txBody>
                        <a:bodyPr/>
                        <a:lstStyle/>
                        <a:p>
                          <a:r>
                            <a:rPr lang="en-GB" sz="1600" i="0" dirty="0" smtClean="0">
                              <a:latin typeface="Arial" panose="020B0604020202020204" pitchFamily="34" charset="0"/>
                              <a:cs typeface="Arial" panose="020B0604020202020204" pitchFamily="34" charset="0"/>
                            </a:rPr>
                            <a:t>Loss Ratio</a:t>
                          </a:r>
                          <a:endParaRPr lang="en-GB" sz="1600" i="0" dirty="0">
                            <a:latin typeface="Arial" panose="020B0604020202020204" pitchFamily="34" charset="0"/>
                            <a:cs typeface="Arial" panose="020B0604020202020204" pitchFamily="34" charset="0"/>
                          </a:endParaRPr>
                        </a:p>
                      </a:txBody>
                      <a:tcPr/>
                    </a:tc>
                    <a:tc>
                      <a:txBody>
                        <a:bodyPr/>
                        <a:lstStyle/>
                        <a:p>
                          <a:endParaRPr lang="en-US"/>
                        </a:p>
                      </a:txBody>
                      <a:tcPr>
                        <a:blipFill>
                          <a:blip r:embed="rId2"/>
                          <a:stretch>
                            <a:fillRect l="-31290" t="-413158" r="-161" b="-527632"/>
                          </a:stretch>
                        </a:blipFill>
                      </a:tcPr>
                    </a:tc>
                    <a:extLst>
                      <a:ext uri="{0D108BD9-81ED-4DB2-BD59-A6C34878D82A}">
                        <a16:rowId xmlns:a16="http://schemas.microsoft.com/office/drawing/2014/main" val="1464361382"/>
                      </a:ext>
                    </a:extLst>
                  </a:tr>
                  <a:tr h="900448">
                    <a:tc>
                      <a:txBody>
                        <a:bodyPr/>
                        <a:lstStyle/>
                        <a:p>
                          <a:r>
                            <a:rPr lang="en-GB" sz="1600" i="0" dirty="0" smtClean="0">
                              <a:latin typeface="Arial" panose="020B0604020202020204" pitchFamily="34" charset="0"/>
                              <a:cs typeface="Arial" panose="020B0604020202020204" pitchFamily="34" charset="0"/>
                            </a:rPr>
                            <a:t>Underwriting Profit/Loss</a:t>
                          </a:r>
                          <a:endParaRPr lang="en-GB" sz="1600" i="0" dirty="0">
                            <a:latin typeface="Arial" panose="020B0604020202020204" pitchFamily="34" charset="0"/>
                            <a:cs typeface="Arial" panose="020B0604020202020204" pitchFamily="34" charset="0"/>
                          </a:endParaRPr>
                        </a:p>
                      </a:txBody>
                      <a:tcPr/>
                    </a:tc>
                    <a:tc>
                      <a:txBody>
                        <a:bodyPr/>
                        <a:lstStyle/>
                        <a:p>
                          <a:pPr/>
                          <a:r>
                            <a:rPr lang="en-GB" sz="1600" i="0" dirty="0" smtClean="0">
                              <a:latin typeface="Arial" panose="020B0604020202020204" pitchFamily="34" charset="0"/>
                              <a:cs typeface="Arial" panose="020B0604020202020204" pitchFamily="34" charset="0"/>
                            </a:rPr>
                            <a:t>Natural Logarithm of Gross Premium Written deducted by insurance claims &amp; losses as well as the underwriting &amp; policy acquisition cost</a:t>
                          </a:r>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1643047"/>
                      </a:ext>
                    </a:extLst>
                  </a:tr>
                  <a:tr h="630313">
                    <a:tc>
                      <a:txBody>
                        <a:bodyPr/>
                        <a:lstStyle/>
                        <a:p>
                          <a:r>
                            <a:rPr lang="en-GB" sz="1600" i="0" dirty="0" smtClean="0">
                              <a:latin typeface="Arial" panose="020B0604020202020204" pitchFamily="34" charset="0"/>
                              <a:cs typeface="Arial" panose="020B0604020202020204" pitchFamily="34" charset="0"/>
                            </a:rPr>
                            <a:t>Dividends Paid</a:t>
                          </a:r>
                          <a:endParaRPr lang="en-GB" sz="1600" i="0" dirty="0">
                            <a:latin typeface="Arial" panose="020B0604020202020204" pitchFamily="34" charset="0"/>
                            <a:cs typeface="Arial" panose="020B0604020202020204" pitchFamily="34" charset="0"/>
                          </a:endParaRPr>
                        </a:p>
                      </a:txBody>
                      <a:tcPr/>
                    </a:tc>
                    <a:tc>
                      <a:txBody>
                        <a:bodyPr/>
                        <a:lstStyle/>
                        <a:p>
                          <a:pPr/>
                          <a:r>
                            <a:rPr lang="en-GB" sz="1600" i="0" dirty="0" smtClean="0">
                              <a:latin typeface="Arial" panose="020B0604020202020204" pitchFamily="34" charset="0"/>
                              <a:cs typeface="Arial" panose="020B0604020202020204" pitchFamily="34" charset="0"/>
                            </a:rPr>
                            <a:t>= 1, if the dividend is paid </a:t>
                          </a:r>
                        </a:p>
                        <a:p>
                          <a:pPr/>
                          <a:r>
                            <a:rPr lang="en-GB" sz="1600" i="0" dirty="0" smtClean="0">
                              <a:latin typeface="Arial" panose="020B0604020202020204" pitchFamily="34" charset="0"/>
                              <a:cs typeface="Arial" panose="020B0604020202020204" pitchFamily="34" charset="0"/>
                            </a:rPr>
                            <a:t>= 0, otherwise</a:t>
                          </a:r>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9097008"/>
                      </a:ext>
                    </a:extLst>
                  </a:tr>
                  <a:tr h="900448">
                    <a:tc>
                      <a:txBody>
                        <a:bodyPr/>
                        <a:lstStyle/>
                        <a:p>
                          <a:r>
                            <a:rPr lang="en-GB" sz="1600" i="0" dirty="0" smtClean="0">
                              <a:latin typeface="Arial" panose="020B0604020202020204" pitchFamily="34" charset="0"/>
                              <a:cs typeface="Arial" panose="020B0604020202020204" pitchFamily="34" charset="0"/>
                            </a:rPr>
                            <a:t>International Diversification</a:t>
                          </a:r>
                          <a:endParaRPr lang="en-GB" sz="1600" i="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smtClean="0">
                              <a:latin typeface="Arial" panose="020B0604020202020204" pitchFamily="34" charset="0"/>
                              <a:cs typeface="Arial" panose="020B0604020202020204" pitchFamily="34" charset="0"/>
                            </a:rPr>
                            <a:t>= 1, if sales outside the country, located by the headquarter office of the insurers, is generated,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smtClean="0">
                              <a:latin typeface="Arial" panose="020B0604020202020204" pitchFamily="34" charset="0"/>
                              <a:cs typeface="Arial" panose="020B0604020202020204" pitchFamily="34" charset="0"/>
                            </a:rPr>
                            <a:t>= 0, otherwise.</a:t>
                          </a:r>
                          <a:endParaRPr lang="en-GB"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1257016"/>
                      </a:ext>
                    </a:extLst>
                  </a:tr>
                </a:tbl>
              </a:graphicData>
            </a:graphic>
          </p:graphicFrame>
        </mc:Fallback>
      </mc:AlternateContent>
      <p:sp>
        <p:nvSpPr>
          <p:cNvPr id="3" name="Slide Number Placeholder 2"/>
          <p:cNvSpPr>
            <a:spLocks noGrp="1"/>
          </p:cNvSpPr>
          <p:nvPr>
            <p:ph type="sldNum" sz="quarter" idx="12"/>
          </p:nvPr>
        </p:nvSpPr>
        <p:spPr/>
        <p:txBody>
          <a:bodyPr/>
          <a:lstStyle/>
          <a:p>
            <a:fld id="{278EC672-9ABD-4B9D-9371-B6DDA1E9D1FC}" type="slidenum">
              <a:rPr lang="en-GB" smtClean="0"/>
              <a:t>16</a:t>
            </a:fld>
            <a:endParaRPr lang="en-GB"/>
          </a:p>
        </p:txBody>
      </p:sp>
    </p:spTree>
    <p:extLst>
      <p:ext uri="{BB962C8B-B14F-4D97-AF65-F5344CB8AC3E}">
        <p14:creationId xmlns:p14="http://schemas.microsoft.com/office/powerpoint/2010/main" val="346459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Non-Financial (</a:t>
            </a:r>
            <a:r>
              <a:rPr lang="en-GB" dirty="0" err="1"/>
              <a:t>ESG</a:t>
            </a:r>
            <a:r>
              <a:rPr lang="en-GB" dirty="0"/>
              <a:t>) Variables</a:t>
            </a:r>
          </a:p>
        </p:txBody>
      </p:sp>
      <p:graphicFrame>
        <p:nvGraphicFramePr>
          <p:cNvPr id="4" name="Table 3"/>
          <p:cNvGraphicFramePr>
            <a:graphicFrameLocks noGrp="1"/>
          </p:cNvGraphicFramePr>
          <p:nvPr/>
        </p:nvGraphicFramePr>
        <p:xfrm>
          <a:off x="988292" y="1347726"/>
          <a:ext cx="9855200" cy="5368776"/>
        </p:xfrm>
        <a:graphic>
          <a:graphicData uri="http://schemas.openxmlformats.org/drawingml/2006/table">
            <a:tbl>
              <a:tblPr firstRow="1" bandRow="1">
                <a:tableStyleId>{5940675A-B579-460E-94D1-54222C63F5DA}</a:tableStyleId>
              </a:tblPr>
              <a:tblGrid>
                <a:gridCol w="2343409">
                  <a:extLst>
                    <a:ext uri="{9D8B030D-6E8A-4147-A177-3AD203B41FA5}">
                      <a16:colId xmlns:a16="http://schemas.microsoft.com/office/drawing/2014/main" val="3892897341"/>
                    </a:ext>
                  </a:extLst>
                </a:gridCol>
                <a:gridCol w="7511791">
                  <a:extLst>
                    <a:ext uri="{9D8B030D-6E8A-4147-A177-3AD203B41FA5}">
                      <a16:colId xmlns:a16="http://schemas.microsoft.com/office/drawing/2014/main" val="1768578171"/>
                    </a:ext>
                  </a:extLst>
                </a:gridCol>
              </a:tblGrid>
              <a:tr h="817119">
                <a:tc>
                  <a:txBody>
                    <a:bodyPr/>
                    <a:lstStyle/>
                    <a:p>
                      <a:r>
                        <a:rPr lang="en-GB" sz="1800" i="0" dirty="0">
                          <a:latin typeface="Arial" panose="020B0604020202020204" pitchFamily="34" charset="0"/>
                          <a:cs typeface="Arial" panose="020B0604020202020204" pitchFamily="34" charset="0"/>
                        </a:rPr>
                        <a:t>Environmental Disclosure Score</a:t>
                      </a:r>
                    </a:p>
                  </a:txBody>
                  <a:tcPr/>
                </a:tc>
                <a:tc>
                  <a:txBody>
                    <a:bodyPr/>
                    <a:lstStyle/>
                    <a:p>
                      <a:r>
                        <a:rPr lang="en-GB" sz="1800" i="0" dirty="0">
                          <a:latin typeface="Arial" panose="020B0604020202020204" pitchFamily="34" charset="0"/>
                          <a:cs typeface="Arial" panose="020B0604020202020204" pitchFamily="34" charset="0"/>
                        </a:rPr>
                        <a:t>Ranges from 0 (no disclosure) to 100 (full disclosure) about Environment, e.g., Greenhouse Gas Emissions [Bloomberg criteria]</a:t>
                      </a:r>
                    </a:p>
                  </a:txBody>
                  <a:tcPr/>
                </a:tc>
                <a:extLst>
                  <a:ext uri="{0D108BD9-81ED-4DB2-BD59-A6C34878D82A}">
                    <a16:rowId xmlns:a16="http://schemas.microsoft.com/office/drawing/2014/main" val="2538272711"/>
                  </a:ext>
                </a:extLst>
              </a:tr>
              <a:tr h="894057">
                <a:tc>
                  <a:txBody>
                    <a:bodyPr/>
                    <a:lstStyle/>
                    <a:p>
                      <a:r>
                        <a:rPr lang="en-GB" sz="1800" i="0" dirty="0">
                          <a:latin typeface="Arial" panose="020B0604020202020204" pitchFamily="34" charset="0"/>
                          <a:cs typeface="Arial" panose="020B0604020202020204" pitchFamily="34" charset="0"/>
                        </a:rPr>
                        <a:t>Social Disclosure Score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latin typeface="Arial" panose="020B0604020202020204" pitchFamily="34" charset="0"/>
                          <a:cs typeface="Arial" panose="020B0604020202020204" pitchFamily="34" charset="0"/>
                        </a:rPr>
                        <a:t>Ranges from 0 (no disclosure) to 100 (full disclosure) about Social Data, e.g., workforce [Bloomberg criteria]</a:t>
                      </a:r>
                    </a:p>
                  </a:txBody>
                  <a:tcPr/>
                </a:tc>
                <a:extLst>
                  <a:ext uri="{0D108BD9-81ED-4DB2-BD59-A6C34878D82A}">
                    <a16:rowId xmlns:a16="http://schemas.microsoft.com/office/drawing/2014/main" val="2714671658"/>
                  </a:ext>
                </a:extLst>
              </a:tr>
              <a:tr h="625839">
                <a:tc>
                  <a:txBody>
                    <a:bodyPr/>
                    <a:lstStyle/>
                    <a:p>
                      <a:r>
                        <a:rPr lang="en-GB" sz="1800" i="0" dirty="0">
                          <a:latin typeface="Arial" panose="020B0604020202020204" pitchFamily="34" charset="0"/>
                          <a:cs typeface="Arial" panose="020B0604020202020204" pitchFamily="34" charset="0"/>
                        </a:rPr>
                        <a:t>Number of Employees</a:t>
                      </a:r>
                    </a:p>
                  </a:txBody>
                  <a:tcPr/>
                </a:tc>
                <a:tc>
                  <a:txBody>
                    <a:bodyPr/>
                    <a:lstStyle/>
                    <a:p>
                      <a:r>
                        <a:rPr lang="en-GB" sz="1800" i="0" dirty="0">
                          <a:latin typeface="Arial" panose="020B0604020202020204" pitchFamily="34" charset="0"/>
                          <a:cs typeface="Arial" panose="020B0604020202020204" pitchFamily="34" charset="0"/>
                        </a:rPr>
                        <a:t>Total Number of Employees at the end of reporting period</a:t>
                      </a:r>
                    </a:p>
                  </a:txBody>
                  <a:tcPr/>
                </a:tc>
                <a:extLst>
                  <a:ext uri="{0D108BD9-81ED-4DB2-BD59-A6C34878D82A}">
                    <a16:rowId xmlns:a16="http://schemas.microsoft.com/office/drawing/2014/main" val="3531596853"/>
                  </a:ext>
                </a:extLst>
              </a:tr>
              <a:tr h="1059228">
                <a:tc>
                  <a:txBody>
                    <a:bodyPr/>
                    <a:lstStyle/>
                    <a:p>
                      <a:r>
                        <a:rPr lang="en-GB" sz="1800" i="0" dirty="0">
                          <a:latin typeface="Arial" panose="020B0604020202020204" pitchFamily="34" charset="0"/>
                          <a:cs typeface="Arial" panose="020B0604020202020204" pitchFamily="34" charset="0"/>
                        </a:rPr>
                        <a:t>Social Supply Chain 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latin typeface="Arial" panose="020B0604020202020204" pitchFamily="34" charset="0"/>
                          <a:cs typeface="Arial" panose="020B0604020202020204" pitchFamily="34" charset="0"/>
                        </a:rPr>
                        <a:t>= 1, if the company involves in reducing the Social Risk in the organisation’s supply chain management, e.g., avoid hiring juvenile labour, pay fair wages,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latin typeface="Arial" panose="020B0604020202020204" pitchFamily="34" charset="0"/>
                          <a:cs typeface="Arial" panose="020B0604020202020204" pitchFamily="34" charset="0"/>
                        </a:rPr>
                        <a:t>= 0,</a:t>
                      </a:r>
                      <a:r>
                        <a:rPr lang="en-GB" sz="1800" i="0" baseline="0" dirty="0">
                          <a:latin typeface="Arial" panose="020B0604020202020204" pitchFamily="34" charset="0"/>
                          <a:cs typeface="Arial" panose="020B0604020202020204" pitchFamily="34" charset="0"/>
                        </a:rPr>
                        <a:t> </a:t>
                      </a:r>
                      <a:r>
                        <a:rPr lang="en-GB" sz="1800" i="0" dirty="0">
                          <a:latin typeface="Arial" panose="020B0604020202020204" pitchFamily="34" charset="0"/>
                          <a:cs typeface="Arial" panose="020B0604020202020204" pitchFamily="34" charset="0"/>
                        </a:rPr>
                        <a:t>otherwise</a:t>
                      </a:r>
                    </a:p>
                  </a:txBody>
                  <a:tcPr/>
                </a:tc>
                <a:extLst>
                  <a:ext uri="{0D108BD9-81ED-4DB2-BD59-A6C34878D82A}">
                    <a16:rowId xmlns:a16="http://schemas.microsoft.com/office/drawing/2014/main" val="1464361382"/>
                  </a:ext>
                </a:extLst>
              </a:tr>
              <a:tr h="894057">
                <a:tc>
                  <a:txBody>
                    <a:bodyPr/>
                    <a:lstStyle/>
                    <a:p>
                      <a:r>
                        <a:rPr lang="en-GB" sz="1800" i="0" dirty="0">
                          <a:latin typeface="Arial" panose="020B0604020202020204" pitchFamily="34" charset="0"/>
                          <a:cs typeface="Arial" panose="020B0604020202020204" pitchFamily="34" charset="0"/>
                        </a:rPr>
                        <a:t>Employee CSR Training</a:t>
                      </a:r>
                    </a:p>
                  </a:txBody>
                  <a:tcPr/>
                </a:tc>
                <a:tc>
                  <a:txBody>
                    <a:bodyPr/>
                    <a:lstStyle/>
                    <a:p>
                      <a:r>
                        <a:rPr lang="en-GB" sz="1800" i="0" dirty="0">
                          <a:latin typeface="Arial" panose="020B0604020202020204" pitchFamily="34" charset="0"/>
                          <a:cs typeface="Arial" panose="020B0604020202020204" pitchFamily="34" charset="0"/>
                        </a:rPr>
                        <a:t>= 1, if the Company Provides Formal Trainings to the Employees on Corporate Social Responsibility (CSR), </a:t>
                      </a:r>
                    </a:p>
                    <a:p>
                      <a:r>
                        <a:rPr lang="en-GB" sz="1800" i="0" dirty="0">
                          <a:latin typeface="Arial" panose="020B0604020202020204" pitchFamily="34" charset="0"/>
                          <a:cs typeface="Arial" panose="020B0604020202020204" pitchFamily="34" charset="0"/>
                        </a:rPr>
                        <a:t>= 0, otherwise</a:t>
                      </a:r>
                    </a:p>
                  </a:txBody>
                  <a:tcPr/>
                </a:tc>
                <a:extLst>
                  <a:ext uri="{0D108BD9-81ED-4DB2-BD59-A6C34878D82A}">
                    <a16:rowId xmlns:a16="http://schemas.microsoft.com/office/drawing/2014/main" val="3371643047"/>
                  </a:ext>
                </a:extLst>
              </a:tr>
              <a:tr h="817119">
                <a:tc>
                  <a:txBody>
                    <a:bodyPr/>
                    <a:lstStyle/>
                    <a:p>
                      <a:r>
                        <a:rPr lang="en-GB" sz="1800" i="0" dirty="0">
                          <a:latin typeface="Arial" panose="020B0604020202020204" pitchFamily="34" charset="0"/>
                          <a:cs typeface="Arial" panose="020B0604020202020204" pitchFamily="34" charset="0"/>
                        </a:rPr>
                        <a:t>Human Rights Policy</a:t>
                      </a:r>
                    </a:p>
                  </a:txBody>
                  <a:tcPr/>
                </a:tc>
                <a:tc>
                  <a:txBody>
                    <a:bodyPr/>
                    <a:lstStyle/>
                    <a:p>
                      <a:r>
                        <a:rPr lang="en-GB" sz="1800" i="0" dirty="0">
                          <a:latin typeface="Arial" panose="020B0604020202020204" pitchFamily="34" charset="0"/>
                          <a:cs typeface="Arial" panose="020B0604020202020204" pitchFamily="34" charset="0"/>
                        </a:rPr>
                        <a:t>= 1, if the company disclosed that it provides the protection of the rights of everyone related to the company </a:t>
                      </a:r>
                    </a:p>
                    <a:p>
                      <a:r>
                        <a:rPr lang="en-GB" sz="1800" i="0" dirty="0">
                          <a:latin typeface="Arial" panose="020B0604020202020204" pitchFamily="34" charset="0"/>
                          <a:cs typeface="Arial" panose="020B0604020202020204" pitchFamily="34" charset="0"/>
                        </a:rPr>
                        <a:t>= 0, otherwise</a:t>
                      </a:r>
                    </a:p>
                  </a:txBody>
                  <a:tcPr/>
                </a:tc>
                <a:extLst>
                  <a:ext uri="{0D108BD9-81ED-4DB2-BD59-A6C34878D82A}">
                    <a16:rowId xmlns:a16="http://schemas.microsoft.com/office/drawing/2014/main" val="3279097008"/>
                  </a:ext>
                </a:extLst>
              </a:tr>
            </a:tbl>
          </a:graphicData>
        </a:graphic>
      </p:graphicFrame>
      <p:sp>
        <p:nvSpPr>
          <p:cNvPr id="3" name="Slide Number Placeholder 2"/>
          <p:cNvSpPr>
            <a:spLocks noGrp="1"/>
          </p:cNvSpPr>
          <p:nvPr>
            <p:ph type="sldNum" sz="quarter" idx="12"/>
          </p:nvPr>
        </p:nvSpPr>
        <p:spPr/>
        <p:txBody>
          <a:bodyPr/>
          <a:lstStyle/>
          <a:p>
            <a:fld id="{278EC672-9ABD-4B9D-9371-B6DDA1E9D1FC}" type="slidenum">
              <a:rPr lang="en-GB" smtClean="0"/>
              <a:t>17</a:t>
            </a:fld>
            <a:endParaRPr lang="en-GB"/>
          </a:p>
        </p:txBody>
      </p:sp>
    </p:spTree>
    <p:extLst>
      <p:ext uri="{BB962C8B-B14F-4D97-AF65-F5344CB8AC3E}">
        <p14:creationId xmlns:p14="http://schemas.microsoft.com/office/powerpoint/2010/main" val="322495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Non-Financial Variables [Cont’d]</a:t>
            </a:r>
          </a:p>
        </p:txBody>
      </p:sp>
      <p:graphicFrame>
        <p:nvGraphicFramePr>
          <p:cNvPr id="4" name="Table 3"/>
          <p:cNvGraphicFramePr>
            <a:graphicFrameLocks noGrp="1"/>
          </p:cNvGraphicFramePr>
          <p:nvPr/>
        </p:nvGraphicFramePr>
        <p:xfrm>
          <a:off x="997528" y="1513981"/>
          <a:ext cx="9855200" cy="4962399"/>
        </p:xfrm>
        <a:graphic>
          <a:graphicData uri="http://schemas.openxmlformats.org/drawingml/2006/table">
            <a:tbl>
              <a:tblPr firstRow="1" bandRow="1">
                <a:tableStyleId>{5940675A-B579-460E-94D1-54222C63F5DA}</a:tableStyleId>
              </a:tblPr>
              <a:tblGrid>
                <a:gridCol w="2343409">
                  <a:extLst>
                    <a:ext uri="{9D8B030D-6E8A-4147-A177-3AD203B41FA5}">
                      <a16:colId xmlns:a16="http://schemas.microsoft.com/office/drawing/2014/main" val="3892897341"/>
                    </a:ext>
                  </a:extLst>
                </a:gridCol>
                <a:gridCol w="7511791">
                  <a:extLst>
                    <a:ext uri="{9D8B030D-6E8A-4147-A177-3AD203B41FA5}">
                      <a16:colId xmlns:a16="http://schemas.microsoft.com/office/drawing/2014/main" val="1768578171"/>
                    </a:ext>
                  </a:extLst>
                </a:gridCol>
              </a:tblGrid>
              <a:tr h="591910">
                <a:tc>
                  <a:txBody>
                    <a:bodyPr/>
                    <a:lstStyle/>
                    <a:p>
                      <a:r>
                        <a:rPr lang="en-GB" sz="2200" i="0" dirty="0">
                          <a:latin typeface="Arial" panose="020B0604020202020204" pitchFamily="34" charset="0"/>
                          <a:cs typeface="Arial" panose="020B0604020202020204" pitchFamily="34" charset="0"/>
                        </a:rPr>
                        <a:t>Governance Disclosure Score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latin typeface="Arial" panose="020B0604020202020204" pitchFamily="34" charset="0"/>
                          <a:cs typeface="Arial" panose="020B0604020202020204" pitchFamily="34" charset="0"/>
                        </a:rPr>
                        <a:t>Ranges from 0 (no disclosure) to 100 (full disclosure) about Governance, e.g., Board of Directors [Bloomberg criteria]</a:t>
                      </a:r>
                    </a:p>
                  </a:txBody>
                  <a:tcPr/>
                </a:tc>
                <a:extLst>
                  <a:ext uri="{0D108BD9-81ED-4DB2-BD59-A6C34878D82A}">
                    <a16:rowId xmlns:a16="http://schemas.microsoft.com/office/drawing/2014/main" val="2538272711"/>
                  </a:ext>
                </a:extLst>
              </a:tr>
              <a:tr h="370237">
                <a:tc>
                  <a:txBody>
                    <a:bodyPr/>
                    <a:lstStyle/>
                    <a:p>
                      <a:r>
                        <a:rPr lang="en-GB" sz="2200" i="0" dirty="0">
                          <a:latin typeface="Arial" panose="020B0604020202020204" pitchFamily="34" charset="0"/>
                          <a:cs typeface="Arial" panose="020B0604020202020204" pitchFamily="34" charset="0"/>
                        </a:rPr>
                        <a:t>Size of the Board</a:t>
                      </a:r>
                    </a:p>
                  </a:txBody>
                  <a:tcPr/>
                </a:tc>
                <a:tc>
                  <a:txBody>
                    <a:bodyPr/>
                    <a:lstStyle/>
                    <a:p>
                      <a:r>
                        <a:rPr lang="en-GB" sz="2200" i="0" dirty="0">
                          <a:latin typeface="Arial" panose="020B0604020202020204" pitchFamily="34" charset="0"/>
                          <a:cs typeface="Arial" panose="020B0604020202020204" pitchFamily="34" charset="0"/>
                        </a:rPr>
                        <a:t>Reported Number of Full-Time Directors on Company’s Board</a:t>
                      </a:r>
                    </a:p>
                  </a:txBody>
                  <a:tcPr/>
                </a:tc>
                <a:extLst>
                  <a:ext uri="{0D108BD9-81ED-4DB2-BD59-A6C34878D82A}">
                    <a16:rowId xmlns:a16="http://schemas.microsoft.com/office/drawing/2014/main" val="2714671658"/>
                  </a:ext>
                </a:extLst>
              </a:tr>
              <a:tr h="625839">
                <a:tc>
                  <a:txBody>
                    <a:bodyPr/>
                    <a:lstStyle/>
                    <a:p>
                      <a:r>
                        <a:rPr lang="en-GB" sz="2200" i="0" dirty="0">
                          <a:latin typeface="Arial" panose="020B0604020202020204" pitchFamily="34" charset="0"/>
                          <a:cs typeface="Arial" panose="020B0604020202020204" pitchFamily="34" charset="0"/>
                        </a:rPr>
                        <a:t>% Independent Directors</a:t>
                      </a:r>
                    </a:p>
                  </a:txBody>
                  <a:tcPr/>
                </a:tc>
                <a:tc>
                  <a:txBody>
                    <a:bodyPr/>
                    <a:lstStyle/>
                    <a:p>
                      <a:r>
                        <a:rPr lang="en-GB" sz="2200" i="0" dirty="0">
                          <a:latin typeface="Arial" panose="020B0604020202020204" pitchFamily="34" charset="0"/>
                          <a:cs typeface="Arial" panose="020B0604020202020204" pitchFamily="34" charset="0"/>
                        </a:rPr>
                        <a:t>Percentage of Independent Directors on Total Board Members</a:t>
                      </a:r>
                    </a:p>
                  </a:txBody>
                  <a:tcPr/>
                </a:tc>
                <a:extLst>
                  <a:ext uri="{0D108BD9-81ED-4DB2-BD59-A6C34878D82A}">
                    <a16:rowId xmlns:a16="http://schemas.microsoft.com/office/drawing/2014/main" val="3531596853"/>
                  </a:ext>
                </a:extLst>
              </a:tr>
              <a:tr h="539404">
                <a:tc>
                  <a:txBody>
                    <a:bodyPr/>
                    <a:lstStyle/>
                    <a:p>
                      <a:r>
                        <a:rPr lang="en-GB" sz="2200" i="0" dirty="0">
                          <a:latin typeface="Arial" panose="020B0604020202020204" pitchFamily="34" charset="0"/>
                          <a:cs typeface="Arial" panose="020B0604020202020204" pitchFamily="34" charset="0"/>
                        </a:rPr>
                        <a:t>CEO Duality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latin typeface="Arial" panose="020B0604020202020204" pitchFamily="34" charset="0"/>
                          <a:cs typeface="Arial" panose="020B0604020202020204" pitchFamily="34" charset="0"/>
                        </a:rPr>
                        <a:t>= 1, if the CEO is also the Chairman of the 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latin typeface="Arial" panose="020B0604020202020204" pitchFamily="34" charset="0"/>
                          <a:cs typeface="Arial" panose="020B0604020202020204" pitchFamily="34" charset="0"/>
                        </a:rPr>
                        <a:t>=</a:t>
                      </a:r>
                      <a:r>
                        <a:rPr lang="en-GB" sz="2200" i="0" baseline="0" dirty="0">
                          <a:latin typeface="Arial" panose="020B0604020202020204" pitchFamily="34" charset="0"/>
                          <a:cs typeface="Arial" panose="020B0604020202020204" pitchFamily="34" charset="0"/>
                        </a:rPr>
                        <a:t> </a:t>
                      </a:r>
                      <a:r>
                        <a:rPr lang="en-GB" sz="2200" i="0" dirty="0">
                          <a:latin typeface="Arial" panose="020B0604020202020204" pitchFamily="34" charset="0"/>
                          <a:cs typeface="Arial" panose="020B0604020202020204" pitchFamily="34" charset="0"/>
                        </a:rPr>
                        <a:t>0, otherwise</a:t>
                      </a:r>
                    </a:p>
                  </a:txBody>
                  <a:tcPr/>
                </a:tc>
                <a:extLst>
                  <a:ext uri="{0D108BD9-81ED-4DB2-BD59-A6C34878D82A}">
                    <a16:rowId xmlns:a16="http://schemas.microsoft.com/office/drawing/2014/main" val="1464361382"/>
                  </a:ext>
                </a:extLst>
              </a:tr>
              <a:tr h="462742">
                <a:tc>
                  <a:txBody>
                    <a:bodyPr/>
                    <a:lstStyle/>
                    <a:p>
                      <a:r>
                        <a:rPr lang="en-GB" sz="2200" i="0" dirty="0">
                          <a:latin typeface="Arial" panose="020B0604020202020204" pitchFamily="34" charset="0"/>
                          <a:cs typeface="Arial" panose="020B0604020202020204" pitchFamily="34" charset="0"/>
                        </a:rPr>
                        <a:t>% Women on Board</a:t>
                      </a:r>
                    </a:p>
                  </a:txBody>
                  <a:tcPr/>
                </a:tc>
                <a:tc>
                  <a:txBody>
                    <a:bodyPr/>
                    <a:lstStyle/>
                    <a:p>
                      <a:r>
                        <a:rPr lang="en-GB" sz="2200" i="0" dirty="0">
                          <a:latin typeface="Arial" panose="020B0604020202020204" pitchFamily="34" charset="0"/>
                          <a:cs typeface="Arial" panose="020B0604020202020204" pitchFamily="34" charset="0"/>
                        </a:rPr>
                        <a:t>Percentage of Women on the Board of Directors of the Company</a:t>
                      </a:r>
                    </a:p>
                  </a:txBody>
                  <a:tcPr/>
                </a:tc>
                <a:extLst>
                  <a:ext uri="{0D108BD9-81ED-4DB2-BD59-A6C34878D82A}">
                    <a16:rowId xmlns:a16="http://schemas.microsoft.com/office/drawing/2014/main" val="3371643047"/>
                  </a:ext>
                </a:extLst>
              </a:tr>
              <a:tr h="817119">
                <a:tc>
                  <a:txBody>
                    <a:bodyPr/>
                    <a:lstStyle/>
                    <a:p>
                      <a:r>
                        <a:rPr lang="en-GB" sz="2200" i="0" dirty="0">
                          <a:latin typeface="Arial" panose="020B0604020202020204" pitchFamily="34" charset="0"/>
                          <a:cs typeface="Arial" panose="020B0604020202020204" pitchFamily="34" charset="0"/>
                        </a:rPr>
                        <a:t># Female Executives</a:t>
                      </a:r>
                    </a:p>
                  </a:txBody>
                  <a:tcPr/>
                </a:tc>
                <a:tc>
                  <a:txBody>
                    <a:bodyPr/>
                    <a:lstStyle/>
                    <a:p>
                      <a:r>
                        <a:rPr lang="en-GB" sz="2200" i="0" dirty="0">
                          <a:latin typeface="Arial" panose="020B0604020202020204" pitchFamily="34" charset="0"/>
                          <a:cs typeface="Arial" panose="020B0604020202020204" pitchFamily="34" charset="0"/>
                        </a:rPr>
                        <a:t>Total Number of Female Executives in the Company</a:t>
                      </a:r>
                    </a:p>
                  </a:txBody>
                  <a:tcPr/>
                </a:tc>
                <a:extLst>
                  <a:ext uri="{0D108BD9-81ED-4DB2-BD59-A6C34878D82A}">
                    <a16:rowId xmlns:a16="http://schemas.microsoft.com/office/drawing/2014/main" val="3279097008"/>
                  </a:ext>
                </a:extLst>
              </a:tr>
            </a:tbl>
          </a:graphicData>
        </a:graphic>
      </p:graphicFrame>
      <p:sp>
        <p:nvSpPr>
          <p:cNvPr id="6" name="Slide Number Placeholder 5"/>
          <p:cNvSpPr>
            <a:spLocks noGrp="1"/>
          </p:cNvSpPr>
          <p:nvPr>
            <p:ph type="sldNum" sz="quarter" idx="12"/>
          </p:nvPr>
        </p:nvSpPr>
        <p:spPr/>
        <p:txBody>
          <a:bodyPr/>
          <a:lstStyle/>
          <a:p>
            <a:fld id="{278EC672-9ABD-4B9D-9371-B6DDA1E9D1FC}" type="slidenum">
              <a:rPr lang="en-GB" smtClean="0"/>
              <a:t>18</a:t>
            </a:fld>
            <a:endParaRPr lang="en-GB"/>
          </a:p>
        </p:txBody>
      </p:sp>
    </p:spTree>
    <p:extLst>
      <p:ext uri="{BB962C8B-B14F-4D97-AF65-F5344CB8AC3E}">
        <p14:creationId xmlns:p14="http://schemas.microsoft.com/office/powerpoint/2010/main" val="367458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Non-Financial Variables [Cont’d]</a:t>
            </a:r>
          </a:p>
        </p:txBody>
      </p:sp>
      <p:graphicFrame>
        <p:nvGraphicFramePr>
          <p:cNvPr id="4" name="Table 3"/>
          <p:cNvGraphicFramePr>
            <a:graphicFrameLocks noGrp="1"/>
          </p:cNvGraphicFramePr>
          <p:nvPr>
            <p:extLst>
              <p:ext uri="{D42A27DB-BD31-4B8C-83A1-F6EECF244321}">
                <p14:modId xmlns:p14="http://schemas.microsoft.com/office/powerpoint/2010/main" val="4184724195"/>
              </p:ext>
            </p:extLst>
          </p:nvPr>
        </p:nvGraphicFramePr>
        <p:xfrm>
          <a:off x="997528" y="1513981"/>
          <a:ext cx="9855200" cy="4815840"/>
        </p:xfrm>
        <a:graphic>
          <a:graphicData uri="http://schemas.openxmlformats.org/drawingml/2006/table">
            <a:tbl>
              <a:tblPr firstRow="1" bandRow="1">
                <a:tableStyleId>{5940675A-B579-460E-94D1-54222C63F5DA}</a:tableStyleId>
              </a:tblPr>
              <a:tblGrid>
                <a:gridCol w="3177308">
                  <a:extLst>
                    <a:ext uri="{9D8B030D-6E8A-4147-A177-3AD203B41FA5}">
                      <a16:colId xmlns:a16="http://schemas.microsoft.com/office/drawing/2014/main" val="3892897341"/>
                    </a:ext>
                  </a:extLst>
                </a:gridCol>
                <a:gridCol w="6677892">
                  <a:extLst>
                    <a:ext uri="{9D8B030D-6E8A-4147-A177-3AD203B41FA5}">
                      <a16:colId xmlns:a16="http://schemas.microsoft.com/office/drawing/2014/main" val="1768578171"/>
                    </a:ext>
                  </a:extLst>
                </a:gridCol>
              </a:tblGrid>
              <a:tr h="591910">
                <a:tc>
                  <a:txBody>
                    <a:bodyPr/>
                    <a:lstStyle/>
                    <a:p>
                      <a:r>
                        <a:rPr lang="en-GB" sz="2000" i="0" dirty="0">
                          <a:latin typeface="Arial" panose="020B0604020202020204" pitchFamily="34" charset="0"/>
                          <a:cs typeface="Arial" panose="020B0604020202020204" pitchFamily="34" charset="0"/>
                        </a:rPr>
                        <a:t># Board Meetings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latin typeface="Arial" panose="020B0604020202020204" pitchFamily="34" charset="0"/>
                          <a:cs typeface="Arial" panose="020B0604020202020204" pitchFamily="34" charset="0"/>
                        </a:rPr>
                        <a:t>Number of Corporate Board Meetings held in the previous year</a:t>
                      </a:r>
                    </a:p>
                  </a:txBody>
                  <a:tcPr/>
                </a:tc>
                <a:extLst>
                  <a:ext uri="{0D108BD9-81ED-4DB2-BD59-A6C34878D82A}">
                    <a16:rowId xmlns:a16="http://schemas.microsoft.com/office/drawing/2014/main" val="2538272711"/>
                  </a:ext>
                </a:extLst>
              </a:tr>
              <a:tr h="370237">
                <a:tc>
                  <a:txBody>
                    <a:bodyPr/>
                    <a:lstStyle/>
                    <a:p>
                      <a:r>
                        <a:rPr lang="en-GB" sz="2000" i="0" dirty="0">
                          <a:latin typeface="Arial" panose="020B0604020202020204" pitchFamily="34" charset="0"/>
                          <a:cs typeface="Arial" panose="020B0604020202020204" pitchFamily="34" charset="0"/>
                        </a:rPr>
                        <a:t>Board Meeting Attendance %</a:t>
                      </a:r>
                    </a:p>
                  </a:txBody>
                  <a:tcPr/>
                </a:tc>
                <a:tc>
                  <a:txBody>
                    <a:bodyPr/>
                    <a:lstStyle/>
                    <a:p>
                      <a:r>
                        <a:rPr lang="en-GB" sz="2000" i="0" dirty="0">
                          <a:latin typeface="Arial" panose="020B0604020202020204" pitchFamily="34" charset="0"/>
                          <a:cs typeface="Arial" panose="020B0604020202020204" pitchFamily="34" charset="0"/>
                        </a:rPr>
                        <a:t>Percentage of Attendants in the Board Meeting during the period.</a:t>
                      </a:r>
                    </a:p>
                  </a:txBody>
                  <a:tcPr/>
                </a:tc>
                <a:extLst>
                  <a:ext uri="{0D108BD9-81ED-4DB2-BD59-A6C34878D82A}">
                    <a16:rowId xmlns:a16="http://schemas.microsoft.com/office/drawing/2014/main" val="2714671658"/>
                  </a:ext>
                </a:extLst>
              </a:tr>
              <a:tr h="625839">
                <a:tc>
                  <a:txBody>
                    <a:bodyPr/>
                    <a:lstStyle/>
                    <a:p>
                      <a:r>
                        <a:rPr lang="en-GB" sz="2000" i="0" dirty="0">
                          <a:latin typeface="Arial" panose="020B0604020202020204" pitchFamily="34" charset="0"/>
                          <a:cs typeface="Arial" panose="020B0604020202020204" pitchFamily="34" charset="0"/>
                        </a:rPr>
                        <a:t>Size of Audit Committee</a:t>
                      </a:r>
                    </a:p>
                  </a:txBody>
                  <a:tcPr/>
                </a:tc>
                <a:tc>
                  <a:txBody>
                    <a:bodyPr/>
                    <a:lstStyle/>
                    <a:p>
                      <a:r>
                        <a:rPr lang="en-GB" sz="2000" i="0" dirty="0">
                          <a:latin typeface="Arial" panose="020B0604020202020204" pitchFamily="34" charset="0"/>
                          <a:cs typeface="Arial" panose="020B0604020202020204" pitchFamily="34" charset="0"/>
                        </a:rPr>
                        <a:t>Number of Full-Time Directors on the Audit Committee of the Company.</a:t>
                      </a:r>
                    </a:p>
                  </a:txBody>
                  <a:tcPr/>
                </a:tc>
                <a:extLst>
                  <a:ext uri="{0D108BD9-81ED-4DB2-BD59-A6C34878D82A}">
                    <a16:rowId xmlns:a16="http://schemas.microsoft.com/office/drawing/2014/main" val="3531596853"/>
                  </a:ext>
                </a:extLst>
              </a:tr>
              <a:tr h="539404">
                <a:tc>
                  <a:txBody>
                    <a:bodyPr/>
                    <a:lstStyle/>
                    <a:p>
                      <a:r>
                        <a:rPr lang="en-GB" sz="2000" i="0" dirty="0">
                          <a:latin typeface="Arial" panose="020B0604020202020204" pitchFamily="34" charset="0"/>
                          <a:cs typeface="Arial" panose="020B0604020202020204" pitchFamily="34" charset="0"/>
                        </a:rPr>
                        <a:t># Independent Dir on Comp </a:t>
                      </a:r>
                      <a:r>
                        <a:rPr lang="en-GB" sz="2000" i="0" dirty="0" err="1">
                          <a:latin typeface="Arial" panose="020B0604020202020204" pitchFamily="34" charset="0"/>
                          <a:cs typeface="Arial" panose="020B0604020202020204" pitchFamily="34" charset="0"/>
                        </a:rPr>
                        <a:t>Cmte</a:t>
                      </a:r>
                      <a:endParaRPr lang="en-GB" sz="2000" i="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latin typeface="Arial" panose="020B0604020202020204" pitchFamily="34" charset="0"/>
                          <a:cs typeface="Arial" panose="020B0604020202020204" pitchFamily="34" charset="0"/>
                        </a:rPr>
                        <a:t>Number of Independent Directors on the Audit Committee of the company. </a:t>
                      </a:r>
                    </a:p>
                  </a:txBody>
                  <a:tcPr/>
                </a:tc>
                <a:extLst>
                  <a:ext uri="{0D108BD9-81ED-4DB2-BD59-A6C34878D82A}">
                    <a16:rowId xmlns:a16="http://schemas.microsoft.com/office/drawing/2014/main" val="1464361382"/>
                  </a:ext>
                </a:extLst>
              </a:tr>
              <a:tr h="462742">
                <a:tc>
                  <a:txBody>
                    <a:bodyPr/>
                    <a:lstStyle/>
                    <a:p>
                      <a:r>
                        <a:rPr lang="en-GB" sz="2000" i="0" dirty="0">
                          <a:latin typeface="Arial" panose="020B0604020202020204" pitchFamily="34" charset="0"/>
                          <a:cs typeface="Arial" panose="020B0604020202020204" pitchFamily="34" charset="0"/>
                        </a:rPr>
                        <a:t>CEO Total Salaries and Bonuses Paid</a:t>
                      </a:r>
                    </a:p>
                  </a:txBody>
                  <a:tcPr/>
                </a:tc>
                <a:tc>
                  <a:txBody>
                    <a:bodyPr/>
                    <a:lstStyle/>
                    <a:p>
                      <a:r>
                        <a:rPr lang="en-GB" sz="2000" i="0" dirty="0">
                          <a:latin typeface="Arial" panose="020B0604020202020204" pitchFamily="34" charset="0"/>
                          <a:cs typeface="Arial" panose="020B0604020202020204" pitchFamily="34" charset="0"/>
                        </a:rPr>
                        <a:t>Amount of Salary &amp; Bonus Paid to CEO by the company.</a:t>
                      </a:r>
                    </a:p>
                  </a:txBody>
                  <a:tcPr/>
                </a:tc>
                <a:extLst>
                  <a:ext uri="{0D108BD9-81ED-4DB2-BD59-A6C34878D82A}">
                    <a16:rowId xmlns:a16="http://schemas.microsoft.com/office/drawing/2014/main" val="3371643047"/>
                  </a:ext>
                </a:extLst>
              </a:tr>
              <a:tr h="817119">
                <a:tc>
                  <a:txBody>
                    <a:bodyPr/>
                    <a:lstStyle/>
                    <a:p>
                      <a:r>
                        <a:rPr lang="en-GB" sz="2000" i="0" dirty="0">
                          <a:latin typeface="Arial" panose="020B0604020202020204" pitchFamily="34" charset="0"/>
                          <a:cs typeface="Arial" panose="020B0604020202020204" pitchFamily="34" charset="0"/>
                        </a:rPr>
                        <a:t>Credit Ratings</a:t>
                      </a:r>
                    </a:p>
                  </a:txBody>
                  <a:tcPr/>
                </a:tc>
                <a:tc>
                  <a:txBody>
                    <a:bodyPr/>
                    <a:lstStyle/>
                    <a:p>
                      <a:r>
                        <a:rPr lang="en-GB" sz="2000" i="0" dirty="0">
                          <a:latin typeface="Arial" panose="020B0604020202020204" pitchFamily="34" charset="0"/>
                          <a:cs typeface="Arial" panose="020B0604020202020204" pitchFamily="34" charset="0"/>
                        </a:rPr>
                        <a:t>Fitch Ratings Criteria </a:t>
                      </a:r>
                    </a:p>
                    <a:p>
                      <a:r>
                        <a:rPr lang="en-GB" sz="2000" i="0" dirty="0">
                          <a:latin typeface="Arial" panose="020B0604020202020204" pitchFamily="34" charset="0"/>
                          <a:cs typeface="Arial" panose="020B0604020202020204" pitchFamily="34" charset="0"/>
                        </a:rPr>
                        <a:t>AAA=17, AA+ = 16, AA = 15, AA- = 14, A+ = 13, A = 12, A- = 11, BBB+</a:t>
                      </a:r>
                      <a:r>
                        <a:rPr lang="en-GB" sz="2000" i="0" baseline="0" dirty="0">
                          <a:latin typeface="Arial" panose="020B0604020202020204" pitchFamily="34" charset="0"/>
                          <a:cs typeface="Arial" panose="020B0604020202020204" pitchFamily="34" charset="0"/>
                        </a:rPr>
                        <a:t> = 10</a:t>
                      </a:r>
                      <a:r>
                        <a:rPr lang="en-GB" sz="2000" i="0" dirty="0">
                          <a:latin typeface="Arial" panose="020B0604020202020204" pitchFamily="34" charset="0"/>
                          <a:cs typeface="Arial" panose="020B0604020202020204" pitchFamily="34" charset="0"/>
                        </a:rPr>
                        <a:t>, BBB = 9, BBB- = 8, BB+ = 7, BB = 6, BB- = 5, B+ = 4, B = 3, B- = 2, CCC = 1</a:t>
                      </a:r>
                    </a:p>
                  </a:txBody>
                  <a:tcPr/>
                </a:tc>
                <a:extLst>
                  <a:ext uri="{0D108BD9-81ED-4DB2-BD59-A6C34878D82A}">
                    <a16:rowId xmlns:a16="http://schemas.microsoft.com/office/drawing/2014/main" val="3279097008"/>
                  </a:ext>
                </a:extLst>
              </a:tr>
            </a:tbl>
          </a:graphicData>
        </a:graphic>
      </p:graphicFrame>
      <p:sp>
        <p:nvSpPr>
          <p:cNvPr id="3" name="Slide Number Placeholder 2"/>
          <p:cNvSpPr>
            <a:spLocks noGrp="1"/>
          </p:cNvSpPr>
          <p:nvPr>
            <p:ph type="sldNum" sz="quarter" idx="12"/>
          </p:nvPr>
        </p:nvSpPr>
        <p:spPr/>
        <p:txBody>
          <a:bodyPr/>
          <a:lstStyle/>
          <a:p>
            <a:fld id="{278EC672-9ABD-4B9D-9371-B6DDA1E9D1FC}" type="slidenum">
              <a:rPr lang="en-GB" smtClean="0"/>
              <a:t>19</a:t>
            </a:fld>
            <a:endParaRPr lang="en-GB"/>
          </a:p>
        </p:txBody>
      </p:sp>
    </p:spTree>
    <p:extLst>
      <p:ext uri="{BB962C8B-B14F-4D97-AF65-F5344CB8AC3E}">
        <p14:creationId xmlns:p14="http://schemas.microsoft.com/office/powerpoint/2010/main" val="322487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0" y="2279650"/>
            <a:ext cx="5449888" cy="13462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err="1">
                <a:solidFill>
                  <a:srgbClr val="C00000"/>
                </a:solidFill>
                <a:latin typeface="Roboto" panose="02000000000000000000" pitchFamily="2" charset="0"/>
                <a:ea typeface="Roboto" panose="02000000000000000000" pitchFamily="2" charset="0"/>
              </a:rPr>
              <a:t>Dr</a:t>
            </a:r>
            <a:r>
              <a:rPr lang="en-US" sz="1800" b="1" dirty="0">
                <a:solidFill>
                  <a:srgbClr val="C00000"/>
                </a:solidFill>
                <a:latin typeface="Roboto" panose="02000000000000000000" pitchFamily="2" charset="0"/>
                <a:ea typeface="Roboto" panose="02000000000000000000" pitchFamily="2" charset="0"/>
              </a:rPr>
              <a:t> </a:t>
            </a:r>
            <a:r>
              <a:rPr lang="en-US" sz="1800" b="1" dirty="0" err="1">
                <a:solidFill>
                  <a:srgbClr val="C00000"/>
                </a:solidFill>
                <a:latin typeface="Roboto" panose="02000000000000000000" pitchFamily="2" charset="0"/>
                <a:ea typeface="Roboto" panose="02000000000000000000" pitchFamily="2" charset="0"/>
              </a:rPr>
              <a:t>Madhu</a:t>
            </a:r>
            <a:r>
              <a:rPr lang="en-US" sz="1800" b="1" dirty="0">
                <a:solidFill>
                  <a:srgbClr val="C00000"/>
                </a:solidFill>
                <a:latin typeface="Roboto" panose="02000000000000000000" pitchFamily="2" charset="0"/>
                <a:ea typeface="Roboto" panose="02000000000000000000" pitchFamily="2" charset="0"/>
              </a:rPr>
              <a:t> Acharyya</a:t>
            </a:r>
            <a:endParaRPr lang="en-US" sz="1800" dirty="0">
              <a:solidFill>
                <a:srgbClr val="C00000"/>
              </a:solidFill>
              <a:latin typeface="Roboto" panose="02000000000000000000" pitchFamily="2" charset="0"/>
              <a:ea typeface="Roboto" panose="02000000000000000000" pitchFamily="2" charset="0"/>
            </a:endParaRPr>
          </a:p>
          <a:p>
            <a:pPr fontAlgn="auto">
              <a:spcAft>
                <a:spcPts val="0"/>
              </a:spcAft>
              <a:defRPr/>
            </a:pPr>
            <a:r>
              <a:rPr lang="en-US" sz="1600" dirty="0">
                <a:latin typeface="Verdana" panose="020B0604030504040204" pitchFamily="34" charset="0"/>
                <a:ea typeface="Verdana" panose="020B0604030504040204" pitchFamily="34" charset="0"/>
              </a:rPr>
              <a:t>Senior lecturer (Risk &amp; Finance) </a:t>
            </a:r>
          </a:p>
          <a:p>
            <a:pPr fontAlgn="auto">
              <a:spcAft>
                <a:spcPts val="0"/>
              </a:spcAft>
              <a:defRPr/>
            </a:pPr>
            <a:r>
              <a:rPr lang="en-US" sz="1600" dirty="0">
                <a:latin typeface="Verdana" panose="020B0604030504040204" pitchFamily="34" charset="0"/>
                <a:ea typeface="Verdana" panose="020B0604030504040204" pitchFamily="34" charset="0"/>
              </a:rPr>
              <a:t>Brief bio</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0" y="3622675"/>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C00000"/>
                </a:solidFill>
                <a:latin typeface="Roboto" panose="02000000000000000000" pitchFamily="2" charset="0"/>
                <a:ea typeface="Roboto" panose="02000000000000000000" pitchFamily="2" charset="0"/>
              </a:rPr>
              <a:t>Company/Institution</a:t>
            </a:r>
          </a:p>
          <a:p>
            <a:pPr fontAlgn="auto">
              <a:spcAft>
                <a:spcPts val="0"/>
              </a:spcAft>
              <a:defRPr/>
            </a:pPr>
            <a:r>
              <a:rPr lang="en-US" sz="1600" dirty="0"/>
              <a:t>Glasgow Caledonian University</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5083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3"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342103"/>
            <a:ext cx="991901" cy="990352"/>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DD099D75-8630-4F20-856F-0D301936E4BB}"/>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3696065"/>
            <a:ext cx="991901" cy="991901"/>
          </a:xfrm>
          <a:prstGeom prst="rect">
            <a:avLst/>
          </a:prstGeom>
          <a:ln>
            <a:noFill/>
          </a:ln>
          <a:effectLst>
            <a:outerShdw blurRad="292100" dist="139700" dir="2700000" algn="tl" rotWithShape="0">
              <a:srgbClr val="333333">
                <a:alpha val="65000"/>
              </a:srgbClr>
            </a:outerShdw>
          </a:effectLst>
        </p:spPr>
      </p:pic>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Pearson Correlation Coefficients (Financial Variables Only, N = 473)</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11122" y="2009666"/>
            <a:ext cx="9079865" cy="3883025"/>
          </a:xfrm>
          <a:prstGeom prst="rect">
            <a:avLst/>
          </a:prstGeom>
          <a:noFill/>
          <a:ln>
            <a:noFill/>
          </a:ln>
        </p:spPr>
      </p:pic>
      <p:sp>
        <p:nvSpPr>
          <p:cNvPr id="3" name="Rectangle 2"/>
          <p:cNvSpPr/>
          <p:nvPr/>
        </p:nvSpPr>
        <p:spPr>
          <a:xfrm>
            <a:off x="909521" y="6211669"/>
            <a:ext cx="10598987" cy="646331"/>
          </a:xfrm>
          <a:prstGeom prst="rect">
            <a:avLst/>
          </a:prstGeom>
        </p:spPr>
        <p:txBody>
          <a:bodyPr wrap="square">
            <a:spAutoFit/>
          </a:bodyPr>
          <a:lstStyle/>
          <a:p>
            <a:r>
              <a:rPr lang="en-GB" dirty="0">
                <a:latin typeface="Arial" panose="020B0604020202020204" pitchFamily="34" charset="0"/>
                <a:ea typeface="Times New Roman" panose="02020603050405020304" pitchFamily="18" charset="0"/>
              </a:rPr>
              <a:t>There is some extent of correlations occurred among a few financial variables in the correlation matrix [e.g., gross and net premium, net premium and market capitalisation, </a:t>
            </a:r>
            <a:r>
              <a:rPr lang="en-GB" dirty="0" err="1">
                <a:latin typeface="Arial" panose="020B0604020202020204" pitchFamily="34" charset="0"/>
                <a:ea typeface="Times New Roman" panose="02020603050405020304" pitchFamily="18" charset="0"/>
              </a:rPr>
              <a:t>etc</a:t>
            </a:r>
            <a:r>
              <a:rPr lang="en-GB" dirty="0">
                <a:latin typeface="Arial" panose="020B0604020202020204" pitchFamily="34" charset="0"/>
                <a:ea typeface="Times New Roman" panose="02020603050405020304" pitchFamily="18" charset="0"/>
              </a:rPr>
              <a:t>]</a:t>
            </a:r>
            <a:endParaRPr lang="en-GB" dirty="0"/>
          </a:p>
        </p:txBody>
      </p:sp>
      <p:sp>
        <p:nvSpPr>
          <p:cNvPr id="5" name="Slide Number Placeholder 4"/>
          <p:cNvSpPr>
            <a:spLocks noGrp="1"/>
          </p:cNvSpPr>
          <p:nvPr>
            <p:ph type="sldNum" sz="quarter" idx="12"/>
          </p:nvPr>
        </p:nvSpPr>
        <p:spPr/>
        <p:txBody>
          <a:bodyPr/>
          <a:lstStyle/>
          <a:p>
            <a:fld id="{278EC672-9ABD-4B9D-9371-B6DDA1E9D1FC}" type="slidenum">
              <a:rPr lang="en-GB" smtClean="0"/>
              <a:t>20</a:t>
            </a:fld>
            <a:endParaRPr lang="en-GB" dirty="0"/>
          </a:p>
        </p:txBody>
      </p:sp>
    </p:spTree>
    <p:extLst>
      <p:ext uri="{BB962C8B-B14F-4D97-AF65-F5344CB8AC3E}">
        <p14:creationId xmlns:p14="http://schemas.microsoft.com/office/powerpoint/2010/main" val="216458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latin typeface="Arial" panose="020B0604020202020204" pitchFamily="34" charset="0"/>
                <a:cs typeface="Arial" panose="020B0604020202020204" pitchFamily="34" charset="0"/>
              </a:rPr>
              <a:t>Pearson Correlation Coefficients (Both Financial &amp; Non-Financial Variables, N=351)</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03486" y="1690688"/>
            <a:ext cx="9786187" cy="3805498"/>
          </a:xfrm>
          <a:prstGeom prst="rect">
            <a:avLst/>
          </a:prstGeom>
          <a:noFill/>
          <a:ln>
            <a:noFill/>
          </a:ln>
        </p:spPr>
      </p:pic>
      <p:sp>
        <p:nvSpPr>
          <p:cNvPr id="3" name="Rectangle 2"/>
          <p:cNvSpPr/>
          <p:nvPr/>
        </p:nvSpPr>
        <p:spPr>
          <a:xfrm>
            <a:off x="1011122" y="5611505"/>
            <a:ext cx="10580514" cy="1246495"/>
          </a:xfrm>
          <a:prstGeom prst="rect">
            <a:avLst/>
          </a:prstGeom>
        </p:spPr>
        <p:txBody>
          <a:bodyPr wrap="square">
            <a:spAutoFit/>
          </a:bodyPr>
          <a:lstStyle/>
          <a:p>
            <a:pPr>
              <a:lnSpc>
                <a:spcPct val="150000"/>
              </a:lnSpc>
              <a:spcAft>
                <a:spcPts val="0"/>
              </a:spcAft>
            </a:pPr>
            <a:r>
              <a:rPr lang="en-GB" sz="1000" i="1" dirty="0">
                <a:latin typeface="Arial" panose="020B0604020202020204" pitchFamily="34" charset="0"/>
                <a:ea typeface="Times New Roman" panose="02020603050405020304" pitchFamily="18" charset="0"/>
                <a:cs typeface="Times New Roman" panose="02020603050405020304" pitchFamily="18" charset="0"/>
              </a:rPr>
              <a:t>Notes</a:t>
            </a:r>
            <a:r>
              <a:rPr lang="en-GB" sz="1000" dirty="0">
                <a:latin typeface="Arial" panose="020B0604020202020204" pitchFamily="34" charset="0"/>
                <a:ea typeface="Times New Roman" panose="02020603050405020304" pitchFamily="18" charset="0"/>
                <a:cs typeface="Times New Roman" panose="02020603050405020304" pitchFamily="18" charset="0"/>
              </a:rPr>
              <a:t>: (1)Tobin's Q (2)Company Size (3)Market Capitalisation (4)Leverage (5)Total Revenue (6)Net Premium Written (7)</a:t>
            </a:r>
            <a:r>
              <a:rPr lang="en-GB" sz="1000" dirty="0" err="1">
                <a:latin typeface="Arial" panose="020B0604020202020204" pitchFamily="34" charset="0"/>
                <a:ea typeface="Times New Roman" panose="02020603050405020304" pitchFamily="18" charset="0"/>
                <a:cs typeface="Times New Roman" panose="02020603050405020304" pitchFamily="18" charset="0"/>
              </a:rPr>
              <a:t>ROA</a:t>
            </a:r>
            <a:r>
              <a:rPr lang="en-GB" sz="1000" dirty="0">
                <a:latin typeface="Arial" panose="020B0604020202020204" pitchFamily="34" charset="0"/>
                <a:ea typeface="Times New Roman" panose="02020603050405020304" pitchFamily="18" charset="0"/>
                <a:cs typeface="Times New Roman" panose="02020603050405020304" pitchFamily="18" charset="0"/>
              </a:rPr>
              <a:t> (8)ROE (9)Beta (10)EBIT (11)EPS, </a:t>
            </a:r>
            <a:r>
              <a:rPr lang="en-GB" sz="1000" dirty="0" err="1">
                <a:latin typeface="Arial" panose="020B0604020202020204" pitchFamily="34" charset="0"/>
                <a:ea typeface="Times New Roman" panose="02020603050405020304" pitchFamily="18" charset="0"/>
                <a:cs typeface="Times New Roman" panose="02020603050405020304" pitchFamily="18" charset="0"/>
              </a:rPr>
              <a:t>Adj</a:t>
            </a:r>
            <a:r>
              <a:rPr lang="en-GB" sz="1000" dirty="0">
                <a:latin typeface="Arial" panose="020B0604020202020204" pitchFamily="34" charset="0"/>
                <a:ea typeface="Times New Roman" panose="02020603050405020304" pitchFamily="18" charset="0"/>
                <a:cs typeface="Times New Roman" panose="02020603050405020304" pitchFamily="18" charset="0"/>
              </a:rPr>
              <a:t> (12)Gross Premiums Written (13)Loss Ratio (14)Underwriting Profit/Loss (15)</a:t>
            </a:r>
            <a:r>
              <a:rPr lang="en-GB" sz="1000" dirty="0" err="1">
                <a:latin typeface="Arial" panose="020B0604020202020204" pitchFamily="34" charset="0"/>
                <a:ea typeface="Times New Roman" panose="02020603050405020304" pitchFamily="18" charset="0"/>
                <a:cs typeface="Times New Roman" panose="02020603050405020304" pitchFamily="18" charset="0"/>
              </a:rPr>
              <a:t>ERM</a:t>
            </a:r>
            <a:r>
              <a:rPr lang="en-GB" sz="1000" dirty="0">
                <a:latin typeface="Arial" panose="020B0604020202020204" pitchFamily="34" charset="0"/>
                <a:ea typeface="Times New Roman" panose="02020603050405020304" pitchFamily="18" charset="0"/>
                <a:cs typeface="Times New Roman" panose="02020603050405020304" pitchFamily="18" charset="0"/>
              </a:rPr>
              <a:t> Score (16)Environmental Disclosure Score (17)Social Disclosure Score (18)Number of Employees (19)Social Supply Chain Management (20)Employee CSR Training (21)Human Rights Policy (22)Governance Disclosure Score (23)Size of the Board (24)% Independent Directors (25)CEO Duality (26)% Women on Board (27)Number of Female Executives (28)Number of Board Meetings (29)Board Meeting Attendance % (30)Size of Audit Committee (31)Number of Independent Dir on Comp </a:t>
            </a:r>
            <a:r>
              <a:rPr lang="en-GB" sz="1000" dirty="0" err="1">
                <a:latin typeface="Arial" panose="020B0604020202020204" pitchFamily="34" charset="0"/>
                <a:ea typeface="Times New Roman" panose="02020603050405020304" pitchFamily="18" charset="0"/>
                <a:cs typeface="Times New Roman" panose="02020603050405020304" pitchFamily="18" charset="0"/>
              </a:rPr>
              <a:t>Cmte</a:t>
            </a:r>
            <a:r>
              <a:rPr lang="en-GB" sz="1000" dirty="0">
                <a:latin typeface="Arial" panose="020B0604020202020204" pitchFamily="34" charset="0"/>
                <a:ea typeface="Times New Roman" panose="02020603050405020304" pitchFamily="18" charset="0"/>
                <a:cs typeface="Times New Roman" panose="02020603050405020304" pitchFamily="18" charset="0"/>
              </a:rPr>
              <a:t> (32)CEO Total Salaries and Bonuses Paid (33)Credit Ratings (Fitch Ratings).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5257800" y="2564482"/>
            <a:ext cx="6096000" cy="369332"/>
          </a:xfrm>
          <a:prstGeom prst="rect">
            <a:avLst/>
          </a:prstGeom>
        </p:spPr>
        <p:txBody>
          <a:bodyPr>
            <a:spAutoFit/>
          </a:bodyPr>
          <a:lstStyle/>
          <a:p>
            <a:r>
              <a:rPr lang="en-GB" dirty="0">
                <a:solidFill>
                  <a:srgbClr val="FF0000"/>
                </a:solidFill>
                <a:latin typeface="Arial" panose="020B0604020202020204" pitchFamily="34" charset="0"/>
                <a:ea typeface="Times New Roman" panose="02020603050405020304" pitchFamily="18" charset="0"/>
              </a:rPr>
              <a:t>The Non-Financial variables are relatively uncorrelated.</a:t>
            </a:r>
            <a:endParaRPr lang="en-GB" dirty="0">
              <a:solidFill>
                <a:srgbClr val="FF0000"/>
              </a:solidFill>
            </a:endParaRPr>
          </a:p>
        </p:txBody>
      </p:sp>
      <p:sp>
        <p:nvSpPr>
          <p:cNvPr id="6" name="Slide Number Placeholder 5"/>
          <p:cNvSpPr>
            <a:spLocks noGrp="1"/>
          </p:cNvSpPr>
          <p:nvPr>
            <p:ph type="sldNum" sz="quarter" idx="12"/>
          </p:nvPr>
        </p:nvSpPr>
        <p:spPr/>
        <p:txBody>
          <a:bodyPr/>
          <a:lstStyle/>
          <a:p>
            <a:fld id="{278EC672-9ABD-4B9D-9371-B6DDA1E9D1FC}" type="slidenum">
              <a:rPr lang="en-GB" smtClean="0"/>
              <a:t>21</a:t>
            </a:fld>
            <a:endParaRPr lang="en-GB"/>
          </a:p>
        </p:txBody>
      </p:sp>
    </p:spTree>
    <p:extLst>
      <p:ext uri="{BB962C8B-B14F-4D97-AF65-F5344CB8AC3E}">
        <p14:creationId xmlns:p14="http://schemas.microsoft.com/office/powerpoint/2010/main" val="372128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Multivariate Linear Regression Model</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0" indent="0">
                  <a:buNone/>
                </a:pPr>
                <a14:m>
                  <m:oMath xmlns:m="http://schemas.openxmlformats.org/officeDocument/2006/math">
                    <m:sSub>
                      <m:sSubPr>
                        <m:ctrlPr>
                          <a:rPr lang="en-GB" sz="3800" i="1">
                            <a:latin typeface="Cambria Math" panose="02040503050406030204" pitchFamily="18" charset="0"/>
                          </a:rPr>
                        </m:ctrlPr>
                      </m:sSubPr>
                      <m:e>
                        <m:r>
                          <a:rPr lang="en-GB" sz="3800" b="1" i="1">
                            <a:latin typeface="Cambria Math" panose="02040503050406030204" pitchFamily="18" charset="0"/>
                          </a:rPr>
                          <m:t>𝑻𝒐𝒃𝒊</m:t>
                        </m:r>
                        <m:sSup>
                          <m:sSupPr>
                            <m:ctrlPr>
                              <a:rPr lang="en-GB" sz="3800" i="1">
                                <a:latin typeface="Cambria Math" panose="02040503050406030204" pitchFamily="18" charset="0"/>
                              </a:rPr>
                            </m:ctrlPr>
                          </m:sSupPr>
                          <m:e>
                            <m:r>
                              <a:rPr lang="en-GB" sz="3800" b="1" i="1">
                                <a:latin typeface="Cambria Math" panose="02040503050406030204" pitchFamily="18" charset="0"/>
                              </a:rPr>
                              <m:t>𝒏</m:t>
                            </m:r>
                          </m:e>
                          <m:sup>
                            <m:r>
                              <a:rPr lang="en-GB" sz="3800" b="1" i="1">
                                <a:latin typeface="Cambria Math" panose="02040503050406030204" pitchFamily="18" charset="0"/>
                              </a:rPr>
                              <m:t>′</m:t>
                            </m:r>
                          </m:sup>
                        </m:sSup>
                        <m:r>
                          <a:rPr lang="en-GB" sz="3800" b="1" i="1">
                            <a:latin typeface="Cambria Math" panose="02040503050406030204" pitchFamily="18" charset="0"/>
                          </a:rPr>
                          <m:t>𝒔</m:t>
                        </m:r>
                        <m:r>
                          <a:rPr lang="en-GB" sz="3800" b="1" i="1">
                            <a:latin typeface="Cambria Math" panose="02040503050406030204" pitchFamily="18" charset="0"/>
                          </a:rPr>
                          <m:t> </m:t>
                        </m:r>
                        <m:r>
                          <a:rPr lang="en-GB" sz="3800" b="1" i="1">
                            <a:latin typeface="Cambria Math" panose="02040503050406030204" pitchFamily="18" charset="0"/>
                          </a:rPr>
                          <m:t>𝑸</m:t>
                        </m:r>
                      </m:e>
                      <m:sub>
                        <m:r>
                          <a:rPr lang="en-GB" sz="3800" b="1" i="1">
                            <a:latin typeface="Cambria Math" panose="02040503050406030204" pitchFamily="18" charset="0"/>
                          </a:rPr>
                          <m:t>𝒊𝒕</m:t>
                        </m:r>
                      </m:sub>
                    </m:sSub>
                    <m:r>
                      <a:rPr lang="en-GB" sz="3800" b="1" i="1">
                        <a:latin typeface="Cambria Math" panose="02040503050406030204" pitchFamily="18" charset="0"/>
                      </a:rPr>
                      <m:t> =  </m:t>
                    </m:r>
                    <m:r>
                      <a:rPr lang="en-GB" sz="3800" b="1" i="1">
                        <a:latin typeface="Cambria Math" panose="02040503050406030204" pitchFamily="18" charset="0"/>
                      </a:rPr>
                      <m:t>𝜶</m:t>
                    </m:r>
                    <m:r>
                      <a:rPr lang="en-GB" sz="3800" b="1" i="1">
                        <a:latin typeface="Cambria Math" panose="02040503050406030204" pitchFamily="18" charset="0"/>
                      </a:rPr>
                      <m:t>+ </m:t>
                    </m:r>
                    <m:r>
                      <a:rPr lang="en-GB" sz="3800" b="1" i="1">
                        <a:latin typeface="Cambria Math" panose="02040503050406030204" pitchFamily="18" charset="0"/>
                      </a:rPr>
                      <m:t>𝜷</m:t>
                    </m:r>
                    <m:sSub>
                      <m:sSubPr>
                        <m:ctrlPr>
                          <a:rPr lang="en-GB" sz="3800" i="1">
                            <a:latin typeface="Cambria Math" panose="02040503050406030204" pitchFamily="18" charset="0"/>
                          </a:rPr>
                        </m:ctrlPr>
                      </m:sSubPr>
                      <m:e>
                        <m:r>
                          <a:rPr lang="en-GB" sz="3800" b="1" i="1">
                            <a:latin typeface="Cambria Math" panose="02040503050406030204" pitchFamily="18" charset="0"/>
                          </a:rPr>
                          <m:t>×</m:t>
                        </m:r>
                        <m:r>
                          <a:rPr lang="en-GB" sz="3800" b="1" i="1">
                            <a:latin typeface="Cambria Math" panose="02040503050406030204" pitchFamily="18" charset="0"/>
                          </a:rPr>
                          <m:t>𝑬𝑹𝑴</m:t>
                        </m:r>
                      </m:e>
                      <m:sub>
                        <m:r>
                          <a:rPr lang="en-GB" sz="3800" b="1" i="1">
                            <a:latin typeface="Cambria Math" panose="02040503050406030204" pitchFamily="18" charset="0"/>
                          </a:rPr>
                          <m:t>𝒊𝒕</m:t>
                        </m:r>
                      </m:sub>
                    </m:sSub>
                    <m:r>
                      <a:rPr lang="en-GB" sz="3800" b="1" i="1">
                        <a:latin typeface="Cambria Math" panose="02040503050406030204" pitchFamily="18" charset="0"/>
                      </a:rPr>
                      <m:t>+ </m:t>
                    </m:r>
                    <m:r>
                      <a:rPr lang="en-GB" sz="3800" b="1" i="1">
                        <a:latin typeface="Cambria Math" panose="02040503050406030204" pitchFamily="18" charset="0"/>
                      </a:rPr>
                      <m:t>𝜸</m:t>
                    </m:r>
                    <m:sSub>
                      <m:sSubPr>
                        <m:ctrlPr>
                          <a:rPr lang="en-GB" sz="3800" i="1">
                            <a:latin typeface="Cambria Math" panose="02040503050406030204" pitchFamily="18" charset="0"/>
                          </a:rPr>
                        </m:ctrlPr>
                      </m:sSubPr>
                      <m:e>
                        <m:r>
                          <a:rPr lang="en-GB" sz="3800" b="1" i="1">
                            <a:latin typeface="Cambria Math" panose="02040503050406030204" pitchFamily="18" charset="0"/>
                          </a:rPr>
                          <m:t>×</m:t>
                        </m:r>
                        <m:r>
                          <a:rPr lang="en-GB" sz="3800" b="1" i="1">
                            <a:latin typeface="Cambria Math" panose="02040503050406030204" pitchFamily="18" charset="0"/>
                          </a:rPr>
                          <m:t>𝑿</m:t>
                        </m:r>
                      </m:e>
                      <m:sub>
                        <m:r>
                          <a:rPr lang="en-GB" sz="3800" b="1" i="1">
                            <a:latin typeface="Cambria Math" panose="02040503050406030204" pitchFamily="18" charset="0"/>
                          </a:rPr>
                          <m:t>𝒊𝒕</m:t>
                        </m:r>
                      </m:sub>
                    </m:sSub>
                    <m:r>
                      <a:rPr lang="en-GB" sz="3800" b="1" i="1">
                        <a:latin typeface="Cambria Math" panose="02040503050406030204" pitchFamily="18" charset="0"/>
                      </a:rPr>
                      <m:t>+</m:t>
                    </m:r>
                    <m:r>
                      <a:rPr lang="en-GB" sz="3800" b="1" i="1">
                        <a:latin typeface="Cambria Math" panose="02040503050406030204" pitchFamily="18" charset="0"/>
                      </a:rPr>
                      <m:t>𝜹</m:t>
                    </m:r>
                    <m:r>
                      <a:rPr lang="en-GB" sz="3800" b="1" i="1">
                        <a:latin typeface="Cambria Math" panose="02040503050406030204" pitchFamily="18" charset="0"/>
                      </a:rPr>
                      <m:t>×</m:t>
                    </m:r>
                    <m:sSub>
                      <m:sSubPr>
                        <m:ctrlPr>
                          <a:rPr lang="en-GB" sz="3800" i="1">
                            <a:latin typeface="Cambria Math" panose="02040503050406030204" pitchFamily="18" charset="0"/>
                          </a:rPr>
                        </m:ctrlPr>
                      </m:sSubPr>
                      <m:e>
                        <m:r>
                          <a:rPr lang="en-GB" sz="3800" b="1" i="1">
                            <a:latin typeface="Cambria Math" panose="02040503050406030204" pitchFamily="18" charset="0"/>
                          </a:rPr>
                          <m:t>𝒀</m:t>
                        </m:r>
                      </m:e>
                      <m:sub>
                        <m:r>
                          <a:rPr lang="en-GB" sz="3800" b="1" i="1">
                            <a:latin typeface="Cambria Math" panose="02040503050406030204" pitchFamily="18" charset="0"/>
                          </a:rPr>
                          <m:t>𝒊𝒕</m:t>
                        </m:r>
                      </m:sub>
                    </m:sSub>
                    <m:r>
                      <a:rPr lang="en-GB" sz="3800" b="1" i="1">
                        <a:latin typeface="Cambria Math" panose="02040503050406030204" pitchFamily="18" charset="0"/>
                      </a:rPr>
                      <m:t>+</m:t>
                    </m:r>
                    <m:sSub>
                      <m:sSubPr>
                        <m:ctrlPr>
                          <a:rPr lang="en-GB" sz="3800" i="1">
                            <a:latin typeface="Cambria Math" panose="02040503050406030204" pitchFamily="18" charset="0"/>
                          </a:rPr>
                        </m:ctrlPr>
                      </m:sSubPr>
                      <m:e>
                        <m:r>
                          <a:rPr lang="en-GB" sz="3800" b="1" i="1">
                            <a:latin typeface="Cambria Math" panose="02040503050406030204" pitchFamily="18" charset="0"/>
                          </a:rPr>
                          <m:t>𝜺</m:t>
                        </m:r>
                      </m:e>
                      <m:sub>
                        <m:r>
                          <a:rPr lang="en-GB" sz="3800" b="1" i="1">
                            <a:latin typeface="Cambria Math" panose="02040503050406030204" pitchFamily="18" charset="0"/>
                          </a:rPr>
                          <m:t>𝒊𝒕</m:t>
                        </m:r>
                      </m:sub>
                    </m:sSub>
                  </m:oMath>
                </a14:m>
                <a:r>
                  <a:rPr lang="en-GB" sz="3800" dirty="0">
                    <a:latin typeface="Arial" panose="020B0604020202020204" pitchFamily="34" charset="0"/>
                    <a:cs typeface="Arial" panose="020B0604020202020204" pitchFamily="34" charset="0"/>
                  </a:rPr>
                  <a:t>	(1)</a:t>
                </a:r>
                <a:endParaRPr lang="en-GB" sz="3800" b="1" dirty="0">
                  <a:latin typeface="Arial" panose="020B0604020202020204" pitchFamily="34" charset="0"/>
                  <a:cs typeface="Arial" panose="020B0604020202020204" pitchFamily="34" charset="0"/>
                </a:endParaRPr>
              </a:p>
              <a:p>
                <a:pPr marL="0" indent="0" fontAlgn="t">
                  <a:buNone/>
                </a:pPr>
                <a:endParaRPr lang="en-GB" sz="3800" dirty="0">
                  <a:latin typeface="Arial" panose="020B0604020202020204" pitchFamily="34" charset="0"/>
                  <a:cs typeface="Arial" panose="020B0604020202020204" pitchFamily="34" charset="0"/>
                </a:endParaRPr>
              </a:p>
              <a:p>
                <a:pPr marL="0" indent="0" fontAlgn="t">
                  <a:buNone/>
                </a:pPr>
                <a:r>
                  <a:rPr lang="en-GB" sz="3300" dirty="0">
                    <a:latin typeface="Arial" panose="020B0604020202020204" pitchFamily="34" charset="0"/>
                    <a:cs typeface="Arial" panose="020B0604020202020204" pitchFamily="34" charset="0"/>
                  </a:rPr>
                  <a:t>In Equation (1)</a:t>
                </a:r>
              </a:p>
              <a:p>
                <a:pPr fontAlgn="t"/>
                <a:r>
                  <a:rPr lang="en-GB" sz="3300" dirty="0">
                    <a:latin typeface="Arial" panose="020B0604020202020204" pitchFamily="34" charset="0"/>
                    <a:cs typeface="Arial" panose="020B0604020202020204" pitchFamily="34" charset="0"/>
                  </a:rPr>
                  <a:t>Tobin’s Q is a continuous endogenous (or dependent) variable of the </a:t>
                </a:r>
                <a:r>
                  <a:rPr lang="en-GB" sz="3300" i="1" dirty="0" err="1">
                    <a:latin typeface="Arial" panose="020B0604020202020204" pitchFamily="34" charset="0"/>
                    <a:cs typeface="Arial" panose="020B0604020202020204" pitchFamily="34" charset="0"/>
                  </a:rPr>
                  <a:t>i</a:t>
                </a:r>
                <a:r>
                  <a:rPr lang="en-GB" sz="3300" i="1" baseline="30000" dirty="0" err="1">
                    <a:latin typeface="Arial" panose="020B0604020202020204" pitchFamily="34" charset="0"/>
                    <a:cs typeface="Arial" panose="020B0604020202020204" pitchFamily="34" charset="0"/>
                  </a:rPr>
                  <a:t>th</a:t>
                </a:r>
                <a:r>
                  <a:rPr lang="en-GB" sz="3300" i="1" dirty="0">
                    <a:latin typeface="Arial" panose="020B0604020202020204" pitchFamily="34" charset="0"/>
                    <a:cs typeface="Arial" panose="020B0604020202020204" pitchFamily="34" charset="0"/>
                  </a:rPr>
                  <a:t> </a:t>
                </a:r>
                <a:r>
                  <a:rPr lang="en-GB" sz="3300" dirty="0">
                    <a:latin typeface="Arial" panose="020B0604020202020204" pitchFamily="34" charset="0"/>
                    <a:cs typeface="Arial" panose="020B0604020202020204" pitchFamily="34" charset="0"/>
                  </a:rPr>
                  <a:t>firm at time </a:t>
                </a:r>
                <a14:m>
                  <m:oMath xmlns:m="http://schemas.openxmlformats.org/officeDocument/2006/math">
                    <m:r>
                      <a:rPr lang="en-GB" sz="3300" b="1" i="1">
                        <a:latin typeface="Cambria Math" panose="02040503050406030204" pitchFamily="18" charset="0"/>
                      </a:rPr>
                      <m:t>𝒕</m:t>
                    </m:r>
                  </m:oMath>
                </a14:m>
                <a:r>
                  <a:rPr lang="en-GB" sz="3300" i="1" dirty="0">
                    <a:latin typeface="Arial" panose="020B0604020202020204" pitchFamily="34" charset="0"/>
                    <a:cs typeface="Arial" panose="020B0604020202020204" pitchFamily="34" charset="0"/>
                  </a:rPr>
                  <a:t>. </a:t>
                </a:r>
                <a:endParaRPr lang="en-GB" sz="3300" b="1" i="1" dirty="0">
                  <a:latin typeface="Arial" panose="020B0604020202020204" pitchFamily="34" charset="0"/>
                  <a:cs typeface="Arial" panose="020B0604020202020204" pitchFamily="34" charset="0"/>
                </a:endParaRPr>
              </a:p>
              <a:p>
                <a:pPr fontAlgn="t"/>
                <a14:m>
                  <m:oMath xmlns:m="http://schemas.openxmlformats.org/officeDocument/2006/math">
                    <m:r>
                      <a:rPr lang="en-GB" sz="3300" b="1" i="1">
                        <a:latin typeface="Cambria Math" panose="02040503050406030204" pitchFamily="18" charset="0"/>
                      </a:rPr>
                      <m:t>𝜶</m:t>
                    </m:r>
                  </m:oMath>
                </a14:m>
                <a:r>
                  <a:rPr lang="en-GB" sz="3300" i="1" dirty="0">
                    <a:latin typeface="Arial" panose="020B0604020202020204" pitchFamily="34" charset="0"/>
                    <a:cs typeface="Arial" panose="020B0604020202020204" pitchFamily="34" charset="0"/>
                  </a:rPr>
                  <a:t> </a:t>
                </a:r>
                <a:r>
                  <a:rPr lang="en-GB" sz="3300" dirty="0">
                    <a:latin typeface="Arial" panose="020B0604020202020204" pitchFamily="34" charset="0"/>
                    <a:cs typeface="Arial" panose="020B0604020202020204" pitchFamily="34" charset="0"/>
                  </a:rPr>
                  <a:t>is the intercept of the equation </a:t>
                </a:r>
              </a:p>
              <a:p>
                <a:pPr fontAlgn="t"/>
                <a14:m>
                  <m:oMath xmlns:m="http://schemas.openxmlformats.org/officeDocument/2006/math">
                    <m:r>
                      <a:rPr lang="en-GB" sz="3300" b="1" i="1">
                        <a:latin typeface="Cambria Math" panose="02040503050406030204" pitchFamily="18" charset="0"/>
                      </a:rPr>
                      <m:t>𝜷</m:t>
                    </m:r>
                  </m:oMath>
                </a14:m>
                <a:r>
                  <a:rPr lang="en-GB" sz="3300" dirty="0">
                    <a:latin typeface="Arial" panose="020B0604020202020204" pitchFamily="34" charset="0"/>
                    <a:cs typeface="Arial" panose="020B0604020202020204" pitchFamily="34" charset="0"/>
                  </a:rPr>
                  <a:t>, </a:t>
                </a:r>
                <a14:m>
                  <m:oMath xmlns:m="http://schemas.openxmlformats.org/officeDocument/2006/math">
                    <m:r>
                      <a:rPr lang="en-GB" sz="3300" b="1" i="1">
                        <a:latin typeface="Cambria Math" panose="02040503050406030204" pitchFamily="18" charset="0"/>
                      </a:rPr>
                      <m:t>𝜸</m:t>
                    </m:r>
                  </m:oMath>
                </a14:m>
                <a:r>
                  <a:rPr lang="en-GB" sz="3300" dirty="0">
                    <a:latin typeface="Arial" panose="020B0604020202020204" pitchFamily="34" charset="0"/>
                    <a:cs typeface="Arial" panose="020B0604020202020204" pitchFamily="34" charset="0"/>
                  </a:rPr>
                  <a:t>, and </a:t>
                </a:r>
                <a14:m>
                  <m:oMath xmlns:m="http://schemas.openxmlformats.org/officeDocument/2006/math">
                    <m:r>
                      <a:rPr lang="en-GB" sz="3300" b="1" i="1">
                        <a:latin typeface="Cambria Math" panose="02040503050406030204" pitchFamily="18" charset="0"/>
                      </a:rPr>
                      <m:t>𝜹</m:t>
                    </m:r>
                  </m:oMath>
                </a14:m>
                <a:r>
                  <a:rPr lang="en-GB" sz="3300" dirty="0">
                    <a:latin typeface="Arial" panose="020B0604020202020204" pitchFamily="34" charset="0"/>
                    <a:cs typeface="Arial" panose="020B0604020202020204" pitchFamily="34" charset="0"/>
                  </a:rPr>
                  <a:t> represent the regression coefficients</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𝑿</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is the Financial Variables Vector, </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𝒀</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is the Non-Financial Variables Vector </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𝜺</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represents the random error term of the equation. This captures other factors</a:t>
                </a:r>
                <a:r>
                  <a:rPr lang="th-TH" sz="3300" dirty="0">
                    <a:latin typeface="Arial" panose="020B0604020202020204" pitchFamily="34" charset="0"/>
                  </a:rPr>
                  <a:t> </a:t>
                </a:r>
                <a:r>
                  <a:rPr lang="en-GB" sz="3300" dirty="0">
                    <a:latin typeface="Arial" panose="020B0604020202020204" pitchFamily="34" charset="0"/>
                    <a:cs typeface="Arial" panose="020B0604020202020204" pitchFamily="34" charset="0"/>
                  </a:rPr>
                  <a:t>that affect the Tobin’s Q (response variable).</a:t>
                </a:r>
              </a:p>
              <a:p>
                <a:pPr fontAlgn="t"/>
                <a14:m>
                  <m:oMath xmlns:m="http://schemas.openxmlformats.org/officeDocument/2006/math">
                    <m:sSub>
                      <m:sSubPr>
                        <m:ctrlPr>
                          <a:rPr lang="en-GB" sz="3300" i="1">
                            <a:latin typeface="Cambria Math" panose="02040503050406030204" pitchFamily="18" charset="0"/>
                          </a:rPr>
                        </m:ctrlPr>
                      </m:sSubPr>
                      <m:e>
                        <m:r>
                          <a:rPr lang="en-GB" sz="3300" b="1" i="1">
                            <a:latin typeface="Cambria Math" panose="02040503050406030204" pitchFamily="18" charset="0"/>
                          </a:rPr>
                          <m:t>𝑬𝑹𝑴</m:t>
                        </m:r>
                      </m:e>
                      <m:sub>
                        <m:r>
                          <a:rPr lang="en-GB" sz="3300" b="1" i="1">
                            <a:latin typeface="Cambria Math" panose="02040503050406030204" pitchFamily="18" charset="0"/>
                          </a:rPr>
                          <m:t>𝒊𝒕</m:t>
                        </m:r>
                      </m:sub>
                    </m:sSub>
                  </m:oMath>
                </a14:m>
                <a:r>
                  <a:rPr lang="en-GB" sz="3300" dirty="0">
                    <a:latin typeface="Arial" panose="020B0604020202020204" pitchFamily="34" charset="0"/>
                    <a:cs typeface="Arial" panose="020B0604020202020204" pitchFamily="34" charset="0"/>
                  </a:rPr>
                  <a:t> can be 1 or 0, depending on whether the insurers adopt </a:t>
                </a:r>
                <a:r>
                  <a:rPr lang="en-GB" sz="3300" dirty="0" err="1">
                    <a:latin typeface="Arial" panose="020B0604020202020204" pitchFamily="34" charset="0"/>
                    <a:cs typeface="Arial" panose="020B0604020202020204" pitchFamily="34" charset="0"/>
                  </a:rPr>
                  <a:t>ERM</a:t>
                </a:r>
                <a:r>
                  <a:rPr lang="en-GB" sz="3300" dirty="0">
                    <a:latin typeface="Arial" panose="020B0604020202020204" pitchFamily="34" charset="0"/>
                    <a:cs typeface="Arial" panose="020B0604020202020204" pitchFamily="34" charset="0"/>
                  </a:rPr>
                  <a:t> implementation. </a:t>
                </a:r>
              </a:p>
              <a:p>
                <a:pPr lvl="1" fontAlgn="t"/>
                <a14:m>
                  <m:oMath xmlns:m="http://schemas.openxmlformats.org/officeDocument/2006/math">
                    <m:sSub>
                      <m:sSubPr>
                        <m:ctrlPr>
                          <a:rPr lang="en-GB" sz="2900" i="1">
                            <a:latin typeface="Cambria Math" panose="02040503050406030204" pitchFamily="18" charset="0"/>
                          </a:rPr>
                        </m:ctrlPr>
                      </m:sSubPr>
                      <m:e>
                        <m:r>
                          <a:rPr lang="en-GB" sz="2900" b="1" i="1">
                            <a:latin typeface="Cambria Math" panose="02040503050406030204" pitchFamily="18" charset="0"/>
                          </a:rPr>
                          <m:t>𝑬𝑹𝑴</m:t>
                        </m:r>
                      </m:e>
                      <m:sub>
                        <m:r>
                          <a:rPr lang="en-GB" sz="2900" b="1" i="1">
                            <a:latin typeface="Cambria Math" panose="02040503050406030204" pitchFamily="18" charset="0"/>
                          </a:rPr>
                          <m:t>𝒊𝒕</m:t>
                        </m:r>
                      </m:sub>
                    </m:sSub>
                    <m:r>
                      <a:rPr lang="en-GB" sz="2900" b="1" i="1">
                        <a:latin typeface="Cambria Math" panose="02040503050406030204" pitchFamily="18" charset="0"/>
                      </a:rPr>
                      <m:t>=</m:t>
                    </m:r>
                    <m:r>
                      <a:rPr lang="en-GB" sz="2900" b="1" i="1">
                        <a:latin typeface="Cambria Math" panose="02040503050406030204" pitchFamily="18" charset="0"/>
                      </a:rPr>
                      <m:t>𝟏</m:t>
                    </m:r>
                  </m:oMath>
                </a14:m>
                <a:r>
                  <a:rPr lang="en-GB" sz="2900" dirty="0">
                    <a:latin typeface="Arial" panose="020B0604020202020204" pitchFamily="34" charset="0"/>
                    <a:cs typeface="Arial" panose="020B0604020202020204" pitchFamily="34" charset="0"/>
                  </a:rPr>
                  <a:t> is for the firms that engage in </a:t>
                </a:r>
                <a:r>
                  <a:rPr lang="en-GB" sz="2900" dirty="0" err="1">
                    <a:latin typeface="Arial" panose="020B0604020202020204" pitchFamily="34" charset="0"/>
                    <a:cs typeface="Arial" panose="020B0604020202020204" pitchFamily="34" charset="0"/>
                  </a:rPr>
                  <a:t>ERM</a:t>
                </a:r>
                <a:r>
                  <a:rPr lang="en-GB" sz="2900" dirty="0">
                    <a:latin typeface="Arial" panose="020B0604020202020204" pitchFamily="34" charset="0"/>
                    <a:cs typeface="Arial" panose="020B0604020202020204" pitchFamily="34" charset="0"/>
                  </a:rPr>
                  <a:t> at time t, and </a:t>
                </a:r>
                <a14:m>
                  <m:oMath xmlns:m="http://schemas.openxmlformats.org/officeDocument/2006/math">
                    <m:sSub>
                      <m:sSubPr>
                        <m:ctrlPr>
                          <a:rPr lang="en-GB" sz="2900" i="1">
                            <a:latin typeface="Cambria Math" panose="02040503050406030204" pitchFamily="18" charset="0"/>
                          </a:rPr>
                        </m:ctrlPr>
                      </m:sSubPr>
                      <m:e>
                        <m:r>
                          <a:rPr lang="en-GB" sz="2900" b="1" i="1">
                            <a:latin typeface="Cambria Math" panose="02040503050406030204" pitchFamily="18" charset="0"/>
                          </a:rPr>
                          <m:t>𝑬𝑹𝑴</m:t>
                        </m:r>
                      </m:e>
                      <m:sub>
                        <m:r>
                          <a:rPr lang="en-GB" sz="2900" b="1" i="1">
                            <a:latin typeface="Cambria Math" panose="02040503050406030204" pitchFamily="18" charset="0"/>
                          </a:rPr>
                          <m:t>𝒊𝒕</m:t>
                        </m:r>
                      </m:sub>
                    </m:sSub>
                    <m:r>
                      <a:rPr lang="en-GB" sz="2900" b="1" i="1">
                        <a:latin typeface="Cambria Math" panose="02040503050406030204" pitchFamily="18" charset="0"/>
                      </a:rPr>
                      <m:t>=</m:t>
                    </m:r>
                    <m:r>
                      <a:rPr lang="en-GB" sz="2900" b="1" i="1">
                        <a:latin typeface="Cambria Math" panose="02040503050406030204" pitchFamily="18" charset="0"/>
                      </a:rPr>
                      <m:t>𝟎</m:t>
                    </m:r>
                  </m:oMath>
                </a14:m>
                <a:r>
                  <a:rPr lang="en-GB" sz="2900" dirty="0">
                    <a:latin typeface="Arial" panose="020B0604020202020204" pitchFamily="34" charset="0"/>
                    <a:cs typeface="Arial" panose="020B0604020202020204" pitchFamily="34" charset="0"/>
                  </a:rPr>
                  <a:t> is for those who do not participate in </a:t>
                </a:r>
                <a:r>
                  <a:rPr lang="en-GB" sz="2900" dirty="0" err="1">
                    <a:latin typeface="Arial" panose="020B0604020202020204" pitchFamily="34" charset="0"/>
                    <a:cs typeface="Arial" panose="020B0604020202020204" pitchFamily="34" charset="0"/>
                  </a:rPr>
                  <a:t>ERM</a:t>
                </a:r>
                <a:r>
                  <a:rPr lang="en-GB" sz="2900" dirty="0">
                    <a:latin typeface="Arial" panose="020B0604020202020204" pitchFamily="34" charset="0"/>
                    <a:cs typeface="Arial" panose="020B0604020202020204" pitchFamily="34" charset="0"/>
                  </a:rPr>
                  <a:t> at time </a:t>
                </a:r>
                <a14:m>
                  <m:oMath xmlns:m="http://schemas.openxmlformats.org/officeDocument/2006/math">
                    <m:r>
                      <a:rPr lang="en-GB" sz="2900" b="1" i="1">
                        <a:latin typeface="Cambria Math" panose="02040503050406030204" pitchFamily="18" charset="0"/>
                      </a:rPr>
                      <m:t>𝒕</m:t>
                    </m:r>
                  </m:oMath>
                </a14:m>
                <a:r>
                  <a:rPr lang="en-GB" sz="2900" dirty="0">
                    <a:latin typeface="Arial" panose="020B0604020202020204" pitchFamily="34" charset="0"/>
                    <a:cs typeface="Arial" panose="020B0604020202020204" pitchFamily="34" charset="0"/>
                  </a:rPr>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3361" r="-40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78EC672-9ABD-4B9D-9371-B6DDA1E9D1FC}" type="slidenum">
              <a:rPr lang="en-GB" smtClean="0"/>
              <a:t>22</a:t>
            </a:fld>
            <a:endParaRPr lang="en-GB"/>
          </a:p>
        </p:txBody>
      </p:sp>
    </p:spTree>
    <p:extLst>
      <p:ext uri="{BB962C8B-B14F-4D97-AF65-F5344CB8AC3E}">
        <p14:creationId xmlns:p14="http://schemas.microsoft.com/office/powerpoint/2010/main" val="359739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latin typeface="Arial" panose="020B0604020202020204" pitchFamily="34" charset="0"/>
                <a:cs typeface="Arial" panose="020B0604020202020204" pitchFamily="34" charset="0"/>
              </a:rPr>
              <a:t>Figure 2:</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Multivariate Linear Regression Model for </a:t>
            </a:r>
            <a:r>
              <a:rPr lang="en-GB" sz="2800" b="1" dirty="0">
                <a:solidFill>
                  <a:srgbClr val="002060"/>
                </a:solidFill>
                <a:latin typeface="Arial" panose="020B0604020202020204" pitchFamily="34" charset="0"/>
                <a:cs typeface="Arial" panose="020B0604020202020204" pitchFamily="34" charset="0"/>
              </a:rPr>
              <a:t>Financial Variables Only</a:t>
            </a:r>
            <a:br>
              <a:rPr lang="en-GB" sz="2800" dirty="0">
                <a:latin typeface="Arial" panose="020B0604020202020204" pitchFamily="34" charset="0"/>
                <a:cs typeface="Arial" panose="020B0604020202020204" pitchFamily="34" charset="0"/>
              </a:rPr>
            </a:br>
            <a:r>
              <a:rPr lang="en-GB" sz="2800" b="1" dirty="0">
                <a:solidFill>
                  <a:srgbClr val="FF0000"/>
                </a:solidFill>
                <a:latin typeface="Arial" panose="020B0604020202020204" pitchFamily="34" charset="0"/>
                <a:cs typeface="Arial" panose="020B0604020202020204" pitchFamily="34" charset="0"/>
              </a:rPr>
              <a:t>Full Model </a:t>
            </a:r>
            <a:r>
              <a:rPr lang="en-GB" sz="2800" dirty="0">
                <a:latin typeface="Arial" panose="020B0604020202020204" pitchFamily="34" charset="0"/>
                <a:cs typeface="Arial" panose="020B0604020202020204" pitchFamily="34" charset="0"/>
              </a:rPr>
              <a:t>[all covariates irrespective of their statistical significance]</a:t>
            </a:r>
          </a:p>
        </p:txBody>
      </p:sp>
      <p:pic>
        <p:nvPicPr>
          <p:cNvPr id="4" name="Picture 3"/>
          <p:cNvPicPr>
            <a:picLocks noChangeAspect="1"/>
          </p:cNvPicPr>
          <p:nvPr/>
        </p:nvPicPr>
        <p:blipFill>
          <a:blip r:embed="rId2"/>
          <a:stretch>
            <a:fillRect/>
          </a:stretch>
        </p:blipFill>
        <p:spPr>
          <a:xfrm>
            <a:off x="677911" y="2112833"/>
            <a:ext cx="5732739" cy="2632333"/>
          </a:xfrm>
          <a:prstGeom prst="rect">
            <a:avLst/>
          </a:prstGeom>
        </p:spPr>
      </p:pic>
      <p:sp>
        <p:nvSpPr>
          <p:cNvPr id="5" name="Rectangle 4"/>
          <p:cNvSpPr/>
          <p:nvPr/>
        </p:nvSpPr>
        <p:spPr>
          <a:xfrm>
            <a:off x="677911" y="1829801"/>
            <a:ext cx="1941557"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Effect Summary</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7099531" y="5068474"/>
          <a:ext cx="2944091" cy="924115"/>
        </p:xfrm>
        <a:graphic>
          <a:graphicData uri="http://schemas.openxmlformats.org/drawingml/2006/table">
            <a:tbl>
              <a:tblPr/>
              <a:tblGrid>
                <a:gridCol w="2110913">
                  <a:extLst>
                    <a:ext uri="{9D8B030D-6E8A-4147-A177-3AD203B41FA5}">
                      <a16:colId xmlns:a16="http://schemas.microsoft.com/office/drawing/2014/main" val="3892621208"/>
                    </a:ext>
                  </a:extLst>
                </a:gridCol>
                <a:gridCol w="833178">
                  <a:extLst>
                    <a:ext uri="{9D8B030D-6E8A-4147-A177-3AD203B41FA5}">
                      <a16:colId xmlns:a16="http://schemas.microsoft.com/office/drawing/2014/main" val="3494709057"/>
                    </a:ext>
                  </a:extLst>
                </a:gridCol>
              </a:tblGrid>
              <a:tr h="184823">
                <a:tc>
                  <a:txBody>
                    <a:bodyPr/>
                    <a:lstStyle/>
                    <a:p>
                      <a:pP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RSquare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0.571102</a:t>
                      </a:r>
                      <a:endParaRPr lang="en-GB"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921546"/>
                  </a:ext>
                </a:extLst>
              </a:tr>
              <a:tr h="184823">
                <a:tc>
                  <a:txBody>
                    <a:bodyPr/>
                    <a:lstStyle/>
                    <a:p>
                      <a:pP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RSquare Adj</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0.557991</a:t>
                      </a:r>
                      <a:endParaRPr lang="en-GB"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678653"/>
                  </a:ext>
                </a:extLst>
              </a:tr>
              <a:tr h="184823">
                <a:tc>
                  <a:txBody>
                    <a:bodyPr/>
                    <a:lstStyle/>
                    <a:p>
                      <a:pP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Root Mean Square Error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0.097751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560894"/>
                  </a:ext>
                </a:extLst>
              </a:tr>
              <a:tr h="184823">
                <a:tc>
                  <a:txBody>
                    <a:bodyPr/>
                    <a:lstStyle/>
                    <a:p>
                      <a:pP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Mean of Response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1.061443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558988"/>
                  </a:ext>
                </a:extLst>
              </a:tr>
              <a:tr h="184823">
                <a:tc>
                  <a:txBody>
                    <a:bodyPr/>
                    <a:lstStyle/>
                    <a:p>
                      <a:pP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Observations (or Sum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Wgts</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473</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507468"/>
                  </a:ext>
                </a:extLst>
              </a:tr>
            </a:tbl>
          </a:graphicData>
        </a:graphic>
      </p:graphicFrame>
      <p:sp>
        <p:nvSpPr>
          <p:cNvPr id="7" name="Rectangle 6"/>
          <p:cNvSpPr/>
          <p:nvPr/>
        </p:nvSpPr>
        <p:spPr>
          <a:xfrm>
            <a:off x="7006347" y="4640149"/>
            <a:ext cx="1864613"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Summary of Fit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677911" y="5098477"/>
            <a:ext cx="5732739" cy="867286"/>
          </a:xfrm>
          <a:prstGeom prst="rect">
            <a:avLst/>
          </a:prstGeom>
        </p:spPr>
      </p:pic>
      <p:sp>
        <p:nvSpPr>
          <p:cNvPr id="9" name="Rectangle 8"/>
          <p:cNvSpPr/>
          <p:nvPr/>
        </p:nvSpPr>
        <p:spPr>
          <a:xfrm>
            <a:off x="608790" y="4711749"/>
            <a:ext cx="2428935"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Analysis of Variance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6839527" y="3879273"/>
            <a:ext cx="969818" cy="369332"/>
          </a:xfrm>
          <a:prstGeom prst="rect">
            <a:avLst/>
          </a:prstGeom>
          <a:noFill/>
        </p:spPr>
        <p:txBody>
          <a:bodyPr wrap="square" rtlCol="0">
            <a:spAutoFit/>
          </a:bodyPr>
          <a:lstStyle/>
          <a:p>
            <a:r>
              <a:rPr lang="en-GB" dirty="0"/>
              <a:t>&gt; 0.5</a:t>
            </a:r>
          </a:p>
        </p:txBody>
      </p:sp>
      <p:sp>
        <p:nvSpPr>
          <p:cNvPr id="10" name="TextBox 9"/>
          <p:cNvSpPr txBox="1"/>
          <p:nvPr/>
        </p:nvSpPr>
        <p:spPr>
          <a:xfrm>
            <a:off x="6839527" y="2553855"/>
            <a:ext cx="969818" cy="369332"/>
          </a:xfrm>
          <a:prstGeom prst="rect">
            <a:avLst/>
          </a:prstGeom>
          <a:noFill/>
        </p:spPr>
        <p:txBody>
          <a:bodyPr wrap="square" rtlCol="0">
            <a:spAutoFit/>
          </a:bodyPr>
          <a:lstStyle/>
          <a:p>
            <a:r>
              <a:rPr lang="en-GB" dirty="0"/>
              <a:t>&lt; 0.5</a:t>
            </a:r>
          </a:p>
        </p:txBody>
      </p:sp>
      <p:sp>
        <p:nvSpPr>
          <p:cNvPr id="11" name="TextBox 10"/>
          <p:cNvSpPr txBox="1"/>
          <p:nvPr/>
        </p:nvSpPr>
        <p:spPr>
          <a:xfrm>
            <a:off x="10141528" y="5059242"/>
            <a:ext cx="1339272" cy="369332"/>
          </a:xfrm>
          <a:prstGeom prst="rect">
            <a:avLst/>
          </a:prstGeom>
          <a:noFill/>
        </p:spPr>
        <p:txBody>
          <a:bodyPr wrap="square" rtlCol="0">
            <a:spAutoFit/>
          </a:bodyPr>
          <a:lstStyle/>
          <a:p>
            <a:r>
              <a:rPr lang="en-GB" dirty="0"/>
              <a:t>Moderate </a:t>
            </a:r>
          </a:p>
        </p:txBody>
      </p:sp>
      <p:sp>
        <p:nvSpPr>
          <p:cNvPr id="12" name="TextBox 11"/>
          <p:cNvSpPr txBox="1"/>
          <p:nvPr/>
        </p:nvSpPr>
        <p:spPr>
          <a:xfrm>
            <a:off x="4017819" y="5903575"/>
            <a:ext cx="2914072"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Null Hypothesis: This Model [3] is not better than the summary statistics </a:t>
            </a:r>
          </a:p>
          <a:p>
            <a:pPr marL="171450" indent="-171450">
              <a:buFontTx/>
              <a:buChar char="-"/>
            </a:pPr>
            <a:r>
              <a:rPr lang="en-GB" sz="1200" dirty="0">
                <a:latin typeface="Arial" panose="020B0604020202020204" pitchFamily="34" charset="0"/>
                <a:cs typeface="Arial" panose="020B0604020202020204" pitchFamily="34" charset="0"/>
              </a:rPr>
              <a:t>Rejected </a:t>
            </a:r>
          </a:p>
          <a:p>
            <a:pPr marL="171450" indent="-171450">
              <a:buFontTx/>
              <a:buChar char="-"/>
            </a:pPr>
            <a:r>
              <a:rPr lang="en-GB" sz="1200" dirty="0">
                <a:latin typeface="Arial" panose="020B0604020202020204" pitchFamily="34" charset="0"/>
                <a:cs typeface="Arial" panose="020B0604020202020204" pitchFamily="34" charset="0"/>
              </a:rPr>
              <a:t>i.e., the model is useful </a:t>
            </a:r>
          </a:p>
        </p:txBody>
      </p:sp>
      <p:cxnSp>
        <p:nvCxnSpPr>
          <p:cNvPr id="14" name="Straight Arrow Connector 13"/>
          <p:cNvCxnSpPr/>
          <p:nvPr/>
        </p:nvCxnSpPr>
        <p:spPr>
          <a:xfrm>
            <a:off x="6326909" y="5689600"/>
            <a:ext cx="0" cy="2139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141528" y="5496403"/>
            <a:ext cx="101600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55%</a:t>
            </a:r>
          </a:p>
          <a:p>
            <a:r>
              <a:rPr lang="en-GB" sz="1100" dirty="0">
                <a:latin typeface="Arial" panose="020B0604020202020204" pitchFamily="34" charset="0"/>
                <a:cs typeface="Arial" panose="020B0604020202020204" pitchFamily="34" charset="0"/>
              </a:rPr>
              <a:t>Reasonable level of goodness of fit</a:t>
            </a:r>
          </a:p>
        </p:txBody>
      </p:sp>
      <p:sp>
        <p:nvSpPr>
          <p:cNvPr id="18" name="Slide Number Placeholder 17"/>
          <p:cNvSpPr>
            <a:spLocks noGrp="1"/>
          </p:cNvSpPr>
          <p:nvPr>
            <p:ph type="sldNum" sz="quarter" idx="12"/>
          </p:nvPr>
        </p:nvSpPr>
        <p:spPr/>
        <p:txBody>
          <a:bodyPr/>
          <a:lstStyle/>
          <a:p>
            <a:fld id="{278EC672-9ABD-4B9D-9371-B6DDA1E9D1FC}" type="slidenum">
              <a:rPr lang="en-GB" smtClean="0"/>
              <a:t>23</a:t>
            </a:fld>
            <a:endParaRPr lang="en-GB"/>
          </a:p>
        </p:txBody>
      </p:sp>
      <p:sp>
        <p:nvSpPr>
          <p:cNvPr id="13" name="TextBox 12"/>
          <p:cNvSpPr txBox="1"/>
          <p:nvPr/>
        </p:nvSpPr>
        <p:spPr>
          <a:xfrm>
            <a:off x="7906327" y="2327564"/>
            <a:ext cx="2761673" cy="2031325"/>
          </a:xfrm>
          <a:prstGeom prst="rect">
            <a:avLst/>
          </a:prstGeom>
          <a:noFill/>
        </p:spPr>
        <p:txBody>
          <a:bodyPr wrap="square" rtlCol="0">
            <a:spAutoFit/>
          </a:bodyPr>
          <a:lstStyle/>
          <a:p>
            <a:r>
              <a:rPr lang="en-GB" i="1" dirty="0">
                <a:solidFill>
                  <a:srgbClr val="FF0000"/>
                </a:solidFill>
              </a:rPr>
              <a:t>In the full model we test the statistical significance of the independent variables. However, in the reduced model we use only the filtered i.e., significance variables </a:t>
            </a:r>
          </a:p>
        </p:txBody>
      </p:sp>
      <p:sp>
        <p:nvSpPr>
          <p:cNvPr id="15" name="TextBox 14"/>
          <p:cNvSpPr txBox="1"/>
          <p:nvPr/>
        </p:nvSpPr>
        <p:spPr>
          <a:xfrm>
            <a:off x="3037725" y="1625600"/>
            <a:ext cx="2688820" cy="307777"/>
          </a:xfrm>
          <a:prstGeom prst="rect">
            <a:avLst/>
          </a:prstGeom>
          <a:noFill/>
        </p:spPr>
        <p:txBody>
          <a:bodyPr wrap="square" rtlCol="0">
            <a:spAutoFit/>
          </a:bodyPr>
          <a:lstStyle/>
          <a:p>
            <a:r>
              <a:rPr lang="en-GB" sz="1400" dirty="0">
                <a:solidFill>
                  <a:srgbClr val="FF0000"/>
                </a:solidFill>
              </a:rPr>
              <a:t>What do the </a:t>
            </a:r>
            <a:r>
              <a:rPr lang="en-GB" sz="1400" dirty="0" err="1">
                <a:solidFill>
                  <a:srgbClr val="FF0000"/>
                </a:solidFill>
              </a:rPr>
              <a:t>LogWorth</a:t>
            </a:r>
            <a:r>
              <a:rPr lang="en-GB" sz="1400" dirty="0">
                <a:solidFill>
                  <a:srgbClr val="FF0000"/>
                </a:solidFill>
              </a:rPr>
              <a:t> mean?</a:t>
            </a:r>
          </a:p>
        </p:txBody>
      </p:sp>
      <p:sp>
        <p:nvSpPr>
          <p:cNvPr id="16" name="TextBox 15"/>
          <p:cNvSpPr txBox="1"/>
          <p:nvPr/>
        </p:nvSpPr>
        <p:spPr>
          <a:xfrm>
            <a:off x="1487055" y="6028221"/>
            <a:ext cx="1995054" cy="461665"/>
          </a:xfrm>
          <a:prstGeom prst="rect">
            <a:avLst/>
          </a:prstGeom>
          <a:noFill/>
        </p:spPr>
        <p:txBody>
          <a:bodyPr wrap="square" rtlCol="0">
            <a:spAutoFit/>
          </a:bodyPr>
          <a:lstStyle/>
          <a:p>
            <a:r>
              <a:rPr lang="en-GB" sz="1200" dirty="0">
                <a:solidFill>
                  <a:srgbClr val="FF0000"/>
                </a:solidFill>
              </a:rPr>
              <a:t>Where we have mentioned the Null Hypothesis?</a:t>
            </a:r>
          </a:p>
        </p:txBody>
      </p:sp>
      <p:sp>
        <p:nvSpPr>
          <p:cNvPr id="19" name="TextBox 18"/>
          <p:cNvSpPr txBox="1"/>
          <p:nvPr/>
        </p:nvSpPr>
        <p:spPr>
          <a:xfrm>
            <a:off x="3343564" y="4640149"/>
            <a:ext cx="3325091" cy="461665"/>
          </a:xfrm>
          <a:prstGeom prst="rect">
            <a:avLst/>
          </a:prstGeom>
          <a:noFill/>
        </p:spPr>
        <p:txBody>
          <a:bodyPr wrap="square" rtlCol="0">
            <a:spAutoFit/>
          </a:bodyPr>
          <a:lstStyle/>
          <a:p>
            <a:r>
              <a:rPr lang="en-GB" sz="1200" dirty="0">
                <a:solidFill>
                  <a:srgbClr val="FF0000"/>
                </a:solidFill>
              </a:rPr>
              <a:t>Need to explain more the analysis of variance table </a:t>
            </a:r>
          </a:p>
        </p:txBody>
      </p:sp>
    </p:spTree>
    <p:extLst>
      <p:ext uri="{BB962C8B-B14F-4D97-AF65-F5344CB8AC3E}">
        <p14:creationId xmlns:p14="http://schemas.microsoft.com/office/powerpoint/2010/main" val="160924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Figure 2 (Cont’d) Financial Variables – Full Model</a:t>
            </a:r>
          </a:p>
        </p:txBody>
      </p:sp>
      <p:graphicFrame>
        <p:nvGraphicFramePr>
          <p:cNvPr id="4" name="Table 3"/>
          <p:cNvGraphicFramePr>
            <a:graphicFrameLocks noGrp="1"/>
          </p:cNvGraphicFramePr>
          <p:nvPr/>
        </p:nvGraphicFramePr>
        <p:xfrm>
          <a:off x="838200" y="2203848"/>
          <a:ext cx="10515600" cy="2347984"/>
        </p:xfrm>
        <a:graphic>
          <a:graphicData uri="http://schemas.openxmlformats.org/drawingml/2006/table">
            <a:tbl>
              <a:tblPr>
                <a:tableStyleId>{073A0DAA-6AF3-43AB-8588-CEC1D06C72B9}</a:tableStyleId>
              </a:tblPr>
              <a:tblGrid>
                <a:gridCol w="2010583">
                  <a:extLst>
                    <a:ext uri="{9D8B030D-6E8A-4147-A177-3AD203B41FA5}">
                      <a16:colId xmlns:a16="http://schemas.microsoft.com/office/drawing/2014/main" val="2345788084"/>
                    </a:ext>
                  </a:extLst>
                </a:gridCol>
                <a:gridCol w="162560">
                  <a:extLst>
                    <a:ext uri="{9D8B030D-6E8A-4147-A177-3AD203B41FA5}">
                      <a16:colId xmlns:a16="http://schemas.microsoft.com/office/drawing/2014/main" val="613396781"/>
                    </a:ext>
                  </a:extLst>
                </a:gridCol>
                <a:gridCol w="1372718">
                  <a:extLst>
                    <a:ext uri="{9D8B030D-6E8A-4147-A177-3AD203B41FA5}">
                      <a16:colId xmlns:a16="http://schemas.microsoft.com/office/drawing/2014/main" val="2964395935"/>
                    </a:ext>
                  </a:extLst>
                </a:gridCol>
                <a:gridCol w="1165128">
                  <a:extLst>
                    <a:ext uri="{9D8B030D-6E8A-4147-A177-3AD203B41FA5}">
                      <a16:colId xmlns:a16="http://schemas.microsoft.com/office/drawing/2014/main" val="1221199391"/>
                    </a:ext>
                  </a:extLst>
                </a:gridCol>
                <a:gridCol w="851764">
                  <a:extLst>
                    <a:ext uri="{9D8B030D-6E8A-4147-A177-3AD203B41FA5}">
                      <a16:colId xmlns:a16="http://schemas.microsoft.com/office/drawing/2014/main" val="1926850171"/>
                    </a:ext>
                  </a:extLst>
                </a:gridCol>
                <a:gridCol w="1059972">
                  <a:extLst>
                    <a:ext uri="{9D8B030D-6E8A-4147-A177-3AD203B41FA5}">
                      <a16:colId xmlns:a16="http://schemas.microsoft.com/office/drawing/2014/main" val="3232847730"/>
                    </a:ext>
                  </a:extLst>
                </a:gridCol>
                <a:gridCol w="1316553">
                  <a:extLst>
                    <a:ext uri="{9D8B030D-6E8A-4147-A177-3AD203B41FA5}">
                      <a16:colId xmlns:a16="http://schemas.microsoft.com/office/drawing/2014/main" val="327557580"/>
                    </a:ext>
                  </a:extLst>
                </a:gridCol>
                <a:gridCol w="1310244">
                  <a:extLst>
                    <a:ext uri="{9D8B030D-6E8A-4147-A177-3AD203B41FA5}">
                      <a16:colId xmlns:a16="http://schemas.microsoft.com/office/drawing/2014/main" val="1972801141"/>
                    </a:ext>
                  </a:extLst>
                </a:gridCol>
                <a:gridCol w="1266078">
                  <a:extLst>
                    <a:ext uri="{9D8B030D-6E8A-4147-A177-3AD203B41FA5}">
                      <a16:colId xmlns:a16="http://schemas.microsoft.com/office/drawing/2014/main" val="2516721987"/>
                    </a:ext>
                  </a:extLst>
                </a:gridCol>
              </a:tblGrid>
              <a:tr h="0">
                <a:tc>
                  <a:txBody>
                    <a:bodyPr/>
                    <a:lstStyle/>
                    <a:p>
                      <a:pPr>
                        <a:lnSpc>
                          <a:spcPct val="107000"/>
                        </a:lnSpc>
                        <a:spcAft>
                          <a:spcPts val="0"/>
                        </a:spcAft>
                      </a:pPr>
                      <a:r>
                        <a:rPr lang="en-GB" sz="900">
                          <a:effectLst/>
                        </a:rPr>
                        <a:t>Term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Estimate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Std Error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t Ratio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Prob&gt;|t|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Lower 95%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Upper 95%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VIF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8732323"/>
                  </a:ext>
                </a:extLst>
              </a:tr>
              <a:tr h="0">
                <a:tc>
                  <a:txBody>
                    <a:bodyPr/>
                    <a:lstStyle/>
                    <a:p>
                      <a:pPr>
                        <a:lnSpc>
                          <a:spcPct val="107000"/>
                        </a:lnSpc>
                        <a:spcAft>
                          <a:spcPts val="0"/>
                        </a:spcAft>
                      </a:pPr>
                      <a:r>
                        <a:rPr lang="en-GB" sz="900">
                          <a:effectLst/>
                        </a:rPr>
                        <a:t>Intercept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1.6738419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0.189534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8.83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1.3013772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2.0463065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7718902"/>
                  </a:ext>
                </a:extLst>
              </a:tr>
              <a:tr h="0">
                <a:tc>
                  <a:txBody>
                    <a:bodyPr/>
                    <a:lstStyle/>
                    <a:p>
                      <a:pPr>
                        <a:lnSpc>
                          <a:spcPct val="107000"/>
                        </a:lnSpc>
                        <a:spcAft>
                          <a:spcPts val="0"/>
                        </a:spcAft>
                      </a:pPr>
                      <a:r>
                        <a:rPr lang="en-GB" sz="900">
                          <a:effectLst/>
                        </a:rPr>
                        <a:t>ERM Score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0.0368416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0.007072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5.21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0.0229438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0.0507393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1.3637739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0541435"/>
                  </a:ext>
                </a:extLst>
              </a:tr>
              <a:tr h="0">
                <a:tc>
                  <a:txBody>
                    <a:bodyPr/>
                    <a:lstStyle/>
                    <a:p>
                      <a:pPr>
                        <a:lnSpc>
                          <a:spcPct val="107000"/>
                        </a:lnSpc>
                        <a:spcAft>
                          <a:spcPts val="0"/>
                        </a:spcAft>
                      </a:pPr>
                      <a:r>
                        <a:rPr lang="en-GB" sz="900">
                          <a:effectLst/>
                        </a:rPr>
                        <a:t>Company Size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-0.086399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0.008285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-10.43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-0.10268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-0.070118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4.8503982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7299260"/>
                  </a:ext>
                </a:extLst>
              </a:tr>
              <a:tr h="0">
                <a:tc>
                  <a:txBody>
                    <a:bodyPr/>
                    <a:lstStyle/>
                    <a:p>
                      <a:pPr>
                        <a:lnSpc>
                          <a:spcPct val="107000"/>
                        </a:lnSpc>
                        <a:spcAft>
                          <a:spcPts val="0"/>
                        </a:spcAft>
                      </a:pPr>
                      <a:r>
                        <a:rPr lang="en-GB" sz="900">
                          <a:effectLst/>
                        </a:rPr>
                        <a:t>Market Capitalisation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0.0934046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0.008994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10.38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0.0757294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0.1110797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3.2182079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1776628"/>
                  </a:ext>
                </a:extLst>
              </a:tr>
              <a:tr h="0">
                <a:tc>
                  <a:txBody>
                    <a:bodyPr/>
                    <a:lstStyle/>
                    <a:p>
                      <a:pPr>
                        <a:lnSpc>
                          <a:spcPct val="107000"/>
                        </a:lnSpc>
                        <a:spcAft>
                          <a:spcPts val="0"/>
                        </a:spcAft>
                      </a:pPr>
                      <a:r>
                        <a:rPr lang="en-GB" sz="900">
                          <a:effectLst/>
                        </a:rPr>
                        <a:t>Leverage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3.5711e-5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5.178e-5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0.69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0.4907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-0.000066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0.0001375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1.1002866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3179825"/>
                  </a:ext>
                </a:extLst>
              </a:tr>
              <a:tr h="0">
                <a:tc>
                  <a:txBody>
                    <a:bodyPr/>
                    <a:lstStyle/>
                    <a:p>
                      <a:pPr>
                        <a:lnSpc>
                          <a:spcPct val="107000"/>
                        </a:lnSpc>
                        <a:spcAft>
                          <a:spcPts val="0"/>
                        </a:spcAft>
                      </a:pPr>
                      <a:r>
                        <a:rPr lang="en-GB" sz="900">
                          <a:effectLst/>
                        </a:rPr>
                        <a:t>Total Revenue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-0.01856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0.008929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-2.08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0.0382*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-0.036107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-0.001013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1.4651277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1922778"/>
                  </a:ext>
                </a:extLst>
              </a:tr>
              <a:tr h="0">
                <a:tc>
                  <a:txBody>
                    <a:bodyPr/>
                    <a:lstStyle/>
                    <a:p>
                      <a:pPr>
                        <a:lnSpc>
                          <a:spcPct val="107000"/>
                        </a:lnSpc>
                        <a:spcAft>
                          <a:spcPts val="0"/>
                        </a:spcAft>
                      </a:pPr>
                      <a:r>
                        <a:rPr lang="en-GB" sz="900">
                          <a:effectLst/>
                        </a:rPr>
                        <a:t>ROA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0.0222862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0.005308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4.20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0.0118558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0.0327166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3.7049588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9420406"/>
                  </a:ext>
                </a:extLst>
              </a:tr>
              <a:tr h="0">
                <a:tc>
                  <a:txBody>
                    <a:bodyPr/>
                    <a:lstStyle/>
                    <a:p>
                      <a:pPr>
                        <a:lnSpc>
                          <a:spcPct val="107000"/>
                        </a:lnSpc>
                        <a:spcAft>
                          <a:spcPts val="0"/>
                        </a:spcAft>
                      </a:pPr>
                      <a:r>
                        <a:rPr lang="en-GB" sz="900">
                          <a:effectLst/>
                        </a:rPr>
                        <a:t>ROE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0.0006001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0.000726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0.83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0.4091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-0.000827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0.0020274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2.9306709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9576597"/>
                  </a:ext>
                </a:extLst>
              </a:tr>
              <a:tr h="0">
                <a:tc>
                  <a:txBody>
                    <a:bodyPr/>
                    <a:lstStyle/>
                    <a:p>
                      <a:pPr>
                        <a:lnSpc>
                          <a:spcPct val="107000"/>
                        </a:lnSpc>
                        <a:spcAft>
                          <a:spcPts val="0"/>
                        </a:spcAft>
                      </a:pPr>
                      <a:r>
                        <a:rPr lang="en-GB" sz="900">
                          <a:effectLst/>
                        </a:rPr>
                        <a:t>Beta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0.090698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0.015197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5.97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0.0608343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0.1205617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1.4847831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6425687"/>
                  </a:ext>
                </a:extLst>
              </a:tr>
              <a:tr h="0">
                <a:tc>
                  <a:txBody>
                    <a:bodyPr/>
                    <a:lstStyle/>
                    <a:p>
                      <a:pPr>
                        <a:lnSpc>
                          <a:spcPct val="107000"/>
                        </a:lnSpc>
                        <a:spcAft>
                          <a:spcPts val="0"/>
                        </a:spcAft>
                      </a:pPr>
                      <a:r>
                        <a:rPr lang="en-GB" sz="900">
                          <a:effectLst/>
                        </a:rPr>
                        <a:t>EBIT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-0.042212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0.011914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-3.54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0.0004*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-0.065624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-0.0188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1.8223972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3459717"/>
                  </a:ext>
                </a:extLst>
              </a:tr>
              <a:tr h="0">
                <a:tc>
                  <a:txBody>
                    <a:bodyPr/>
                    <a:lstStyle/>
                    <a:p>
                      <a:pPr>
                        <a:lnSpc>
                          <a:spcPct val="107000"/>
                        </a:lnSpc>
                        <a:spcAft>
                          <a:spcPts val="0"/>
                        </a:spcAft>
                      </a:pPr>
                      <a:r>
                        <a:rPr lang="en-GB" sz="900">
                          <a:effectLst/>
                        </a:rPr>
                        <a:t>EPS, Adj</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-8.402e-6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2.089e-6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-4.02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-1.251e-5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-4.296e-6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1.2100594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2959314"/>
                  </a:ext>
                </a:extLst>
              </a:tr>
              <a:tr h="0">
                <a:tc>
                  <a:txBody>
                    <a:bodyPr/>
                    <a:lstStyle/>
                    <a:p>
                      <a:pPr>
                        <a:lnSpc>
                          <a:spcPct val="107000"/>
                        </a:lnSpc>
                        <a:spcAft>
                          <a:spcPts val="0"/>
                        </a:spcAft>
                      </a:pPr>
                      <a:r>
                        <a:rPr lang="en-GB" sz="900">
                          <a:effectLst/>
                        </a:rPr>
                        <a:t>Gross Premiums Written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0.0276973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0.010856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2.55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0.0111*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0.0063636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0.049031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4.7793458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3252317"/>
                  </a:ext>
                </a:extLst>
              </a:tr>
              <a:tr h="0">
                <a:tc>
                  <a:txBody>
                    <a:bodyPr/>
                    <a:lstStyle/>
                    <a:p>
                      <a:pPr>
                        <a:lnSpc>
                          <a:spcPct val="107000"/>
                        </a:lnSpc>
                        <a:spcAft>
                          <a:spcPts val="0"/>
                        </a:spcAft>
                      </a:pPr>
                      <a:r>
                        <a:rPr lang="en-GB" sz="900">
                          <a:effectLst/>
                        </a:rPr>
                        <a:t>Loss Ratio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0.0008345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0.000284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2.94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0.0034*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0.0002773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0.0013918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1.2217284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5574729"/>
                  </a:ext>
                </a:extLst>
              </a:tr>
              <a:tr h="0">
                <a:tc>
                  <a:txBody>
                    <a:bodyPr/>
                    <a:lstStyle/>
                    <a:p>
                      <a:pPr>
                        <a:lnSpc>
                          <a:spcPct val="107000"/>
                        </a:lnSpc>
                        <a:spcAft>
                          <a:spcPts val="0"/>
                        </a:spcAft>
                      </a:pPr>
                      <a:r>
                        <a:rPr lang="en-GB" sz="900">
                          <a:effectLst/>
                        </a:rPr>
                        <a:t>Underwriting Profit/Loss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-0.011285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0.006955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-1.62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0.1054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-0.024952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0.0023822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1.0404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9544541"/>
                  </a:ext>
                </a:extLst>
              </a:tr>
              <a:tr h="0">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9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5869972"/>
                  </a:ext>
                </a:extLst>
              </a:tr>
            </a:tbl>
          </a:graphicData>
        </a:graphic>
      </p:graphicFrame>
      <p:sp>
        <p:nvSpPr>
          <p:cNvPr id="5" name="Rectangle 4"/>
          <p:cNvSpPr/>
          <p:nvPr/>
        </p:nvSpPr>
        <p:spPr>
          <a:xfrm>
            <a:off x="838200" y="1815152"/>
            <a:ext cx="2467342"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Parameter Estimates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2946400" y="4729018"/>
            <a:ext cx="1597891" cy="1815882"/>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For each 1-unit increase of covariate (independent variables), how much Tobin’s Q will be affected</a:t>
            </a:r>
          </a:p>
          <a:p>
            <a:r>
              <a:rPr lang="en-GB" sz="1400" dirty="0">
                <a:solidFill>
                  <a:srgbClr val="FF0000"/>
                </a:solidFill>
                <a:latin typeface="Arial" panose="020B0604020202020204" pitchFamily="34" charset="0"/>
                <a:cs typeface="Arial" panose="020B0604020202020204" pitchFamily="34" charset="0"/>
              </a:rPr>
              <a:t>+</a:t>
            </a:r>
            <a:r>
              <a:rPr lang="en-GB" sz="1400" dirty="0" err="1">
                <a:solidFill>
                  <a:srgbClr val="FF0000"/>
                </a:solidFill>
                <a:latin typeface="Arial" panose="020B0604020202020204" pitchFamily="34" charset="0"/>
                <a:cs typeface="Arial" panose="020B0604020202020204" pitchFamily="34" charset="0"/>
              </a:rPr>
              <a:t>ve</a:t>
            </a:r>
            <a:r>
              <a:rPr lang="en-GB" sz="1400" dirty="0">
                <a:solidFill>
                  <a:srgbClr val="FF0000"/>
                </a:solidFill>
                <a:latin typeface="Arial" panose="020B0604020202020204" pitchFamily="34" charset="0"/>
                <a:cs typeface="Arial" panose="020B0604020202020204" pitchFamily="34" charset="0"/>
              </a:rPr>
              <a:t> or -</a:t>
            </a:r>
            <a:r>
              <a:rPr lang="en-GB" sz="1400" dirty="0" err="1">
                <a:solidFill>
                  <a:srgbClr val="FF0000"/>
                </a:solidFill>
                <a:latin typeface="Arial" panose="020B0604020202020204" pitchFamily="34" charset="0"/>
                <a:cs typeface="Arial" panose="020B0604020202020204" pitchFamily="34" charset="0"/>
              </a:rPr>
              <a:t>ve</a:t>
            </a:r>
            <a:r>
              <a:rPr lang="en-GB" sz="1400" dirty="0">
                <a:solidFill>
                  <a:srgbClr val="FF0000"/>
                </a:solidFill>
                <a:latin typeface="Arial" panose="020B0604020202020204" pitchFamily="34" charset="0"/>
                <a:cs typeface="Arial" panose="020B0604020202020204" pitchFamily="34" charset="0"/>
              </a:rPr>
              <a:t> </a:t>
            </a:r>
          </a:p>
        </p:txBody>
      </p:sp>
      <p:sp>
        <p:nvSpPr>
          <p:cNvPr id="7" name="TextBox 6"/>
          <p:cNvSpPr txBox="1"/>
          <p:nvPr/>
        </p:nvSpPr>
        <p:spPr>
          <a:xfrm>
            <a:off x="4613563" y="4729018"/>
            <a:ext cx="1597891"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variations in the independent variables </a:t>
            </a:r>
          </a:p>
        </p:txBody>
      </p:sp>
      <p:cxnSp>
        <p:nvCxnSpPr>
          <p:cNvPr id="9" name="Straight Arrow Connector 8"/>
          <p:cNvCxnSpPr/>
          <p:nvPr/>
        </p:nvCxnSpPr>
        <p:spPr>
          <a:xfrm>
            <a:off x="4036291" y="4525816"/>
            <a:ext cx="0" cy="277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94036" y="4525816"/>
            <a:ext cx="18473" cy="2678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278EC672-9ABD-4B9D-9371-B6DDA1E9D1FC}" type="slidenum">
              <a:rPr lang="en-GB" smtClean="0"/>
              <a:t>24</a:t>
            </a:fld>
            <a:endParaRPr lang="en-GB"/>
          </a:p>
        </p:txBody>
      </p:sp>
      <p:sp>
        <p:nvSpPr>
          <p:cNvPr id="3" name="TextBox 2"/>
          <p:cNvSpPr txBox="1"/>
          <p:nvPr/>
        </p:nvSpPr>
        <p:spPr>
          <a:xfrm>
            <a:off x="6382327" y="4802909"/>
            <a:ext cx="1699491" cy="954107"/>
          </a:xfrm>
          <a:prstGeom prst="rect">
            <a:avLst/>
          </a:prstGeom>
          <a:noFill/>
        </p:spPr>
        <p:txBody>
          <a:bodyPr wrap="square" rtlCol="0">
            <a:spAutoFit/>
          </a:bodyPr>
          <a:lstStyle/>
          <a:p>
            <a:r>
              <a:rPr lang="en-GB" sz="1400" dirty="0"/>
              <a:t>What do t-ration mean? They are not described in the paper</a:t>
            </a:r>
          </a:p>
        </p:txBody>
      </p:sp>
      <p:cxnSp>
        <p:nvCxnSpPr>
          <p:cNvPr id="14" name="Elbow Connector 13"/>
          <p:cNvCxnSpPr>
            <a:endCxn id="3" idx="1"/>
          </p:cNvCxnSpPr>
          <p:nvPr/>
        </p:nvCxnSpPr>
        <p:spPr>
          <a:xfrm rot="16200000" flipH="1">
            <a:off x="5832072" y="4729708"/>
            <a:ext cx="929636" cy="170873"/>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61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Figure 3:</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Multivariate Linear Regression Model for </a:t>
            </a:r>
            <a:r>
              <a:rPr lang="en-GB" sz="2400" b="1" dirty="0">
                <a:solidFill>
                  <a:srgbClr val="0070C0"/>
                </a:solidFill>
                <a:latin typeface="Arial" panose="020B0604020202020204" pitchFamily="34" charset="0"/>
                <a:cs typeface="Arial" panose="020B0604020202020204" pitchFamily="34" charset="0"/>
              </a:rPr>
              <a:t>Financial Variables Only</a:t>
            </a:r>
            <a:br>
              <a:rPr lang="en-GB" sz="2400" b="1" dirty="0">
                <a:solidFill>
                  <a:srgbClr val="0070C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Reduced Model </a:t>
            </a:r>
            <a:r>
              <a:rPr lang="en-GB" sz="2400" dirty="0">
                <a:latin typeface="Arial" panose="020B0604020202020204" pitchFamily="34" charset="0"/>
                <a:cs typeface="Arial" panose="020B0604020202020204" pitchFamily="34" charset="0"/>
              </a:rPr>
              <a:t>[all covariates irrespective of their statistical significance]</a:t>
            </a:r>
            <a:endParaRPr lang="en-GB" sz="2400" dirty="0"/>
          </a:p>
        </p:txBody>
      </p:sp>
      <p:graphicFrame>
        <p:nvGraphicFramePr>
          <p:cNvPr id="5" name="Object 4"/>
          <p:cNvGraphicFramePr>
            <a:graphicFrameLocks noChangeAspect="1"/>
          </p:cNvGraphicFramePr>
          <p:nvPr/>
        </p:nvGraphicFramePr>
        <p:xfrm>
          <a:off x="838200" y="2363788"/>
          <a:ext cx="5732463" cy="2128837"/>
        </p:xfrm>
        <a:graphic>
          <a:graphicData uri="http://schemas.openxmlformats.org/presentationml/2006/ole">
            <mc:AlternateContent xmlns:mc="http://schemas.openxmlformats.org/markup-compatibility/2006">
              <mc:Choice xmlns:v="urn:schemas-microsoft-com:vml" Requires="v">
                <p:oleObj spid="_x0000_s1029" name="Document" r:id="rId3" imgW="5732871" imgH="2129345" progId="Word.Document.12">
                  <p:embed/>
                </p:oleObj>
              </mc:Choice>
              <mc:Fallback>
                <p:oleObj name="Document" r:id="rId3" imgW="5732871" imgH="2129345" progId="Word.Document.12">
                  <p:embed/>
                  <p:pic>
                    <p:nvPicPr>
                      <p:cNvPr id="5" name="Object 4"/>
                      <p:cNvPicPr/>
                      <p:nvPr/>
                    </p:nvPicPr>
                    <p:blipFill>
                      <a:blip r:embed="rId4"/>
                      <a:stretch>
                        <a:fillRect/>
                      </a:stretch>
                    </p:blipFill>
                    <p:spPr>
                      <a:xfrm>
                        <a:off x="838200" y="2363788"/>
                        <a:ext cx="5732463" cy="2128837"/>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7084204" y="4685099"/>
            <a:ext cx="4867055" cy="961252"/>
          </a:xfrm>
          <a:prstGeom prst="rect">
            <a:avLst/>
          </a:prstGeom>
        </p:spPr>
      </p:pic>
      <p:sp>
        <p:nvSpPr>
          <p:cNvPr id="7" name="Rectangle 6"/>
          <p:cNvSpPr/>
          <p:nvPr/>
        </p:nvSpPr>
        <p:spPr>
          <a:xfrm>
            <a:off x="7017492" y="4296403"/>
            <a:ext cx="1864613"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Summary of Fit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721822" y="1975092"/>
            <a:ext cx="1941557"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Effect Summary</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a:off x="837924" y="4685099"/>
            <a:ext cx="5732739" cy="961252"/>
          </a:xfrm>
          <a:prstGeom prst="rect">
            <a:avLst/>
          </a:prstGeom>
        </p:spPr>
      </p:pic>
      <p:sp>
        <p:nvSpPr>
          <p:cNvPr id="10" name="Rectangle 9"/>
          <p:cNvSpPr/>
          <p:nvPr/>
        </p:nvSpPr>
        <p:spPr>
          <a:xfrm>
            <a:off x="721822" y="4298277"/>
            <a:ext cx="2428935"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Analysis of Variance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106"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20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1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20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1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20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1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20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1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920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1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920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1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20875" cy="152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1176000" y="5461287"/>
            <a:ext cx="101600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55%</a:t>
            </a:r>
          </a:p>
          <a:p>
            <a:r>
              <a:rPr lang="en-GB" sz="1100" dirty="0">
                <a:latin typeface="Arial" panose="020B0604020202020204" pitchFamily="34" charset="0"/>
                <a:cs typeface="Arial" panose="020B0604020202020204" pitchFamily="34" charset="0"/>
              </a:rPr>
              <a:t>Reasonable level of goodness of fit</a:t>
            </a:r>
          </a:p>
        </p:txBody>
      </p:sp>
      <p:sp>
        <p:nvSpPr>
          <p:cNvPr id="3" name="Slide Number Placeholder 2"/>
          <p:cNvSpPr>
            <a:spLocks noGrp="1"/>
          </p:cNvSpPr>
          <p:nvPr>
            <p:ph type="sldNum" sz="quarter" idx="12"/>
          </p:nvPr>
        </p:nvSpPr>
        <p:spPr/>
        <p:txBody>
          <a:bodyPr/>
          <a:lstStyle/>
          <a:p>
            <a:fld id="{278EC672-9ABD-4B9D-9371-B6DDA1E9D1FC}" type="slidenum">
              <a:rPr lang="en-GB" smtClean="0"/>
              <a:t>25</a:t>
            </a:fld>
            <a:endParaRPr lang="en-GB"/>
          </a:p>
        </p:txBody>
      </p:sp>
    </p:spTree>
    <p:extLst>
      <p:ext uri="{BB962C8B-B14F-4D97-AF65-F5344CB8AC3E}">
        <p14:creationId xmlns:p14="http://schemas.microsoft.com/office/powerpoint/2010/main" val="1816210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26911" y="1469801"/>
            <a:ext cx="2262907" cy="361943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838200" y="365125"/>
            <a:ext cx="10515600" cy="650875"/>
          </a:xfrm>
        </p:spPr>
        <p:txBody>
          <a:bodyPr>
            <a:normAutofit fontScale="90000"/>
          </a:bodyPr>
          <a:lstStyle/>
          <a:p>
            <a:r>
              <a:rPr lang="en-GB" dirty="0"/>
              <a:t>Figure 3 [Reduced Model] Financial Variables</a:t>
            </a:r>
          </a:p>
        </p:txBody>
      </p:sp>
      <p:pic>
        <p:nvPicPr>
          <p:cNvPr id="4" name="Picture 3"/>
          <p:cNvPicPr>
            <a:picLocks noChangeAspect="1"/>
          </p:cNvPicPr>
          <p:nvPr/>
        </p:nvPicPr>
        <p:blipFill>
          <a:blip r:embed="rId2"/>
          <a:stretch>
            <a:fillRect/>
          </a:stretch>
        </p:blipFill>
        <p:spPr>
          <a:xfrm>
            <a:off x="838200" y="1483046"/>
            <a:ext cx="8924636" cy="4052508"/>
          </a:xfrm>
          <a:prstGeom prst="rect">
            <a:avLst/>
          </a:prstGeom>
        </p:spPr>
      </p:pic>
      <p:sp>
        <p:nvSpPr>
          <p:cNvPr id="5" name="Rectangle 4"/>
          <p:cNvSpPr/>
          <p:nvPr/>
        </p:nvSpPr>
        <p:spPr>
          <a:xfrm>
            <a:off x="719820" y="1055175"/>
            <a:ext cx="2467342"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Parameter Estimates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838200" y="5412509"/>
            <a:ext cx="9275618"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covariates (independent variables) do impact the Tobin’s Q [firm value] and have a linear relationship</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Firm’s adoption of </a:t>
            </a:r>
            <a:r>
              <a:rPr lang="en-GB" sz="1400" dirty="0" err="1">
                <a:latin typeface="Arial" panose="020B0604020202020204" pitchFamily="34" charset="0"/>
                <a:cs typeface="Arial" panose="020B0604020202020204" pitchFamily="34" charset="0"/>
              </a:rPr>
              <a:t>ERM</a:t>
            </a:r>
            <a:r>
              <a:rPr lang="en-GB" sz="1400" dirty="0">
                <a:latin typeface="Arial" panose="020B0604020202020204" pitchFamily="34" charset="0"/>
                <a:cs typeface="Arial" panose="020B0604020202020204" pitchFamily="34" charset="0"/>
              </a:rPr>
              <a:t> increased the value of the firm by 4% (=0.037588)</a:t>
            </a:r>
          </a:p>
        </p:txBody>
      </p:sp>
      <p:sp>
        <p:nvSpPr>
          <p:cNvPr id="6" name="TextBox 5"/>
          <p:cNvSpPr txBox="1"/>
          <p:nvPr/>
        </p:nvSpPr>
        <p:spPr>
          <a:xfrm>
            <a:off x="10113818" y="1483046"/>
            <a:ext cx="1644073" cy="1815882"/>
          </a:xfrm>
          <a:prstGeom prst="rect">
            <a:avLst/>
          </a:prstGeom>
          <a:noFill/>
        </p:spPr>
        <p:txBody>
          <a:bodyPr wrap="square" rtlCol="0">
            <a:spAutoFit/>
          </a:bodyPr>
          <a:lstStyle/>
          <a:p>
            <a:r>
              <a:rPr lang="en-GB" sz="1600" dirty="0"/>
              <a:t>The majority of </a:t>
            </a:r>
            <a:r>
              <a:rPr lang="en-GB" sz="1600" dirty="0" err="1"/>
              <a:t>VIF</a:t>
            </a:r>
            <a:r>
              <a:rPr lang="en-GB" sz="1600" dirty="0"/>
              <a:t> [Variance Inflation Factor] are in the between 0 and 3. This checks multicollinearity</a:t>
            </a:r>
          </a:p>
        </p:txBody>
      </p:sp>
      <p:sp>
        <p:nvSpPr>
          <p:cNvPr id="8" name="TextBox 7"/>
          <p:cNvSpPr txBox="1"/>
          <p:nvPr/>
        </p:nvSpPr>
        <p:spPr>
          <a:xfrm>
            <a:off x="9901382" y="5329382"/>
            <a:ext cx="1856509" cy="1384995"/>
          </a:xfrm>
          <a:prstGeom prst="rect">
            <a:avLst/>
          </a:prstGeom>
          <a:noFill/>
        </p:spPr>
        <p:txBody>
          <a:bodyPr wrap="square" rtlCol="0">
            <a:spAutoFit/>
          </a:bodyPr>
          <a:lstStyle/>
          <a:p>
            <a:r>
              <a:rPr lang="en-GB" sz="1400" dirty="0"/>
              <a:t>No Zero appears in Lower 95% and Upper 95%. There is a linear relationship amongst the independent variables </a:t>
            </a:r>
          </a:p>
        </p:txBody>
      </p:sp>
      <p:cxnSp>
        <p:nvCxnSpPr>
          <p:cNvPr id="10" name="Straight Connector 9"/>
          <p:cNvCxnSpPr/>
          <p:nvPr/>
        </p:nvCxnSpPr>
        <p:spPr>
          <a:xfrm>
            <a:off x="8257309" y="5153891"/>
            <a:ext cx="1644073" cy="381663"/>
          </a:xfrm>
          <a:prstGeom prst="line">
            <a:avLst/>
          </a:prstGeom>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278EC672-9ABD-4B9D-9371-B6DDA1E9D1FC}" type="slidenum">
              <a:rPr lang="en-GB" smtClean="0"/>
              <a:t>26</a:t>
            </a:fld>
            <a:endParaRPr lang="en-GB"/>
          </a:p>
        </p:txBody>
      </p:sp>
    </p:spTree>
    <p:extLst>
      <p:ext uri="{BB962C8B-B14F-4D97-AF65-F5344CB8AC3E}">
        <p14:creationId xmlns:p14="http://schemas.microsoft.com/office/powerpoint/2010/main" val="199759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2142"/>
          </a:xfrm>
        </p:spPr>
        <p:txBody>
          <a:bodyPr>
            <a:normAutofit fontScale="90000"/>
          </a:bodyPr>
          <a:lstStyle/>
          <a:p>
            <a:r>
              <a:rPr lang="en-GB" sz="3200" b="1" dirty="0"/>
              <a:t>Figure 4</a:t>
            </a:r>
            <a:br>
              <a:rPr lang="en-GB" sz="3200" b="1" dirty="0"/>
            </a:br>
            <a:r>
              <a:rPr lang="en-GB" sz="3200" dirty="0">
                <a:latin typeface="Arial" panose="020B0604020202020204" pitchFamily="34" charset="0"/>
                <a:cs typeface="Arial" panose="020B0604020202020204" pitchFamily="34" charset="0"/>
              </a:rPr>
              <a:t>Multivariate Linear Regression Model with b</a:t>
            </a:r>
            <a:r>
              <a:rPr lang="en-GB" sz="3200" b="1" dirty="0"/>
              <a:t>oth Financial and Non-Financial (</a:t>
            </a:r>
            <a:r>
              <a:rPr lang="en-GB" sz="3200" b="1" dirty="0" err="1"/>
              <a:t>ESG</a:t>
            </a:r>
            <a:r>
              <a:rPr lang="en-GB" sz="3200" b="1" dirty="0"/>
              <a:t>) Variables. </a:t>
            </a:r>
            <a:r>
              <a:rPr lang="en-GB" sz="3200" b="1" dirty="0">
                <a:solidFill>
                  <a:srgbClr val="FF0000"/>
                </a:solidFill>
              </a:rPr>
              <a:t>Full Model </a:t>
            </a:r>
          </a:p>
        </p:txBody>
      </p:sp>
      <p:pic>
        <p:nvPicPr>
          <p:cNvPr id="4" name="Picture 3"/>
          <p:cNvPicPr>
            <a:picLocks noChangeAspect="1"/>
          </p:cNvPicPr>
          <p:nvPr/>
        </p:nvPicPr>
        <p:blipFill>
          <a:blip r:embed="rId2"/>
          <a:stretch>
            <a:fillRect/>
          </a:stretch>
        </p:blipFill>
        <p:spPr>
          <a:xfrm>
            <a:off x="874250" y="1716056"/>
            <a:ext cx="5267932" cy="5205372"/>
          </a:xfrm>
          <a:prstGeom prst="rect">
            <a:avLst/>
          </a:prstGeom>
        </p:spPr>
      </p:pic>
      <p:sp>
        <p:nvSpPr>
          <p:cNvPr id="5" name="Rectangle 4"/>
          <p:cNvSpPr/>
          <p:nvPr/>
        </p:nvSpPr>
        <p:spPr>
          <a:xfrm>
            <a:off x="874250" y="1228066"/>
            <a:ext cx="6096000" cy="507831"/>
          </a:xfrm>
          <a:prstGeom prst="rect">
            <a:avLst/>
          </a:prstGeom>
        </p:spPr>
        <p:txBody>
          <a:bodyPr>
            <a:spAutoFit/>
          </a:bodyPr>
          <a:lstStyle/>
          <a:p>
            <a:pPr algn="just">
              <a:lnSpc>
                <a:spcPct val="150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Effect Summary</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6988274" y="3309215"/>
          <a:ext cx="3670490" cy="896940"/>
        </p:xfrm>
        <a:graphic>
          <a:graphicData uri="http://schemas.openxmlformats.org/drawingml/2006/table">
            <a:tbl>
              <a:tblPr/>
              <a:tblGrid>
                <a:gridCol w="2631008">
                  <a:extLst>
                    <a:ext uri="{9D8B030D-6E8A-4147-A177-3AD203B41FA5}">
                      <a16:colId xmlns:a16="http://schemas.microsoft.com/office/drawing/2014/main" val="2776686608"/>
                    </a:ext>
                  </a:extLst>
                </a:gridCol>
                <a:gridCol w="1039482">
                  <a:extLst>
                    <a:ext uri="{9D8B030D-6E8A-4147-A177-3AD203B41FA5}">
                      <a16:colId xmlns:a16="http://schemas.microsoft.com/office/drawing/2014/main" val="1868521463"/>
                    </a:ext>
                  </a:extLst>
                </a:gridCol>
              </a:tblGrid>
              <a:tr h="128507">
                <a:tc>
                  <a:txBody>
                    <a:bodyPr/>
                    <a:lstStyle/>
                    <a:p>
                      <a:pPr>
                        <a:lnSpc>
                          <a:spcPct val="107000"/>
                        </a:lnSpc>
                        <a:spcAft>
                          <a:spcPts val="0"/>
                        </a:spcAft>
                      </a:pP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RSquare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0.605048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595864"/>
                  </a:ext>
                </a:extLst>
              </a:tr>
              <a:tr h="128507">
                <a:tc>
                  <a:txBody>
                    <a:bodyPr/>
                    <a:lstStyle/>
                    <a:p>
                      <a:pP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RSquare Adj</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0.565304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637157"/>
                  </a:ext>
                </a:extLst>
              </a:tr>
              <a:tr h="128507">
                <a:tc>
                  <a:txBody>
                    <a:bodyPr/>
                    <a:lstStyle/>
                    <a:p>
                      <a:pP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Root Mean Square Error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0.089759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797706"/>
                  </a:ext>
                </a:extLst>
              </a:tr>
              <a:tr h="128507">
                <a:tc>
                  <a:txBody>
                    <a:bodyPr/>
                    <a:lstStyle/>
                    <a:p>
                      <a:pP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Mean of Response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1.047182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267593"/>
                  </a:ext>
                </a:extLst>
              </a:tr>
              <a:tr h="128507">
                <a:tc>
                  <a:txBody>
                    <a:bodyPr/>
                    <a:lstStyle/>
                    <a:p>
                      <a:pP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Observations (or Sum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Wgts</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351</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918310"/>
                  </a:ext>
                </a:extLst>
              </a:tr>
            </a:tbl>
          </a:graphicData>
        </a:graphic>
      </p:graphicFrame>
      <p:sp>
        <p:nvSpPr>
          <p:cNvPr id="7" name="Rectangle 6"/>
          <p:cNvSpPr/>
          <p:nvPr/>
        </p:nvSpPr>
        <p:spPr>
          <a:xfrm>
            <a:off x="6860309" y="2837392"/>
            <a:ext cx="1864613"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Summary of Fit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6952225" y="4885457"/>
          <a:ext cx="4419599" cy="754916"/>
        </p:xfrm>
        <a:graphic>
          <a:graphicData uri="http://schemas.openxmlformats.org/drawingml/2006/table">
            <a:tbl>
              <a:tblPr>
                <a:tableStyleId>{5C22544A-7EE6-4342-B048-85BDC9FD1C3A}</a:tableStyleId>
              </a:tblPr>
              <a:tblGrid>
                <a:gridCol w="708904">
                  <a:extLst>
                    <a:ext uri="{9D8B030D-6E8A-4147-A177-3AD203B41FA5}">
                      <a16:colId xmlns:a16="http://schemas.microsoft.com/office/drawing/2014/main" val="3630690854"/>
                    </a:ext>
                  </a:extLst>
                </a:gridCol>
                <a:gridCol w="669127">
                  <a:extLst>
                    <a:ext uri="{9D8B030D-6E8A-4147-A177-3AD203B41FA5}">
                      <a16:colId xmlns:a16="http://schemas.microsoft.com/office/drawing/2014/main" val="2490795550"/>
                    </a:ext>
                  </a:extLst>
                </a:gridCol>
                <a:gridCol w="1013856">
                  <a:extLst>
                    <a:ext uri="{9D8B030D-6E8A-4147-A177-3AD203B41FA5}">
                      <a16:colId xmlns:a16="http://schemas.microsoft.com/office/drawing/2014/main" val="3698939422"/>
                    </a:ext>
                  </a:extLst>
                </a:gridCol>
                <a:gridCol w="1187104">
                  <a:extLst>
                    <a:ext uri="{9D8B030D-6E8A-4147-A177-3AD203B41FA5}">
                      <a16:colId xmlns:a16="http://schemas.microsoft.com/office/drawing/2014/main" val="2816961130"/>
                    </a:ext>
                  </a:extLst>
                </a:gridCol>
                <a:gridCol w="840608">
                  <a:extLst>
                    <a:ext uri="{9D8B030D-6E8A-4147-A177-3AD203B41FA5}">
                      <a16:colId xmlns:a16="http://schemas.microsoft.com/office/drawing/2014/main" val="1954173332"/>
                    </a:ext>
                  </a:extLst>
                </a:gridCol>
              </a:tblGrid>
              <a:tr h="188729">
                <a:tc>
                  <a:txBody>
                    <a:bodyPr/>
                    <a:lstStyle/>
                    <a:p>
                      <a:pPr>
                        <a:lnSpc>
                          <a:spcPct val="107000"/>
                        </a:lnSpc>
                        <a:spcAft>
                          <a:spcPts val="0"/>
                        </a:spcAft>
                      </a:pPr>
                      <a:r>
                        <a:rPr lang="en-GB" sz="1100">
                          <a:effectLst/>
                        </a:rPr>
                        <a:t>Source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DF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Sum of Squares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Mean Square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F Ratio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3174325"/>
                  </a:ext>
                </a:extLst>
              </a:tr>
              <a:tr h="188729">
                <a:tc>
                  <a:txBody>
                    <a:bodyPr/>
                    <a:lstStyle/>
                    <a:p>
                      <a:pPr>
                        <a:lnSpc>
                          <a:spcPct val="107000"/>
                        </a:lnSpc>
                        <a:spcAft>
                          <a:spcPts val="0"/>
                        </a:spcAft>
                      </a:pPr>
                      <a:r>
                        <a:rPr lang="en-GB" sz="1100">
                          <a:effectLst/>
                        </a:rPr>
                        <a:t>Model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32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3.9248673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0.122652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15.2238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0851766"/>
                  </a:ext>
                </a:extLst>
              </a:tr>
              <a:tr h="188729">
                <a:tc>
                  <a:txBody>
                    <a:bodyPr/>
                    <a:lstStyle/>
                    <a:p>
                      <a:pPr>
                        <a:lnSpc>
                          <a:spcPct val="107000"/>
                        </a:lnSpc>
                        <a:spcAft>
                          <a:spcPts val="0"/>
                        </a:spcAft>
                      </a:pPr>
                      <a:r>
                        <a:rPr lang="en-GB" sz="1100">
                          <a:effectLst/>
                        </a:rPr>
                        <a:t>Error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318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2.5620067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0.008057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Prob &gt; 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7263287"/>
                  </a:ext>
                </a:extLst>
              </a:tr>
              <a:tr h="188729">
                <a:tc>
                  <a:txBody>
                    <a:bodyPr/>
                    <a:lstStyle/>
                    <a:p>
                      <a:pPr>
                        <a:lnSpc>
                          <a:spcPct val="107000"/>
                        </a:lnSpc>
                        <a:spcAft>
                          <a:spcPts val="0"/>
                        </a:spcAft>
                      </a:pPr>
                      <a:r>
                        <a:rPr lang="en-GB" sz="1100">
                          <a:effectLst/>
                        </a:rPr>
                        <a:t>C. Total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350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6.4868740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dirty="0">
                          <a:effectLst/>
                        </a:rPr>
                        <a:t>&lt;.0001*</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8915860"/>
                  </a:ext>
                </a:extLst>
              </a:tr>
            </a:tbl>
          </a:graphicData>
        </a:graphic>
      </p:graphicFrame>
      <p:sp>
        <p:nvSpPr>
          <p:cNvPr id="9" name="Rectangle 8"/>
          <p:cNvSpPr/>
          <p:nvPr/>
        </p:nvSpPr>
        <p:spPr>
          <a:xfrm>
            <a:off x="6860309" y="4496761"/>
            <a:ext cx="2428935"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Analysis of Variance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6383034" y="1851410"/>
            <a:ext cx="954550" cy="646331"/>
          </a:xfrm>
          <a:prstGeom prst="rect">
            <a:avLst/>
          </a:prstGeom>
          <a:noFill/>
        </p:spPr>
        <p:txBody>
          <a:bodyPr wrap="square" rtlCol="0">
            <a:spAutoFit/>
          </a:bodyPr>
          <a:lstStyle/>
          <a:p>
            <a:r>
              <a:rPr lang="en-GB" dirty="0"/>
              <a:t>&lt; 0.05</a:t>
            </a:r>
          </a:p>
          <a:p>
            <a:r>
              <a:rPr lang="en-GB" dirty="0"/>
              <a:t>&gt; 0.05</a:t>
            </a:r>
          </a:p>
        </p:txBody>
      </p:sp>
      <p:sp>
        <p:nvSpPr>
          <p:cNvPr id="10" name="TextBox 9"/>
          <p:cNvSpPr txBox="1"/>
          <p:nvPr/>
        </p:nvSpPr>
        <p:spPr>
          <a:xfrm>
            <a:off x="10752988" y="2929979"/>
            <a:ext cx="1237672" cy="161582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55%</a:t>
            </a:r>
          </a:p>
          <a:p>
            <a:r>
              <a:rPr lang="en-GB" sz="1100" dirty="0">
                <a:latin typeface="Arial" panose="020B0604020202020204" pitchFamily="34" charset="0"/>
                <a:cs typeface="Arial" panose="020B0604020202020204" pitchFamily="34" charset="0"/>
              </a:rPr>
              <a:t>Reasonable level of goodness of fit</a:t>
            </a:r>
          </a:p>
          <a:p>
            <a:r>
              <a:rPr lang="en-GB" sz="1100" dirty="0">
                <a:latin typeface="Arial" panose="020B0604020202020204" pitchFamily="34" charset="0"/>
                <a:cs typeface="Arial" panose="020B0604020202020204" pitchFamily="34" charset="0"/>
              </a:rPr>
              <a:t>Tobin’s Q can be explained by the financial and non-financial variables </a:t>
            </a:r>
          </a:p>
        </p:txBody>
      </p:sp>
      <p:sp>
        <p:nvSpPr>
          <p:cNvPr id="11" name="Slide Number Placeholder 10"/>
          <p:cNvSpPr>
            <a:spLocks noGrp="1"/>
          </p:cNvSpPr>
          <p:nvPr>
            <p:ph type="sldNum" sz="quarter" idx="12"/>
          </p:nvPr>
        </p:nvSpPr>
        <p:spPr/>
        <p:txBody>
          <a:bodyPr/>
          <a:lstStyle/>
          <a:p>
            <a:fld id="{278EC672-9ABD-4B9D-9371-B6DDA1E9D1FC}" type="slidenum">
              <a:rPr lang="en-GB" smtClean="0"/>
              <a:t>27</a:t>
            </a:fld>
            <a:endParaRPr lang="en-GB"/>
          </a:p>
        </p:txBody>
      </p:sp>
    </p:spTree>
    <p:extLst>
      <p:ext uri="{BB962C8B-B14F-4D97-AF65-F5344CB8AC3E}">
        <p14:creationId xmlns:p14="http://schemas.microsoft.com/office/powerpoint/2010/main" val="266801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 y="0"/>
            <a:ext cx="10515600" cy="544945"/>
          </a:xfrm>
        </p:spPr>
        <p:txBody>
          <a:bodyPr>
            <a:noAutofit/>
          </a:bodyPr>
          <a:lstStyle/>
          <a:p>
            <a:r>
              <a:rPr lang="en-GB" sz="3200" dirty="0"/>
              <a:t>Figure 4 [Full Model] – both financial and non-financial </a:t>
            </a:r>
          </a:p>
        </p:txBody>
      </p:sp>
      <p:pic>
        <p:nvPicPr>
          <p:cNvPr id="4" name="Picture 3"/>
          <p:cNvPicPr>
            <a:picLocks noChangeAspect="1"/>
          </p:cNvPicPr>
          <p:nvPr/>
        </p:nvPicPr>
        <p:blipFill>
          <a:blip r:embed="rId2"/>
          <a:stretch>
            <a:fillRect/>
          </a:stretch>
        </p:blipFill>
        <p:spPr>
          <a:xfrm>
            <a:off x="547254" y="933641"/>
            <a:ext cx="6044836" cy="5845850"/>
          </a:xfrm>
          <a:prstGeom prst="rect">
            <a:avLst/>
          </a:prstGeom>
        </p:spPr>
      </p:pic>
      <p:sp>
        <p:nvSpPr>
          <p:cNvPr id="5" name="Rectangle 4"/>
          <p:cNvSpPr/>
          <p:nvPr/>
        </p:nvSpPr>
        <p:spPr>
          <a:xfrm>
            <a:off x="547254" y="544945"/>
            <a:ext cx="2467342"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Parameter Estimates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78EC672-9ABD-4B9D-9371-B6DDA1E9D1FC}" type="slidenum">
              <a:rPr lang="en-GB" smtClean="0"/>
              <a:t>28</a:t>
            </a:fld>
            <a:endParaRPr lang="en-GB"/>
          </a:p>
        </p:txBody>
      </p:sp>
      <p:sp>
        <p:nvSpPr>
          <p:cNvPr id="6" name="TextBox 5"/>
          <p:cNvSpPr txBox="1"/>
          <p:nvPr/>
        </p:nvSpPr>
        <p:spPr>
          <a:xfrm>
            <a:off x="6966527" y="933641"/>
            <a:ext cx="1644073" cy="1815882"/>
          </a:xfrm>
          <a:prstGeom prst="rect">
            <a:avLst/>
          </a:prstGeom>
          <a:noFill/>
        </p:spPr>
        <p:txBody>
          <a:bodyPr wrap="square" rtlCol="0">
            <a:spAutoFit/>
          </a:bodyPr>
          <a:lstStyle/>
          <a:p>
            <a:r>
              <a:rPr lang="en-GB" sz="1600" dirty="0"/>
              <a:t>The majority of </a:t>
            </a:r>
            <a:r>
              <a:rPr lang="en-GB" sz="1600" dirty="0" err="1"/>
              <a:t>VIF</a:t>
            </a:r>
            <a:r>
              <a:rPr lang="en-GB" sz="1600" dirty="0"/>
              <a:t> [Variance Inflation Factor] are in the between 0 and 3. This checks multicollinearity</a:t>
            </a:r>
          </a:p>
        </p:txBody>
      </p:sp>
      <p:sp>
        <p:nvSpPr>
          <p:cNvPr id="7" name="TextBox 6"/>
          <p:cNvSpPr txBox="1"/>
          <p:nvPr/>
        </p:nvSpPr>
        <p:spPr>
          <a:xfrm>
            <a:off x="6966527" y="5394496"/>
            <a:ext cx="1856509" cy="1384995"/>
          </a:xfrm>
          <a:prstGeom prst="rect">
            <a:avLst/>
          </a:prstGeom>
          <a:noFill/>
        </p:spPr>
        <p:txBody>
          <a:bodyPr wrap="square" rtlCol="0">
            <a:spAutoFit/>
          </a:bodyPr>
          <a:lstStyle/>
          <a:p>
            <a:r>
              <a:rPr lang="en-GB" sz="1400" dirty="0"/>
              <a:t>No Zero appears in Lower 95% and Upper 95%. There is a linear relationship amongst the independent variables </a:t>
            </a:r>
          </a:p>
        </p:txBody>
      </p:sp>
    </p:spTree>
    <p:extLst>
      <p:ext uri="{BB962C8B-B14F-4D97-AF65-F5344CB8AC3E}">
        <p14:creationId xmlns:p14="http://schemas.microsoft.com/office/powerpoint/2010/main" val="88988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Figure 5: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Multivariate Linear Regression Model for both Financial and Non-Financial (</a:t>
            </a:r>
            <a:r>
              <a:rPr lang="en-GB" sz="2800" dirty="0" err="1">
                <a:latin typeface="Arial" panose="020B0604020202020204" pitchFamily="34" charset="0"/>
                <a:cs typeface="Arial" panose="020B0604020202020204" pitchFamily="34" charset="0"/>
              </a:rPr>
              <a:t>ESG</a:t>
            </a:r>
            <a:r>
              <a:rPr lang="en-GB" sz="2800" dirty="0">
                <a:latin typeface="Arial" panose="020B0604020202020204" pitchFamily="34" charset="0"/>
                <a:cs typeface="Arial" panose="020B0604020202020204" pitchFamily="34" charset="0"/>
              </a:rPr>
              <a:t>) Variables: </a:t>
            </a:r>
            <a:r>
              <a:rPr lang="en-GB" sz="2800" b="1" dirty="0">
                <a:solidFill>
                  <a:srgbClr val="FF0000"/>
                </a:solidFill>
                <a:latin typeface="Arial" panose="020B0604020202020204" pitchFamily="34" charset="0"/>
                <a:cs typeface="Arial" panose="020B0604020202020204" pitchFamily="34" charset="0"/>
              </a:rPr>
              <a:t>Reduced Model</a:t>
            </a:r>
          </a:p>
        </p:txBody>
      </p:sp>
      <p:pic>
        <p:nvPicPr>
          <p:cNvPr id="4" name="Picture 3"/>
          <p:cNvPicPr>
            <a:picLocks noChangeAspect="1"/>
          </p:cNvPicPr>
          <p:nvPr/>
        </p:nvPicPr>
        <p:blipFill>
          <a:blip r:embed="rId3"/>
          <a:stretch>
            <a:fillRect/>
          </a:stretch>
        </p:blipFill>
        <p:spPr>
          <a:xfrm>
            <a:off x="968568" y="2198028"/>
            <a:ext cx="5732739" cy="2495193"/>
          </a:xfrm>
          <a:prstGeom prst="rect">
            <a:avLst/>
          </a:prstGeom>
        </p:spPr>
      </p:pic>
      <p:sp>
        <p:nvSpPr>
          <p:cNvPr id="5" name="Rectangle 4"/>
          <p:cNvSpPr/>
          <p:nvPr/>
        </p:nvSpPr>
        <p:spPr>
          <a:xfrm>
            <a:off x="838200" y="1887991"/>
            <a:ext cx="1941557"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Effect Summary</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6855226" y="1887991"/>
            <a:ext cx="1864613"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Summary of Fit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nvGraphicFramePr>
        <p:xfrm>
          <a:off x="7013525" y="2198028"/>
          <a:ext cx="3720465" cy="1127125"/>
        </p:xfrm>
        <a:graphic>
          <a:graphicData uri="http://schemas.openxmlformats.org/presentationml/2006/ole">
            <mc:AlternateContent xmlns:mc="http://schemas.openxmlformats.org/markup-compatibility/2006">
              <mc:Choice xmlns:v="urn:schemas-microsoft-com:vml" Requires="v">
                <p:oleObj spid="_x0000_s2056" name="Document" r:id="rId4" imgW="5732871" imgH="1126961" progId="Word.Document.12">
                  <p:embed/>
                </p:oleObj>
              </mc:Choice>
              <mc:Fallback>
                <p:oleObj name="Document" r:id="rId4" imgW="5732871" imgH="1126961" progId="Word.Document.12">
                  <p:embed/>
                  <p:pic>
                    <p:nvPicPr>
                      <p:cNvPr id="9" name="Object 8"/>
                      <p:cNvPicPr/>
                      <p:nvPr/>
                    </p:nvPicPr>
                    <p:blipFill>
                      <a:blip r:embed="rId5"/>
                      <a:stretch>
                        <a:fillRect/>
                      </a:stretch>
                    </p:blipFill>
                    <p:spPr>
                      <a:xfrm>
                        <a:off x="7013525" y="2198028"/>
                        <a:ext cx="3720465" cy="1127125"/>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986718" y="4843290"/>
          <a:ext cx="5732463" cy="960437"/>
        </p:xfrm>
        <a:graphic>
          <a:graphicData uri="http://schemas.openxmlformats.org/presentationml/2006/ole">
            <mc:AlternateContent xmlns:mc="http://schemas.openxmlformats.org/markup-compatibility/2006">
              <mc:Choice xmlns:v="urn:schemas-microsoft-com:vml" Requires="v">
                <p:oleObj spid="_x0000_s2057" name="Document" r:id="rId6" imgW="5732871" imgH="960257" progId="Word.Document.12">
                  <p:embed/>
                </p:oleObj>
              </mc:Choice>
              <mc:Fallback>
                <p:oleObj name="Document" r:id="rId6" imgW="5732871" imgH="960257" progId="Word.Document.12">
                  <p:embed/>
                  <p:pic>
                    <p:nvPicPr>
                      <p:cNvPr id="10" name="Object 9"/>
                      <p:cNvPicPr/>
                      <p:nvPr/>
                    </p:nvPicPr>
                    <p:blipFill>
                      <a:blip r:embed="rId7"/>
                      <a:stretch>
                        <a:fillRect/>
                      </a:stretch>
                    </p:blipFill>
                    <p:spPr>
                      <a:xfrm>
                        <a:off x="986718" y="4843290"/>
                        <a:ext cx="5732463" cy="960437"/>
                      </a:xfrm>
                      <a:prstGeom prst="rect">
                        <a:avLst/>
                      </a:prstGeom>
                    </p:spPr>
                  </p:pic>
                </p:oleObj>
              </mc:Fallback>
            </mc:AlternateContent>
          </a:graphicData>
        </a:graphic>
      </p:graphicFrame>
      <p:sp>
        <p:nvSpPr>
          <p:cNvPr id="11" name="Rectangle 10"/>
          <p:cNvSpPr/>
          <p:nvPr/>
        </p:nvSpPr>
        <p:spPr>
          <a:xfrm>
            <a:off x="838200" y="4498873"/>
            <a:ext cx="2428935"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Analysis of Variance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78EC672-9ABD-4B9D-9371-B6DDA1E9D1FC}" type="slidenum">
              <a:rPr lang="en-GB" smtClean="0"/>
              <a:t>29</a:t>
            </a:fld>
            <a:endParaRPr lang="en-GB"/>
          </a:p>
        </p:txBody>
      </p:sp>
    </p:spTree>
    <p:extLst>
      <p:ext uri="{BB962C8B-B14F-4D97-AF65-F5344CB8AC3E}">
        <p14:creationId xmlns:p14="http://schemas.microsoft.com/office/powerpoint/2010/main" val="370363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a:t>
            </a:r>
          </a:p>
        </p:txBody>
      </p:sp>
      <p:sp>
        <p:nvSpPr>
          <p:cNvPr id="3" name="Content Placeholder 2"/>
          <p:cNvSpPr>
            <a:spLocks noGrp="1"/>
          </p:cNvSpPr>
          <p:nvPr>
            <p:ph idx="1"/>
          </p:nvPr>
        </p:nvSpPr>
        <p:spPr/>
        <p:txBody>
          <a:bodyPr>
            <a:normAutofit/>
          </a:bodyPr>
          <a:lstStyle/>
          <a:p>
            <a:pPr marL="0" indent="0">
              <a:buNone/>
            </a:pPr>
            <a:r>
              <a:rPr lang="en-GB" sz="3600" dirty="0">
                <a:latin typeface="Arial" panose="020B0604020202020204" pitchFamily="34" charset="0"/>
                <a:cs typeface="Arial" panose="020B0604020202020204" pitchFamily="34" charset="0"/>
              </a:rPr>
              <a:t>Two folds:</a:t>
            </a:r>
          </a:p>
          <a:p>
            <a:pPr marL="0" indent="0">
              <a:buNone/>
            </a:pPr>
            <a:endParaRPr lang="en-GB" sz="36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3600" dirty="0">
                <a:latin typeface="Arial" panose="020B0604020202020204" pitchFamily="34" charset="0"/>
                <a:cs typeface="Arial" panose="020B0604020202020204" pitchFamily="34" charset="0"/>
              </a:rPr>
              <a:t>examine whether the </a:t>
            </a:r>
            <a:r>
              <a:rPr lang="en-GB" sz="3600" dirty="0" err="1">
                <a:latin typeface="Arial" panose="020B0604020202020204" pitchFamily="34" charset="0"/>
                <a:cs typeface="Arial" panose="020B0604020202020204" pitchFamily="34" charset="0"/>
              </a:rPr>
              <a:t>ERM</a:t>
            </a:r>
            <a:r>
              <a:rPr lang="en-GB" sz="3600" dirty="0">
                <a:latin typeface="Arial" panose="020B0604020202020204" pitchFamily="34" charset="0"/>
                <a:cs typeface="Arial" panose="020B0604020202020204" pitchFamily="34" charset="0"/>
              </a:rPr>
              <a:t> practice adds value to the firm once implemented</a:t>
            </a:r>
          </a:p>
          <a:p>
            <a:pPr>
              <a:buFont typeface="Wingdings" panose="05000000000000000000" pitchFamily="2" charset="2"/>
              <a:buChar char="§"/>
            </a:pPr>
            <a:r>
              <a:rPr lang="en-GB" sz="3600" dirty="0">
                <a:latin typeface="Arial" panose="020B0604020202020204" pitchFamily="34" charset="0"/>
                <a:cs typeface="Arial" panose="020B0604020202020204" pitchFamily="34" charset="0"/>
              </a:rPr>
              <a:t>investigate the determinants that influence the implementation of ERM in the insurance companies </a:t>
            </a:r>
          </a:p>
        </p:txBody>
      </p:sp>
      <p:sp>
        <p:nvSpPr>
          <p:cNvPr id="4" name="Slide Number Placeholder 3"/>
          <p:cNvSpPr>
            <a:spLocks noGrp="1"/>
          </p:cNvSpPr>
          <p:nvPr>
            <p:ph type="sldNum" sz="quarter" idx="12"/>
          </p:nvPr>
        </p:nvSpPr>
        <p:spPr/>
        <p:txBody>
          <a:bodyPr/>
          <a:lstStyle/>
          <a:p>
            <a:fld id="{278EC672-9ABD-4B9D-9371-B6DDA1E9D1FC}" type="slidenum">
              <a:rPr lang="en-GB" smtClean="0"/>
              <a:t>3</a:t>
            </a:fld>
            <a:endParaRPr lang="en-GB"/>
          </a:p>
        </p:txBody>
      </p:sp>
    </p:spTree>
    <p:extLst>
      <p:ext uri="{BB962C8B-B14F-4D97-AF65-F5344CB8AC3E}">
        <p14:creationId xmlns:p14="http://schemas.microsoft.com/office/powerpoint/2010/main" val="1639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Figure 5: </a:t>
            </a:r>
            <a:r>
              <a:rPr lang="en-GB" sz="3200" b="1" dirty="0">
                <a:solidFill>
                  <a:srgbClr val="FF0000"/>
                </a:solidFill>
                <a:latin typeface="Arial" panose="020B0604020202020204" pitchFamily="34" charset="0"/>
                <a:cs typeface="Arial" panose="020B0604020202020204" pitchFamily="34" charset="0"/>
              </a:rPr>
              <a:t>Reduced Model </a:t>
            </a:r>
            <a:r>
              <a:rPr lang="en-GB" sz="3200" dirty="0">
                <a:latin typeface="Arial" panose="020B0604020202020204" pitchFamily="34" charset="0"/>
                <a:cs typeface="Arial" panose="020B0604020202020204" pitchFamily="34" charset="0"/>
              </a:rPr>
              <a:t>for both Financial and Non-Financial (</a:t>
            </a:r>
            <a:r>
              <a:rPr lang="en-GB" sz="3200" dirty="0" err="1">
                <a:latin typeface="Arial" panose="020B0604020202020204" pitchFamily="34" charset="0"/>
                <a:cs typeface="Arial" panose="020B0604020202020204" pitchFamily="34" charset="0"/>
              </a:rPr>
              <a:t>ESG</a:t>
            </a:r>
            <a:r>
              <a:rPr lang="en-GB" sz="3200" dirty="0">
                <a:latin typeface="Arial" panose="020B0604020202020204" pitchFamily="34" charset="0"/>
                <a:cs typeface="Arial" panose="020B0604020202020204" pitchFamily="34" charset="0"/>
              </a:rPr>
              <a:t>) Variables </a:t>
            </a:r>
          </a:p>
        </p:txBody>
      </p:sp>
      <p:pic>
        <p:nvPicPr>
          <p:cNvPr id="4" name="Picture 3"/>
          <p:cNvPicPr>
            <a:picLocks noChangeAspect="1"/>
          </p:cNvPicPr>
          <p:nvPr/>
        </p:nvPicPr>
        <p:blipFill>
          <a:blip r:embed="rId2"/>
          <a:stretch>
            <a:fillRect/>
          </a:stretch>
        </p:blipFill>
        <p:spPr>
          <a:xfrm>
            <a:off x="838200" y="2452940"/>
            <a:ext cx="7696200" cy="4227731"/>
          </a:xfrm>
          <a:prstGeom prst="rect">
            <a:avLst/>
          </a:prstGeom>
        </p:spPr>
      </p:pic>
      <p:sp>
        <p:nvSpPr>
          <p:cNvPr id="5" name="Rectangle 4"/>
          <p:cNvSpPr/>
          <p:nvPr/>
        </p:nvSpPr>
        <p:spPr>
          <a:xfrm>
            <a:off x="705965" y="1971118"/>
            <a:ext cx="2467342"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Parameter Estimates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78EC672-9ABD-4B9D-9371-B6DDA1E9D1FC}" type="slidenum">
              <a:rPr lang="en-GB" smtClean="0"/>
              <a:t>30</a:t>
            </a:fld>
            <a:endParaRPr lang="en-GB"/>
          </a:p>
        </p:txBody>
      </p:sp>
      <p:sp>
        <p:nvSpPr>
          <p:cNvPr id="6" name="TextBox 5"/>
          <p:cNvSpPr txBox="1"/>
          <p:nvPr/>
        </p:nvSpPr>
        <p:spPr>
          <a:xfrm>
            <a:off x="8700655" y="3561854"/>
            <a:ext cx="3149600" cy="923330"/>
          </a:xfrm>
          <a:prstGeom prst="rect">
            <a:avLst/>
          </a:prstGeom>
          <a:noFill/>
        </p:spPr>
        <p:txBody>
          <a:bodyPr wrap="square" rtlCol="0">
            <a:spAutoFit/>
          </a:bodyPr>
          <a:lstStyle/>
          <a:p>
            <a:r>
              <a:rPr lang="en-GB" dirty="0" err="1"/>
              <a:t>ERM</a:t>
            </a:r>
            <a:r>
              <a:rPr lang="en-GB" dirty="0"/>
              <a:t> score 5.02 (reduced model) has little bit worsen from 5.211 (full model)</a:t>
            </a:r>
          </a:p>
        </p:txBody>
      </p:sp>
    </p:spTree>
    <p:extLst>
      <p:ext uri="{BB962C8B-B14F-4D97-AF65-F5344CB8AC3E}">
        <p14:creationId xmlns:p14="http://schemas.microsoft.com/office/powerpoint/2010/main" val="165169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ERM</a:t>
            </a:r>
            <a:r>
              <a:rPr lang="en-GB" b="1" dirty="0"/>
              <a:t> Score (Value added) – summary  </a:t>
            </a:r>
          </a:p>
        </p:txBody>
      </p:sp>
      <p:graphicFrame>
        <p:nvGraphicFramePr>
          <p:cNvPr id="5" name="Content Placeholder 4"/>
          <p:cNvGraphicFramePr>
            <a:graphicFrameLocks noGrp="1"/>
          </p:cNvGraphicFramePr>
          <p:nvPr>
            <p:ph idx="1"/>
          </p:nvPr>
        </p:nvGraphicFramePr>
        <p:xfrm>
          <a:off x="838200" y="1825625"/>
          <a:ext cx="10515600" cy="22250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063140312"/>
                    </a:ext>
                  </a:extLst>
                </a:gridCol>
                <a:gridCol w="2750127">
                  <a:extLst>
                    <a:ext uri="{9D8B030D-6E8A-4147-A177-3AD203B41FA5}">
                      <a16:colId xmlns:a16="http://schemas.microsoft.com/office/drawing/2014/main" val="1442596067"/>
                    </a:ext>
                  </a:extLst>
                </a:gridCol>
                <a:gridCol w="3505200">
                  <a:extLst>
                    <a:ext uri="{9D8B030D-6E8A-4147-A177-3AD203B41FA5}">
                      <a16:colId xmlns:a16="http://schemas.microsoft.com/office/drawing/2014/main" val="2045081837"/>
                    </a:ext>
                  </a:extLst>
                </a:gridCol>
              </a:tblGrid>
              <a:tr h="370840">
                <a:tc>
                  <a:txBody>
                    <a:bodyPr/>
                    <a:lstStyle/>
                    <a:p>
                      <a:endParaRPr lang="en-GB" sz="3200" dirty="0"/>
                    </a:p>
                  </a:txBody>
                  <a:tcPr/>
                </a:tc>
                <a:tc>
                  <a:txBody>
                    <a:bodyPr/>
                    <a:lstStyle/>
                    <a:p>
                      <a:r>
                        <a:rPr lang="en-GB" sz="3200" dirty="0"/>
                        <a:t>Full Model </a:t>
                      </a:r>
                    </a:p>
                  </a:txBody>
                  <a:tcPr/>
                </a:tc>
                <a:tc>
                  <a:txBody>
                    <a:bodyPr/>
                    <a:lstStyle/>
                    <a:p>
                      <a:r>
                        <a:rPr lang="en-GB" sz="3200" dirty="0"/>
                        <a:t>Reduced Model </a:t>
                      </a:r>
                    </a:p>
                  </a:txBody>
                  <a:tcPr/>
                </a:tc>
                <a:extLst>
                  <a:ext uri="{0D108BD9-81ED-4DB2-BD59-A6C34878D82A}">
                    <a16:rowId xmlns:a16="http://schemas.microsoft.com/office/drawing/2014/main" val="1446370584"/>
                  </a:ext>
                </a:extLst>
              </a:tr>
              <a:tr h="370840">
                <a:tc>
                  <a:txBody>
                    <a:bodyPr/>
                    <a:lstStyle/>
                    <a:p>
                      <a:r>
                        <a:rPr lang="en-GB" sz="3200" dirty="0"/>
                        <a:t>Financial</a:t>
                      </a:r>
                      <a:r>
                        <a:rPr lang="en-GB" sz="3200" baseline="0" dirty="0"/>
                        <a:t> variables only</a:t>
                      </a:r>
                      <a:endParaRPr lang="en-GB" sz="3200" dirty="0"/>
                    </a:p>
                  </a:txBody>
                  <a:tcPr/>
                </a:tc>
                <a:tc>
                  <a:txBody>
                    <a:bodyPr/>
                    <a:lstStyle/>
                    <a:p>
                      <a:r>
                        <a:rPr lang="en-GB" sz="3200" dirty="0"/>
                        <a:t>3.68%</a:t>
                      </a:r>
                    </a:p>
                  </a:txBody>
                  <a:tcPr/>
                </a:tc>
                <a:tc>
                  <a:txBody>
                    <a:bodyPr/>
                    <a:lstStyle/>
                    <a:p>
                      <a:r>
                        <a:rPr lang="en-GB" sz="3200" dirty="0"/>
                        <a:t>3.76%</a:t>
                      </a:r>
                    </a:p>
                  </a:txBody>
                  <a:tcPr/>
                </a:tc>
                <a:extLst>
                  <a:ext uri="{0D108BD9-81ED-4DB2-BD59-A6C34878D82A}">
                    <a16:rowId xmlns:a16="http://schemas.microsoft.com/office/drawing/2014/main" val="2654052084"/>
                  </a:ext>
                </a:extLst>
              </a:tr>
              <a:tr h="370840">
                <a:tc>
                  <a:txBody>
                    <a:bodyPr/>
                    <a:lstStyle/>
                    <a:p>
                      <a:r>
                        <a:rPr lang="en-GB" sz="3200" dirty="0"/>
                        <a:t>Both Financial and </a:t>
                      </a:r>
                      <a:r>
                        <a:rPr lang="en-GB" sz="3200" dirty="0" err="1"/>
                        <a:t>ESG</a:t>
                      </a:r>
                      <a:r>
                        <a:rPr lang="en-GB" sz="3200" dirty="0"/>
                        <a:t> variables</a:t>
                      </a:r>
                      <a:r>
                        <a:rPr lang="en-GB" sz="3200" baseline="0" dirty="0"/>
                        <a:t> </a:t>
                      </a:r>
                      <a:endParaRPr lang="en-GB" sz="3200" dirty="0"/>
                    </a:p>
                  </a:txBody>
                  <a:tcPr/>
                </a:tc>
                <a:tc>
                  <a:txBody>
                    <a:bodyPr/>
                    <a:lstStyle/>
                    <a:p>
                      <a:r>
                        <a:rPr lang="en-GB" sz="3200" dirty="0"/>
                        <a:t>5.21%</a:t>
                      </a:r>
                    </a:p>
                  </a:txBody>
                  <a:tcPr/>
                </a:tc>
                <a:tc>
                  <a:txBody>
                    <a:bodyPr/>
                    <a:lstStyle/>
                    <a:p>
                      <a:r>
                        <a:rPr lang="en-GB" sz="3200" dirty="0"/>
                        <a:t>5.02%</a:t>
                      </a:r>
                    </a:p>
                  </a:txBody>
                  <a:tcPr/>
                </a:tc>
                <a:extLst>
                  <a:ext uri="{0D108BD9-81ED-4DB2-BD59-A6C34878D82A}">
                    <a16:rowId xmlns:a16="http://schemas.microsoft.com/office/drawing/2014/main" val="1033204759"/>
                  </a:ext>
                </a:extLst>
              </a:tr>
            </a:tbl>
          </a:graphicData>
        </a:graphic>
      </p:graphicFrame>
      <p:sp>
        <p:nvSpPr>
          <p:cNvPr id="4" name="Slide Number Placeholder 3"/>
          <p:cNvSpPr>
            <a:spLocks noGrp="1"/>
          </p:cNvSpPr>
          <p:nvPr>
            <p:ph type="sldNum" sz="quarter" idx="12"/>
          </p:nvPr>
        </p:nvSpPr>
        <p:spPr/>
        <p:txBody>
          <a:bodyPr/>
          <a:lstStyle/>
          <a:p>
            <a:fld id="{278EC672-9ABD-4B9D-9371-B6DDA1E9D1FC}" type="slidenum">
              <a:rPr lang="en-GB" smtClean="0"/>
              <a:t>31</a:t>
            </a:fld>
            <a:endParaRPr lang="en-GB"/>
          </a:p>
        </p:txBody>
      </p:sp>
      <mc:AlternateContent xmlns:mc="http://schemas.openxmlformats.org/markup-compatibility/2006" xmlns:a14="http://schemas.microsoft.com/office/drawing/2010/main">
        <mc:Choice Requires="a14">
          <p:sp>
            <p:nvSpPr>
              <p:cNvPr id="6" name="Rectangle 5"/>
              <p:cNvSpPr/>
              <p:nvPr/>
            </p:nvSpPr>
            <p:spPr>
              <a:xfrm>
                <a:off x="1173017" y="4837825"/>
                <a:ext cx="8700655" cy="507831"/>
              </a:xfrm>
              <a:prstGeom prst="rect">
                <a:avLst/>
              </a:prstGeom>
            </p:spPr>
            <p:txBody>
              <a:bodyPr wrap="square">
                <a:spAutoFit/>
              </a:bodyPr>
              <a:lstStyle/>
              <a:p>
                <a:pPr marL="457200" indent="457200" fontAlgn="t">
                  <a:lnSpc>
                    <a:spcPct val="150000"/>
                  </a:lnSpc>
                  <a:spcAft>
                    <a:spcPts val="0"/>
                  </a:spcAft>
                </a:pPr>
                <a14:m>
                  <m:oMath xmlns:m="http://schemas.openxmlformats.org/officeDocument/2006/math">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b="1" i="1">
                            <a:latin typeface="Cambria Math" panose="02040503050406030204" pitchFamily="18" charset="0"/>
                            <a:ea typeface="Times New Roman" panose="02020603050405020304" pitchFamily="18" charset="0"/>
                            <a:cs typeface="Arial" panose="020B0604020202020204" pitchFamily="34" charset="0"/>
                          </a:rPr>
                          <m:t>𝑻𝒐𝒃𝒊</m:t>
                        </m:r>
                        <m:sSup>
                          <m:sSupPr>
                            <m:ctrlPr>
                              <a:rPr lang="en-GB" i="1">
                                <a:latin typeface="Cambria Math" panose="02040503050406030204" pitchFamily="18" charset="0"/>
                                <a:ea typeface="Times New Roman" panose="02020603050405020304" pitchFamily="18" charset="0"/>
                                <a:cs typeface="Arial" panose="020B0604020202020204" pitchFamily="34" charset="0"/>
                              </a:rPr>
                            </m:ctrlPr>
                          </m:sSupPr>
                          <m:e>
                            <m:r>
                              <a:rPr lang="en-GB" b="1" i="1">
                                <a:latin typeface="Cambria Math" panose="02040503050406030204" pitchFamily="18" charset="0"/>
                                <a:ea typeface="Times New Roman" panose="02020603050405020304" pitchFamily="18" charset="0"/>
                                <a:cs typeface="Arial" panose="020B0604020202020204" pitchFamily="34" charset="0"/>
                              </a:rPr>
                              <m:t>𝒏</m:t>
                            </m:r>
                          </m:e>
                          <m:sup>
                            <m:r>
                              <a:rPr lang="en-GB" b="1" i="1">
                                <a:latin typeface="Cambria Math" panose="02040503050406030204" pitchFamily="18" charset="0"/>
                                <a:ea typeface="Times New Roman" panose="02020603050405020304" pitchFamily="18" charset="0"/>
                                <a:cs typeface="Arial" panose="020B0604020202020204" pitchFamily="34" charset="0"/>
                              </a:rPr>
                              <m:t>′</m:t>
                            </m:r>
                          </m:sup>
                        </m:sSup>
                        <m:r>
                          <a:rPr lang="en-GB" b="1" i="1">
                            <a:latin typeface="Cambria Math" panose="02040503050406030204" pitchFamily="18" charset="0"/>
                            <a:ea typeface="Times New Roman" panose="02020603050405020304" pitchFamily="18" charset="0"/>
                            <a:cs typeface="Arial" panose="020B0604020202020204" pitchFamily="34" charset="0"/>
                          </a:rPr>
                          <m:t>𝒔</m:t>
                        </m:r>
                        <m:r>
                          <a:rPr lang="en-GB" b="1" i="1">
                            <a:latin typeface="Cambria Math" panose="02040503050406030204" pitchFamily="18" charset="0"/>
                            <a:ea typeface="Times New Roman" panose="02020603050405020304" pitchFamily="18" charset="0"/>
                            <a:cs typeface="Arial" panose="020B0604020202020204" pitchFamily="34" charset="0"/>
                          </a:rPr>
                          <m:t> </m:t>
                        </m:r>
                        <m:r>
                          <a:rPr lang="en-GB" b="1" i="1">
                            <a:latin typeface="Cambria Math" panose="02040503050406030204" pitchFamily="18" charset="0"/>
                            <a:ea typeface="Times New Roman" panose="02020603050405020304" pitchFamily="18" charset="0"/>
                            <a:cs typeface="Arial" panose="020B0604020202020204" pitchFamily="34" charset="0"/>
                          </a:rPr>
                          <m:t>𝑸</m:t>
                        </m:r>
                      </m:e>
                      <m:sub>
                        <m:r>
                          <a:rPr lang="en-GB" b="1" i="1">
                            <a:latin typeface="Cambria Math" panose="02040503050406030204" pitchFamily="18" charset="0"/>
                            <a:ea typeface="Times New Roman" panose="02020603050405020304" pitchFamily="18" charset="0"/>
                            <a:cs typeface="Arial" panose="020B0604020202020204" pitchFamily="34" charset="0"/>
                          </a:rPr>
                          <m:t>𝒊𝒕</m:t>
                        </m:r>
                      </m:sub>
                    </m:sSub>
                    <m:r>
                      <a:rPr lang="en-GB" b="1" i="1">
                        <a:latin typeface="Cambria Math" panose="02040503050406030204" pitchFamily="18" charset="0"/>
                        <a:ea typeface="Times New Roman" panose="02020603050405020304" pitchFamily="18" charset="0"/>
                        <a:cs typeface="Arial" panose="020B0604020202020204" pitchFamily="34" charset="0"/>
                      </a:rPr>
                      <m:t> =  </m:t>
                    </m:r>
                    <m:r>
                      <a:rPr lang="en-GB" b="1" i="1">
                        <a:latin typeface="Cambria Math" panose="02040503050406030204" pitchFamily="18" charset="0"/>
                        <a:ea typeface="Times New Roman" panose="02020603050405020304" pitchFamily="18" charset="0"/>
                        <a:cs typeface="Arial" panose="020B0604020202020204" pitchFamily="34" charset="0"/>
                      </a:rPr>
                      <m:t>𝜶</m:t>
                    </m:r>
                    <m:r>
                      <a:rPr lang="en-GB" b="1" i="1">
                        <a:latin typeface="Cambria Math" panose="02040503050406030204" pitchFamily="18" charset="0"/>
                        <a:ea typeface="Times New Roman" panose="02020603050405020304" pitchFamily="18" charset="0"/>
                        <a:cs typeface="Arial" panose="020B0604020202020204" pitchFamily="34" charset="0"/>
                      </a:rPr>
                      <m:t>+ </m:t>
                    </m:r>
                    <m:r>
                      <a:rPr lang="en-GB" b="1" i="1">
                        <a:latin typeface="Cambria Math" panose="02040503050406030204" pitchFamily="18" charset="0"/>
                        <a:ea typeface="Times New Roman" panose="02020603050405020304" pitchFamily="18" charset="0"/>
                        <a:cs typeface="Arial" panose="020B0604020202020204" pitchFamily="34" charset="0"/>
                      </a:rPr>
                      <m:t>𝜷</m:t>
                    </m:r>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b="1" i="1">
                            <a:latin typeface="Cambria Math" panose="02040503050406030204" pitchFamily="18" charset="0"/>
                            <a:ea typeface="Times New Roman" panose="02020603050405020304" pitchFamily="18" charset="0"/>
                            <a:cs typeface="Arial" panose="020B0604020202020204" pitchFamily="34" charset="0"/>
                          </a:rPr>
                          <m:t>×</m:t>
                        </m:r>
                        <m:r>
                          <a:rPr lang="en-GB" b="1" i="1">
                            <a:latin typeface="Cambria Math" panose="02040503050406030204" pitchFamily="18" charset="0"/>
                            <a:ea typeface="Times New Roman" panose="02020603050405020304" pitchFamily="18" charset="0"/>
                            <a:cs typeface="Arial" panose="020B0604020202020204" pitchFamily="34" charset="0"/>
                          </a:rPr>
                          <m:t>𝑬𝑹𝑴</m:t>
                        </m:r>
                      </m:e>
                      <m:sub>
                        <m:r>
                          <a:rPr lang="en-GB" b="1" i="1">
                            <a:latin typeface="Cambria Math" panose="02040503050406030204" pitchFamily="18" charset="0"/>
                            <a:ea typeface="Times New Roman" panose="02020603050405020304" pitchFamily="18" charset="0"/>
                            <a:cs typeface="Arial" panose="020B0604020202020204" pitchFamily="34" charset="0"/>
                          </a:rPr>
                          <m:t>𝒊𝒕</m:t>
                        </m:r>
                      </m:sub>
                    </m:sSub>
                    <m:r>
                      <a:rPr lang="en-GB" b="1" i="1">
                        <a:latin typeface="Cambria Math" panose="02040503050406030204" pitchFamily="18" charset="0"/>
                        <a:ea typeface="Times New Roman" panose="02020603050405020304" pitchFamily="18" charset="0"/>
                        <a:cs typeface="Arial" panose="020B0604020202020204" pitchFamily="34" charset="0"/>
                      </a:rPr>
                      <m:t>+ </m:t>
                    </m:r>
                    <m:r>
                      <a:rPr lang="en-GB" b="1" i="1">
                        <a:latin typeface="Cambria Math" panose="02040503050406030204" pitchFamily="18" charset="0"/>
                        <a:ea typeface="Times New Roman" panose="02020603050405020304" pitchFamily="18" charset="0"/>
                        <a:cs typeface="Arial" panose="020B0604020202020204" pitchFamily="34" charset="0"/>
                      </a:rPr>
                      <m:t>𝜸</m:t>
                    </m:r>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b="1" i="1">
                            <a:latin typeface="Cambria Math" panose="02040503050406030204" pitchFamily="18" charset="0"/>
                            <a:ea typeface="Times New Roman" panose="02020603050405020304" pitchFamily="18" charset="0"/>
                            <a:cs typeface="Arial" panose="020B0604020202020204" pitchFamily="34" charset="0"/>
                          </a:rPr>
                          <m:t>×</m:t>
                        </m:r>
                        <m:r>
                          <a:rPr lang="en-GB" b="1" i="1">
                            <a:latin typeface="Cambria Math" panose="02040503050406030204" pitchFamily="18" charset="0"/>
                            <a:ea typeface="Times New Roman" panose="02020603050405020304" pitchFamily="18" charset="0"/>
                            <a:cs typeface="Arial" panose="020B0604020202020204" pitchFamily="34" charset="0"/>
                          </a:rPr>
                          <m:t>𝑿</m:t>
                        </m:r>
                      </m:e>
                      <m:sub>
                        <m:r>
                          <a:rPr lang="en-GB" b="1" i="1">
                            <a:latin typeface="Cambria Math" panose="02040503050406030204" pitchFamily="18" charset="0"/>
                            <a:ea typeface="Times New Roman" panose="02020603050405020304" pitchFamily="18" charset="0"/>
                            <a:cs typeface="Arial" panose="020B0604020202020204" pitchFamily="34" charset="0"/>
                          </a:rPr>
                          <m:t>𝒊𝒕</m:t>
                        </m:r>
                      </m:sub>
                    </m:sSub>
                    <m:r>
                      <a:rPr lang="en-GB" b="1" i="1">
                        <a:latin typeface="Cambria Math" panose="02040503050406030204" pitchFamily="18" charset="0"/>
                        <a:ea typeface="Times New Roman" panose="02020603050405020304" pitchFamily="18" charset="0"/>
                        <a:cs typeface="Arial" panose="020B0604020202020204" pitchFamily="34" charset="0"/>
                      </a:rPr>
                      <m:t>+</m:t>
                    </m:r>
                    <m:r>
                      <a:rPr lang="en-GB" b="1" i="1">
                        <a:latin typeface="Cambria Math" panose="02040503050406030204" pitchFamily="18" charset="0"/>
                        <a:ea typeface="Times New Roman" panose="02020603050405020304" pitchFamily="18" charset="0"/>
                        <a:cs typeface="Arial" panose="020B0604020202020204" pitchFamily="34" charset="0"/>
                      </a:rPr>
                      <m:t>𝜹</m:t>
                    </m:r>
                    <m:r>
                      <a:rPr lang="en-GB" b="1" i="1">
                        <a:latin typeface="Cambria Math" panose="02040503050406030204" pitchFamily="18" charset="0"/>
                        <a:ea typeface="Times New Roman" panose="02020603050405020304" pitchFamily="18" charset="0"/>
                        <a:cs typeface="Arial" panose="020B0604020202020204" pitchFamily="34" charset="0"/>
                      </a:rPr>
                      <m:t>×</m:t>
                    </m:r>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b="1" i="1">
                            <a:latin typeface="Cambria Math" panose="02040503050406030204" pitchFamily="18" charset="0"/>
                            <a:ea typeface="Times New Roman" panose="02020603050405020304" pitchFamily="18" charset="0"/>
                            <a:cs typeface="Arial" panose="020B0604020202020204" pitchFamily="34" charset="0"/>
                          </a:rPr>
                          <m:t>𝒀</m:t>
                        </m:r>
                      </m:e>
                      <m:sub>
                        <m:r>
                          <a:rPr lang="en-GB" b="1" i="1">
                            <a:latin typeface="Cambria Math" panose="02040503050406030204" pitchFamily="18" charset="0"/>
                            <a:ea typeface="Times New Roman" panose="02020603050405020304" pitchFamily="18" charset="0"/>
                            <a:cs typeface="Arial" panose="020B0604020202020204" pitchFamily="34" charset="0"/>
                          </a:rPr>
                          <m:t>𝒊𝒕</m:t>
                        </m:r>
                      </m:sub>
                    </m:sSub>
                    <m:r>
                      <a:rPr lang="en-GB" b="1" i="1">
                        <a:latin typeface="Cambria Math" panose="02040503050406030204" pitchFamily="18" charset="0"/>
                        <a:ea typeface="Times New Roman" panose="02020603050405020304" pitchFamily="18" charset="0"/>
                        <a:cs typeface="Arial" panose="020B0604020202020204" pitchFamily="34" charset="0"/>
                      </a:rPr>
                      <m:t>+</m:t>
                    </m:r>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b="1" i="1">
                            <a:latin typeface="Cambria Math" panose="02040503050406030204" pitchFamily="18" charset="0"/>
                            <a:ea typeface="Times New Roman" panose="02020603050405020304" pitchFamily="18" charset="0"/>
                            <a:cs typeface="Arial" panose="020B0604020202020204" pitchFamily="34" charset="0"/>
                          </a:rPr>
                          <m:t>𝜺</m:t>
                        </m:r>
                      </m:e>
                      <m:sub>
                        <m:r>
                          <a:rPr lang="en-GB" b="1" i="1">
                            <a:latin typeface="Cambria Math" panose="02040503050406030204" pitchFamily="18" charset="0"/>
                            <a:ea typeface="Times New Roman" panose="02020603050405020304" pitchFamily="18" charset="0"/>
                            <a:cs typeface="Arial" panose="020B0604020202020204" pitchFamily="34" charset="0"/>
                          </a:rPr>
                          <m:t>𝒊𝒕</m:t>
                        </m:r>
                      </m:sub>
                    </m:sSub>
                  </m:oMath>
                </a14:m>
                <a:r>
                  <a:rPr lang="en-GB" dirty="0">
                    <a:latin typeface="Arial" panose="020B0604020202020204" pitchFamily="34" charset="0"/>
                    <a:ea typeface="Times New Roman" panose="02020603050405020304" pitchFamily="18" charset="0"/>
                  </a:rPr>
                  <a:t>	</a:t>
                </a:r>
                <a:endParaRPr lang="en-GB" sz="3200" b="1" dirty="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73017" y="4837825"/>
                <a:ext cx="8700655" cy="507831"/>
              </a:xfrm>
              <a:prstGeom prst="rect">
                <a:avLst/>
              </a:prstGeom>
              <a:blipFill>
                <a:blip r:embed="rId2"/>
                <a:stretch>
                  <a:fillRect b="-10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57382" y="4280177"/>
                <a:ext cx="7453746" cy="507831"/>
              </a:xfrm>
              <a:prstGeom prst="rect">
                <a:avLst/>
              </a:prstGeom>
            </p:spPr>
            <p:txBody>
              <a:bodyPr wrap="square">
                <a:spAutoFit/>
              </a:bodyPr>
              <a:lstStyle/>
              <a:p>
                <a:pPr marL="914400" indent="457200" algn="just">
                  <a:lnSpc>
                    <a:spcPct val="150000"/>
                  </a:lnSpc>
                  <a:spcAft>
                    <a:spcPts val="0"/>
                  </a:spcAft>
                </a:pPr>
                <a14:m>
                  <m:oMath xmlns:m="http://schemas.openxmlformats.org/officeDocument/2006/math">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𝑇𝑜𝑏𝑖</m:t>
                        </m:r>
                        <m:sSup>
                          <m:sSupPr>
                            <m:ctrlPr>
                              <a:rPr lang="en-GB" i="1">
                                <a:latin typeface="Cambria Math" panose="02040503050406030204" pitchFamily="18" charset="0"/>
                                <a:ea typeface="Times New Roman" panose="02020603050405020304" pitchFamily="18" charset="0"/>
                                <a:cs typeface="Arial" panose="020B0604020202020204" pitchFamily="34" charset="0"/>
                              </a:rPr>
                            </m:ctrlPr>
                          </m:sSupPr>
                          <m:e>
                            <m:r>
                              <a:rPr lang="en-GB" i="1">
                                <a:latin typeface="Cambria Math" panose="02040503050406030204" pitchFamily="18" charset="0"/>
                                <a:ea typeface="Times New Roman" panose="02020603050405020304" pitchFamily="18" charset="0"/>
                                <a:cs typeface="Arial" panose="020B0604020202020204" pitchFamily="34" charset="0"/>
                              </a:rPr>
                              <m:t>𝑛</m:t>
                            </m:r>
                          </m:e>
                          <m:sup>
                            <m:r>
                              <a:rPr lang="en-GB" i="1">
                                <a:latin typeface="Cambria Math" panose="02040503050406030204" pitchFamily="18" charset="0"/>
                                <a:ea typeface="Times New Roman" panose="02020603050405020304" pitchFamily="18" charset="0"/>
                                <a:cs typeface="Arial" panose="020B0604020202020204" pitchFamily="34" charset="0"/>
                              </a:rPr>
                              <m:t>′</m:t>
                            </m:r>
                          </m:sup>
                        </m:sSup>
                        <m:r>
                          <a:rPr lang="en-GB" i="1">
                            <a:latin typeface="Cambria Math" panose="02040503050406030204" pitchFamily="18" charset="0"/>
                            <a:ea typeface="Times New Roman" panose="02020603050405020304" pitchFamily="18" charset="0"/>
                            <a:cs typeface="Arial" panose="020B0604020202020204" pitchFamily="34" charset="0"/>
                          </a:rPr>
                          <m:t>𝑠</m:t>
                        </m:r>
                        <m:r>
                          <a:rPr lang="en-GB" i="1">
                            <a:latin typeface="Cambria Math" panose="02040503050406030204" pitchFamily="18" charset="0"/>
                            <a:ea typeface="Times New Roman" panose="02020603050405020304" pitchFamily="18" charset="0"/>
                            <a:cs typeface="Arial" panose="020B0604020202020204" pitchFamily="34" charset="0"/>
                          </a:rPr>
                          <m:t> </m:t>
                        </m:r>
                        <m:r>
                          <a:rPr lang="en-GB" i="1">
                            <a:latin typeface="Cambria Math" panose="02040503050406030204" pitchFamily="18" charset="0"/>
                            <a:ea typeface="Times New Roman" panose="02020603050405020304" pitchFamily="18" charset="0"/>
                            <a:cs typeface="Arial" panose="020B0604020202020204" pitchFamily="34" charset="0"/>
                          </a:rPr>
                          <m:t>𝑄</m:t>
                        </m:r>
                      </m:e>
                      <m:sub>
                        <m:r>
                          <a:rPr lang="en-GB" i="1">
                            <a:latin typeface="Cambria Math" panose="02040503050406030204" pitchFamily="18" charset="0"/>
                            <a:ea typeface="Times New Roman" panose="02020603050405020304" pitchFamily="18" charset="0"/>
                            <a:cs typeface="Arial" panose="020B0604020202020204" pitchFamily="34" charset="0"/>
                          </a:rPr>
                          <m:t>𝑖𝑡</m:t>
                        </m:r>
                      </m:sub>
                    </m:sSub>
                    <m:r>
                      <a:rPr lang="en-GB" i="1">
                        <a:latin typeface="Cambria Math" panose="02040503050406030204" pitchFamily="18" charset="0"/>
                        <a:ea typeface="Times New Roman" panose="02020603050405020304" pitchFamily="18" charset="0"/>
                        <a:cs typeface="Arial" panose="020B0604020202020204" pitchFamily="34" charset="0"/>
                      </a:rPr>
                      <m:t> =  </m:t>
                    </m:r>
                    <m:r>
                      <a:rPr lang="en-GB" i="1">
                        <a:latin typeface="Cambria Math" panose="02040503050406030204" pitchFamily="18" charset="0"/>
                        <a:ea typeface="Times New Roman" panose="02020603050405020304" pitchFamily="18" charset="0"/>
                        <a:cs typeface="Arial" panose="020B0604020202020204" pitchFamily="34" charset="0"/>
                      </a:rPr>
                      <m:t>𝛼</m:t>
                    </m:r>
                    <m:r>
                      <a:rPr lang="en-GB" i="1">
                        <a:latin typeface="Cambria Math" panose="02040503050406030204" pitchFamily="18" charset="0"/>
                        <a:ea typeface="Times New Roman" panose="02020603050405020304" pitchFamily="18" charset="0"/>
                        <a:cs typeface="Arial" panose="020B0604020202020204" pitchFamily="34" charset="0"/>
                      </a:rPr>
                      <m:t>+ </m:t>
                    </m:r>
                    <m:r>
                      <a:rPr lang="en-GB" i="1">
                        <a:latin typeface="Cambria Math" panose="02040503050406030204" pitchFamily="18" charset="0"/>
                        <a:ea typeface="Times New Roman" panose="02020603050405020304" pitchFamily="18" charset="0"/>
                        <a:cs typeface="Arial" panose="020B0604020202020204" pitchFamily="34" charset="0"/>
                      </a:rPr>
                      <m:t>𝛽</m:t>
                    </m:r>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m:t>
                        </m:r>
                        <m:r>
                          <a:rPr lang="en-GB" i="1">
                            <a:latin typeface="Cambria Math" panose="02040503050406030204" pitchFamily="18" charset="0"/>
                            <a:ea typeface="Times New Roman" panose="02020603050405020304" pitchFamily="18" charset="0"/>
                            <a:cs typeface="Arial" panose="020B0604020202020204" pitchFamily="34" charset="0"/>
                          </a:rPr>
                          <m:t>𝐸𝑅𝑀</m:t>
                        </m:r>
                      </m:e>
                      <m:sub>
                        <m:r>
                          <a:rPr lang="en-GB" i="1">
                            <a:latin typeface="Cambria Math" panose="02040503050406030204" pitchFamily="18" charset="0"/>
                            <a:ea typeface="Times New Roman" panose="02020603050405020304" pitchFamily="18" charset="0"/>
                            <a:cs typeface="Arial" panose="020B0604020202020204" pitchFamily="34" charset="0"/>
                          </a:rPr>
                          <m:t>𝑖𝑡</m:t>
                        </m:r>
                      </m:sub>
                    </m:sSub>
                    <m:r>
                      <a:rPr lang="en-GB" i="1">
                        <a:latin typeface="Cambria Math" panose="02040503050406030204" pitchFamily="18" charset="0"/>
                        <a:ea typeface="Times New Roman" panose="02020603050405020304" pitchFamily="18" charset="0"/>
                        <a:cs typeface="Arial" panose="020B0604020202020204" pitchFamily="34" charset="0"/>
                      </a:rPr>
                      <m:t>+ </m:t>
                    </m:r>
                    <m:r>
                      <a:rPr lang="en-GB" i="1">
                        <a:latin typeface="Cambria Math" panose="02040503050406030204" pitchFamily="18" charset="0"/>
                        <a:ea typeface="Times New Roman" panose="02020603050405020304" pitchFamily="18" charset="0"/>
                        <a:cs typeface="Arial" panose="020B0604020202020204" pitchFamily="34" charset="0"/>
                      </a:rPr>
                      <m:t>𝛾</m:t>
                    </m:r>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m:t>
                        </m:r>
                        <m:r>
                          <a:rPr lang="en-GB" i="1">
                            <a:latin typeface="Cambria Math" panose="02040503050406030204" pitchFamily="18" charset="0"/>
                            <a:ea typeface="Times New Roman" panose="02020603050405020304" pitchFamily="18" charset="0"/>
                            <a:cs typeface="Arial" panose="020B0604020202020204" pitchFamily="34" charset="0"/>
                          </a:rPr>
                          <m:t>𝑋</m:t>
                        </m:r>
                      </m:e>
                      <m:sub>
                        <m:r>
                          <a:rPr lang="en-GB" i="1">
                            <a:latin typeface="Cambria Math" panose="02040503050406030204" pitchFamily="18" charset="0"/>
                            <a:ea typeface="Times New Roman" panose="02020603050405020304" pitchFamily="18" charset="0"/>
                            <a:cs typeface="Arial" panose="020B0604020202020204" pitchFamily="34" charset="0"/>
                          </a:rPr>
                          <m:t>𝑖𝑡</m:t>
                        </m:r>
                      </m:sub>
                    </m:sSub>
                    <m:r>
                      <a:rPr lang="en-GB" i="1">
                        <a:latin typeface="Cambria Math" panose="02040503050406030204" pitchFamily="18" charset="0"/>
                        <a:ea typeface="Times New Roman" panose="02020603050405020304" pitchFamily="18" charset="0"/>
                        <a:cs typeface="Arial" panose="020B0604020202020204" pitchFamily="34" charset="0"/>
                      </a:rPr>
                      <m:t>+</m:t>
                    </m:r>
                    <m:sSub>
                      <m:sSubPr>
                        <m:ctrlPr>
                          <a:rPr lang="en-GB"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𝜀</m:t>
                        </m:r>
                      </m:e>
                      <m:sub>
                        <m:r>
                          <a:rPr lang="en-GB" i="1">
                            <a:latin typeface="Cambria Math" panose="02040503050406030204" pitchFamily="18" charset="0"/>
                            <a:ea typeface="Times New Roman" panose="02020603050405020304" pitchFamily="18" charset="0"/>
                            <a:cs typeface="Arial" panose="020B0604020202020204" pitchFamily="34" charset="0"/>
                          </a:rPr>
                          <m:t>𝑖𝑡</m:t>
                        </m:r>
                      </m:sub>
                    </m:sSub>
                  </m:oMath>
                </a14:m>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57382" y="4280177"/>
                <a:ext cx="7453746" cy="507831"/>
              </a:xfrm>
              <a:prstGeom prst="rect">
                <a:avLst/>
              </a:prstGeom>
              <a:blipFill>
                <a:blip r:embed="rId3"/>
                <a:stretch>
                  <a:fillRect b="-2410"/>
                </a:stretch>
              </a:blipFill>
            </p:spPr>
            <p:txBody>
              <a:bodyPr/>
              <a:lstStyle/>
              <a:p>
                <a:r>
                  <a:rPr lang="en-GB">
                    <a:noFill/>
                  </a:rPr>
                  <a:t> </a:t>
                </a:r>
              </a:p>
            </p:txBody>
          </p:sp>
        </mc:Fallback>
      </mc:AlternateContent>
    </p:spTree>
    <p:extLst>
      <p:ext uri="{BB962C8B-B14F-4D97-AF65-F5344CB8AC3E}">
        <p14:creationId xmlns:p14="http://schemas.microsoft.com/office/powerpoint/2010/main" val="4234934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Multiple Logistic Regression Model</a:t>
            </a:r>
            <a:br>
              <a:rPr lang="en-GB" b="1" dirty="0"/>
            </a:br>
            <a:r>
              <a:rPr lang="en-GB" b="1" dirty="0"/>
              <a:t>[variables influencing the implementation of </a:t>
            </a:r>
            <a:r>
              <a:rPr lang="en-GB" b="1" dirty="0" err="1"/>
              <a:t>ERM</a:t>
            </a:r>
            <a:r>
              <a:rPr lang="en-GB" b="1" dirty="0"/>
              <a: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14:m>
                  <m:oMath xmlns:m="http://schemas.openxmlformats.org/officeDocument/2006/math">
                    <m:r>
                      <a:rPr lang="en-GB" sz="2400" i="1" smtClean="0">
                        <a:latin typeface="Cambria Math" panose="02040503050406030204" pitchFamily="18" charset="0"/>
                      </a:rPr>
                      <m:t>𝑙𝑜𝑔𝑖𝑡</m:t>
                    </m:r>
                    <m:r>
                      <a:rPr lang="en-GB" sz="2400" i="1" smtClean="0">
                        <a:latin typeface="Cambria Math" panose="02040503050406030204" pitchFamily="18" charset="0"/>
                      </a:rPr>
                      <m:t> </m:t>
                    </m:r>
                    <m:d>
                      <m:dPr>
                        <m:ctrlPr>
                          <a:rPr lang="en-GB" sz="2400" i="1">
                            <a:latin typeface="Cambria Math" panose="02040503050406030204" pitchFamily="18" charset="0"/>
                          </a:rPr>
                        </m:ctrlPr>
                      </m:dPr>
                      <m:e>
                        <m:r>
                          <a:rPr lang="en-GB" sz="2400" i="1">
                            <a:latin typeface="Cambria Math" panose="02040503050406030204" pitchFamily="18" charset="0"/>
                          </a:rPr>
                          <m:t>𝑝</m:t>
                        </m:r>
                      </m:e>
                    </m:d>
                    <m:r>
                      <a:rPr lang="en-GB" sz="2400" i="1">
                        <a:latin typeface="Cambria Math" panose="02040503050406030204" pitchFamily="18" charset="0"/>
                      </a:rPr>
                      <m:t>=</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log</m:t>
                        </m:r>
                      </m:fName>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rPr>
                                  <m:t>𝑝</m:t>
                                </m:r>
                              </m:num>
                              <m:den>
                                <m:r>
                                  <a:rPr lang="en-GB" sz="2400" i="1">
                                    <a:latin typeface="Cambria Math" panose="02040503050406030204" pitchFamily="18" charset="0"/>
                                  </a:rPr>
                                  <m:t>1−</m:t>
                                </m:r>
                                <m:r>
                                  <a:rPr lang="en-GB" sz="2400" i="1">
                                    <a:latin typeface="Cambria Math" panose="02040503050406030204" pitchFamily="18" charset="0"/>
                                  </a:rPr>
                                  <m:t>𝑝</m:t>
                                </m:r>
                              </m:den>
                            </m:f>
                          </m:e>
                        </m:d>
                      </m:e>
                    </m:func>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𝛽</m:t>
                        </m:r>
                      </m:e>
                      <m:sub>
                        <m:r>
                          <a:rPr lang="en-GB" sz="2400" i="1">
                            <a:latin typeface="Cambria Math" panose="02040503050406030204" pitchFamily="18" charset="0"/>
                          </a:rPr>
                          <m:t>0</m:t>
                        </m:r>
                      </m:sub>
                    </m:sSub>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𝛽</m:t>
                        </m:r>
                      </m:e>
                      <m:sub>
                        <m:r>
                          <a:rPr lang="en-GB" sz="2400" i="1">
                            <a:latin typeface="Cambria Math" panose="02040503050406030204" pitchFamily="18" charset="0"/>
                          </a:rPr>
                          <m:t>1</m:t>
                        </m:r>
                      </m:sub>
                    </m:sSub>
                    <m:sSub>
                      <m:sSubPr>
                        <m:ctrlPr>
                          <a:rPr lang="en-GB" sz="2400" i="1">
                            <a:latin typeface="Cambria Math" panose="02040503050406030204" pitchFamily="18" charset="0"/>
                          </a:rPr>
                        </m:ctrlPr>
                      </m:sSubPr>
                      <m:e>
                        <m:r>
                          <a:rPr lang="en-GB" sz="2400" i="1">
                            <a:latin typeface="Cambria Math" panose="02040503050406030204" pitchFamily="18" charset="0"/>
                          </a:rPr>
                          <m:t>𝑥</m:t>
                        </m:r>
                      </m:e>
                      <m:sub>
                        <m:r>
                          <a:rPr lang="en-GB" sz="2400" i="1">
                            <a:latin typeface="Cambria Math" panose="02040503050406030204" pitchFamily="18" charset="0"/>
                          </a:rPr>
                          <m:t>1</m:t>
                        </m:r>
                      </m:sub>
                    </m:sSub>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𝛽</m:t>
                        </m:r>
                      </m:e>
                      <m:sub>
                        <m:r>
                          <a:rPr lang="en-GB" sz="2400" i="1">
                            <a:latin typeface="Cambria Math" panose="02040503050406030204" pitchFamily="18" charset="0"/>
                          </a:rPr>
                          <m:t>2</m:t>
                        </m:r>
                      </m:sub>
                    </m:sSub>
                    <m:sSub>
                      <m:sSubPr>
                        <m:ctrlPr>
                          <a:rPr lang="en-GB" sz="2400" i="1">
                            <a:latin typeface="Cambria Math" panose="02040503050406030204" pitchFamily="18" charset="0"/>
                          </a:rPr>
                        </m:ctrlPr>
                      </m:sSubPr>
                      <m:e>
                        <m:r>
                          <a:rPr lang="en-GB" sz="2400" i="1">
                            <a:latin typeface="Cambria Math" panose="02040503050406030204" pitchFamily="18" charset="0"/>
                          </a:rPr>
                          <m:t>𝑥</m:t>
                        </m:r>
                      </m:e>
                      <m:sub>
                        <m:r>
                          <a:rPr lang="en-GB" sz="2400" i="1">
                            <a:latin typeface="Cambria Math" panose="02040503050406030204" pitchFamily="18" charset="0"/>
                          </a:rPr>
                          <m:t>2</m:t>
                        </m:r>
                      </m:sub>
                    </m:sSub>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𝛽</m:t>
                        </m:r>
                      </m:e>
                      <m:sub>
                        <m:r>
                          <a:rPr lang="en-GB" sz="2400" i="1">
                            <a:latin typeface="Cambria Math" panose="02040503050406030204" pitchFamily="18" charset="0"/>
                          </a:rPr>
                          <m:t>𝑛</m:t>
                        </m:r>
                      </m:sub>
                    </m:sSub>
                    <m:sSub>
                      <m:sSubPr>
                        <m:ctrlPr>
                          <a:rPr lang="en-GB" sz="2400" i="1">
                            <a:latin typeface="Cambria Math" panose="02040503050406030204" pitchFamily="18" charset="0"/>
                          </a:rPr>
                        </m:ctrlPr>
                      </m:sSubPr>
                      <m:e>
                        <m:r>
                          <a:rPr lang="en-GB" sz="2400" i="1">
                            <a:latin typeface="Cambria Math" panose="02040503050406030204" pitchFamily="18" charset="0"/>
                          </a:rPr>
                          <m:t>𝑥</m:t>
                        </m:r>
                      </m:e>
                      <m:sub>
                        <m:r>
                          <a:rPr lang="en-GB" sz="2400" i="1">
                            <a:latin typeface="Cambria Math" panose="02040503050406030204" pitchFamily="18" charset="0"/>
                          </a:rPr>
                          <m:t>𝑛</m:t>
                        </m:r>
                      </m:sub>
                    </m:sSub>
                  </m:oMath>
                </a14:m>
                <a:r>
                  <a:rPr lang="en-GB" sz="2400" dirty="0"/>
                  <a:t>		(4)</a:t>
                </a:r>
              </a:p>
              <a:p>
                <a:pPr marL="0" indent="0">
                  <a:buNone/>
                </a:pPr>
                <a:endParaRPr lang="en-GB" b="1" dirty="0"/>
              </a:p>
              <a:p>
                <a:pPr marL="0" indent="0">
                  <a:buNone/>
                </a:pPr>
                <a:r>
                  <a:rPr lang="en-GB" b="1" dirty="0"/>
                  <a:t>Financial Variables Only</a:t>
                </a:r>
                <a:endParaRPr lang="en-GB" dirty="0"/>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𝐸𝑅𝑀</m:t>
                        </m:r>
                      </m:e>
                      <m:sub>
                        <m:r>
                          <a:rPr lang="en-GB" i="1">
                            <a:latin typeface="Cambria Math" panose="02040503050406030204" pitchFamily="18" charset="0"/>
                          </a:rPr>
                          <m:t>𝑖𝑡</m:t>
                        </m:r>
                      </m:sub>
                    </m:sSub>
                    <m:r>
                      <a:rPr lang="en-GB" i="1">
                        <a:latin typeface="Cambria Math" panose="02040503050406030204" pitchFamily="18" charset="0"/>
                      </a:rPr>
                      <m:t>= </m:t>
                    </m:r>
                    <m:r>
                      <a:rPr lang="en-GB" i="1">
                        <a:latin typeface="Cambria Math" panose="02040503050406030204" pitchFamily="18" charset="0"/>
                      </a:rPr>
                      <m:t>𝜃</m:t>
                    </m:r>
                    <m:r>
                      <a:rPr lang="en-GB" i="1">
                        <a:latin typeface="Cambria Math" panose="02040503050406030204" pitchFamily="18" charset="0"/>
                      </a:rPr>
                      <m:t>+ </m:t>
                    </m:r>
                    <m:r>
                      <a:rPr lang="en-GB" i="1">
                        <a:latin typeface="Cambria Math" panose="02040503050406030204" pitchFamily="18" charset="0"/>
                      </a:rPr>
                      <m:t>𝜗</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𝑖𝑡</m:t>
                        </m:r>
                      </m:sub>
                    </m:sSub>
                  </m:oMath>
                </a14:m>
                <a:r>
                  <a:rPr lang="en-GB" dirty="0"/>
                  <a:t>				(5)</a:t>
                </a:r>
              </a:p>
              <a:p>
                <a:endParaRPr lang="en-GB" dirty="0"/>
              </a:p>
              <a:p>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𝑬𝑹𝑴</m:t>
                        </m:r>
                      </m:e>
                      <m:sub>
                        <m:r>
                          <a:rPr lang="en-GB" b="1" i="1">
                            <a:latin typeface="Cambria Math" panose="02040503050406030204" pitchFamily="18" charset="0"/>
                          </a:rPr>
                          <m:t>𝒊𝒕</m:t>
                        </m:r>
                      </m:sub>
                    </m:sSub>
                  </m:oMath>
                </a14:m>
                <a:r>
                  <a:rPr lang="en-GB" dirty="0"/>
                  <a:t> is a categorical dependent variable of the </a:t>
                </a:r>
                <a:r>
                  <a:rPr lang="en-GB" i="1" dirty="0" err="1"/>
                  <a:t>i</a:t>
                </a:r>
                <a:r>
                  <a:rPr lang="en-GB" i="1" baseline="30000" dirty="0" err="1"/>
                  <a:t>th</a:t>
                </a:r>
                <a:r>
                  <a:rPr lang="en-GB" i="1" dirty="0"/>
                  <a:t> </a:t>
                </a:r>
                <a:r>
                  <a:rPr lang="en-GB" dirty="0"/>
                  <a:t>firm at time </a:t>
                </a:r>
                <a14:m>
                  <m:oMath xmlns:m="http://schemas.openxmlformats.org/officeDocument/2006/math">
                    <m:r>
                      <a:rPr lang="en-GB" i="1">
                        <a:latin typeface="Cambria Math" panose="02040503050406030204" pitchFamily="18" charset="0"/>
                      </a:rPr>
                      <m:t>𝑡</m:t>
                    </m:r>
                  </m:oMath>
                </a14:m>
                <a:endParaRPr lang="en-GB" i="1" dirty="0"/>
              </a:p>
              <a:p>
                <a14:m>
                  <m:oMath xmlns:m="http://schemas.openxmlformats.org/officeDocument/2006/math">
                    <m:r>
                      <a:rPr lang="en-GB" i="1">
                        <a:latin typeface="Cambria Math" panose="02040503050406030204" pitchFamily="18" charset="0"/>
                      </a:rPr>
                      <m:t>𝜃</m:t>
                    </m:r>
                  </m:oMath>
                </a14:m>
                <a:r>
                  <a:rPr lang="en-GB" i="1" dirty="0"/>
                  <a:t> </a:t>
                </a:r>
                <a:r>
                  <a:rPr lang="en-GB" dirty="0"/>
                  <a:t>is the intercept of the equation, whereas </a:t>
                </a:r>
                <a14:m>
                  <m:oMath xmlns:m="http://schemas.openxmlformats.org/officeDocument/2006/math">
                    <m:r>
                      <a:rPr lang="en-GB" i="1">
                        <a:latin typeface="Cambria Math" panose="02040503050406030204" pitchFamily="18" charset="0"/>
                      </a:rPr>
                      <m:t>𝜗</m:t>
                    </m:r>
                    <m:r>
                      <a:rPr lang="en-GB" i="1">
                        <a:latin typeface="Cambria Math" panose="02040503050406030204" pitchFamily="18" charset="0"/>
                      </a:rPr>
                      <m:t> </m:t>
                    </m:r>
                  </m:oMath>
                </a14:m>
                <a:r>
                  <a:rPr lang="en-GB" dirty="0"/>
                  <a:t>represent the regression coefficient of the financial variables vector (</a:t>
                </a:r>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𝑾</m:t>
                        </m:r>
                      </m:e>
                      <m:sub>
                        <m:r>
                          <a:rPr lang="en-GB" b="1" i="1">
                            <a:latin typeface="Cambria Math" panose="02040503050406030204" pitchFamily="18" charset="0"/>
                          </a:rPr>
                          <m:t>𝒊𝒕</m:t>
                        </m:r>
                      </m:sub>
                    </m:sSub>
                  </m:oMath>
                </a14:m>
                <a:r>
                  <a:rPr lang="en-GB" dirty="0"/>
                  <a:t>), respectively. </a:t>
                </a:r>
              </a:p>
              <a:p>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𝝎</m:t>
                        </m:r>
                      </m:e>
                      <m:sub>
                        <m:r>
                          <a:rPr lang="en-GB" b="1" i="1">
                            <a:latin typeface="Cambria Math" panose="02040503050406030204" pitchFamily="18" charset="0"/>
                          </a:rPr>
                          <m:t>𝒊𝒕</m:t>
                        </m:r>
                      </m:sub>
                    </m:sSub>
                  </m:oMath>
                </a14:m>
                <a:r>
                  <a:rPr lang="en-GB" dirty="0"/>
                  <a:t> represents the random error term of the equation, which captures other factors</a:t>
                </a:r>
                <a:r>
                  <a:rPr lang="th-TH" dirty="0"/>
                  <a:t> </a:t>
                </a:r>
                <a:r>
                  <a:rPr lang="en-GB" dirty="0"/>
                  <a:t>that affect the </a:t>
                </a:r>
                <a:r>
                  <a:rPr lang="en-GB" dirty="0" err="1"/>
                  <a:t>ERM</a:t>
                </a:r>
                <a:r>
                  <a:rPr lang="en-GB" dirty="0"/>
                  <a:t> or the dependent variable.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681" r="-185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78EC672-9ABD-4B9D-9371-B6DDA1E9D1FC}" type="slidenum">
              <a:rPr lang="en-GB" smtClean="0"/>
              <a:t>32</a:t>
            </a:fld>
            <a:endParaRPr lang="en-GB"/>
          </a:p>
        </p:txBody>
      </p:sp>
    </p:spTree>
    <p:extLst>
      <p:ext uri="{BB962C8B-B14F-4D97-AF65-F5344CB8AC3E}">
        <p14:creationId xmlns:p14="http://schemas.microsoft.com/office/powerpoint/2010/main" val="357606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latin typeface="Arial" panose="020B0604020202020204" pitchFamily="34" charset="0"/>
                <a:cs typeface="Arial" panose="020B0604020202020204" pitchFamily="34" charset="0"/>
              </a:rPr>
              <a:t>Figure 6</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Multiple Logistic Regression Model for </a:t>
            </a:r>
            <a:r>
              <a:rPr lang="en-GB" sz="3200" b="1" dirty="0">
                <a:solidFill>
                  <a:srgbClr val="0070C0"/>
                </a:solidFill>
                <a:latin typeface="Arial" panose="020B0604020202020204" pitchFamily="34" charset="0"/>
                <a:cs typeface="Arial" panose="020B0604020202020204" pitchFamily="34" charset="0"/>
              </a:rPr>
              <a:t>Financial Variables </a:t>
            </a:r>
            <a:r>
              <a:rPr lang="en-GB" sz="3200" dirty="0">
                <a:latin typeface="Arial" panose="020B0604020202020204" pitchFamily="34" charset="0"/>
                <a:cs typeface="Arial" panose="020B0604020202020204" pitchFamily="34" charset="0"/>
              </a:rPr>
              <a:t>Only: </a:t>
            </a:r>
            <a:r>
              <a:rPr lang="en-GB" sz="3200" b="1" dirty="0">
                <a:solidFill>
                  <a:srgbClr val="FF0000"/>
                </a:solidFill>
                <a:latin typeface="Arial" panose="020B0604020202020204" pitchFamily="34" charset="0"/>
                <a:cs typeface="Arial" panose="020B0604020202020204" pitchFamily="34" charset="0"/>
              </a:rPr>
              <a:t>Full Model</a:t>
            </a:r>
          </a:p>
        </p:txBody>
      </p:sp>
      <p:pic>
        <p:nvPicPr>
          <p:cNvPr id="4" name="Picture 3"/>
          <p:cNvPicPr>
            <a:picLocks noChangeAspect="1"/>
          </p:cNvPicPr>
          <p:nvPr/>
        </p:nvPicPr>
        <p:blipFill>
          <a:blip r:embed="rId2"/>
          <a:stretch>
            <a:fillRect/>
          </a:stretch>
        </p:blipFill>
        <p:spPr>
          <a:xfrm>
            <a:off x="1084947" y="2411934"/>
            <a:ext cx="5732739" cy="2050757"/>
          </a:xfrm>
          <a:prstGeom prst="rect">
            <a:avLst/>
          </a:prstGeom>
        </p:spPr>
      </p:pic>
      <p:sp>
        <p:nvSpPr>
          <p:cNvPr id="5" name="Rectangle 4"/>
          <p:cNvSpPr/>
          <p:nvPr/>
        </p:nvSpPr>
        <p:spPr>
          <a:xfrm>
            <a:off x="1028008" y="2023238"/>
            <a:ext cx="1941557"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Effect Summary</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84946" y="4761722"/>
            <a:ext cx="5732739" cy="844429"/>
          </a:xfrm>
          <a:prstGeom prst="rect">
            <a:avLst/>
          </a:prstGeom>
        </p:spPr>
      </p:pic>
      <p:sp>
        <p:nvSpPr>
          <p:cNvPr id="7" name="Rectangle 6"/>
          <p:cNvSpPr/>
          <p:nvPr/>
        </p:nvSpPr>
        <p:spPr>
          <a:xfrm>
            <a:off x="1028008" y="4373026"/>
            <a:ext cx="1847493"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Full Model Test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084945" y="5700109"/>
            <a:ext cx="5732739" cy="844429"/>
          </a:xfrm>
          <a:prstGeom prst="rect">
            <a:avLst/>
          </a:prstGeom>
        </p:spPr>
      </p:pic>
      <p:sp>
        <p:nvSpPr>
          <p:cNvPr id="3" name="TextBox 2"/>
          <p:cNvSpPr txBox="1"/>
          <p:nvPr/>
        </p:nvSpPr>
        <p:spPr>
          <a:xfrm>
            <a:off x="7084291" y="2411934"/>
            <a:ext cx="2558473" cy="1200329"/>
          </a:xfrm>
          <a:prstGeom prst="rect">
            <a:avLst/>
          </a:prstGeom>
          <a:noFill/>
        </p:spPr>
        <p:txBody>
          <a:bodyPr wrap="square" rtlCol="0">
            <a:spAutoFit/>
          </a:bodyPr>
          <a:lstStyle/>
          <a:p>
            <a:r>
              <a:rPr lang="en-GB" dirty="0"/>
              <a:t>Very small p-value mean that the independent variables in the model have predictive power </a:t>
            </a:r>
          </a:p>
        </p:txBody>
      </p:sp>
      <p:sp>
        <p:nvSpPr>
          <p:cNvPr id="9" name="Slide Number Placeholder 8"/>
          <p:cNvSpPr>
            <a:spLocks noGrp="1"/>
          </p:cNvSpPr>
          <p:nvPr>
            <p:ph type="sldNum" sz="quarter" idx="12"/>
          </p:nvPr>
        </p:nvSpPr>
        <p:spPr/>
        <p:txBody>
          <a:bodyPr/>
          <a:lstStyle/>
          <a:p>
            <a:fld id="{278EC672-9ABD-4B9D-9371-B6DDA1E9D1FC}" type="slidenum">
              <a:rPr lang="en-GB" smtClean="0"/>
              <a:t>33</a:t>
            </a:fld>
            <a:endParaRPr lang="en-GB"/>
          </a:p>
        </p:txBody>
      </p:sp>
    </p:spTree>
    <p:extLst>
      <p:ext uri="{BB962C8B-B14F-4D97-AF65-F5344CB8AC3E}">
        <p14:creationId xmlns:p14="http://schemas.microsoft.com/office/powerpoint/2010/main" val="3606476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6640" y="1128651"/>
            <a:ext cx="6772565" cy="3852366"/>
          </a:xfrm>
          <a:prstGeom prst="rect">
            <a:avLst/>
          </a:prstGeom>
        </p:spPr>
      </p:pic>
      <p:pic>
        <p:nvPicPr>
          <p:cNvPr id="5" name="Picture 4"/>
          <p:cNvPicPr>
            <a:picLocks noChangeAspect="1"/>
          </p:cNvPicPr>
          <p:nvPr/>
        </p:nvPicPr>
        <p:blipFill>
          <a:blip r:embed="rId3"/>
          <a:stretch>
            <a:fillRect/>
          </a:stretch>
        </p:blipFill>
        <p:spPr>
          <a:xfrm>
            <a:off x="755070" y="850808"/>
            <a:ext cx="5732739" cy="161267"/>
          </a:xfrm>
          <a:prstGeom prst="rect">
            <a:avLst/>
          </a:prstGeom>
        </p:spPr>
      </p:pic>
      <p:pic>
        <p:nvPicPr>
          <p:cNvPr id="6" name="Picture 5"/>
          <p:cNvPicPr>
            <a:picLocks noChangeAspect="1"/>
          </p:cNvPicPr>
          <p:nvPr/>
        </p:nvPicPr>
        <p:blipFill>
          <a:blip r:embed="rId4"/>
          <a:stretch>
            <a:fillRect/>
          </a:stretch>
        </p:blipFill>
        <p:spPr>
          <a:xfrm>
            <a:off x="755070" y="4917718"/>
            <a:ext cx="5732739" cy="1940282"/>
          </a:xfrm>
          <a:prstGeom prst="rect">
            <a:avLst/>
          </a:prstGeom>
        </p:spPr>
      </p:pic>
      <p:sp>
        <p:nvSpPr>
          <p:cNvPr id="7" name="Rectangle 6"/>
          <p:cNvSpPr/>
          <p:nvPr/>
        </p:nvSpPr>
        <p:spPr>
          <a:xfrm>
            <a:off x="662714" y="4707544"/>
            <a:ext cx="2117887" cy="273473"/>
          </a:xfrm>
          <a:prstGeom prst="rect">
            <a:avLst/>
          </a:prstGeom>
        </p:spPr>
        <p:txBody>
          <a:bodyPr wrap="none">
            <a:spAutoFit/>
          </a:bodyPr>
          <a:lstStyle/>
          <a:p>
            <a:pPr>
              <a:lnSpc>
                <a:spcPct val="107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Effect Likelihood Ratio Tests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755070" y="364900"/>
            <a:ext cx="7465294" cy="369332"/>
          </a:xfrm>
          <a:prstGeom prst="rect">
            <a:avLst/>
          </a:prstGeom>
          <a:noFill/>
        </p:spPr>
        <p:txBody>
          <a:bodyPr wrap="square" rtlCol="0">
            <a:spAutoFit/>
          </a:bodyPr>
          <a:lstStyle/>
          <a:p>
            <a:r>
              <a:rPr lang="en-GB" dirty="0"/>
              <a:t>Figure 6: Multiple Logistic Regression - Full Model – Financial Variables </a:t>
            </a:r>
          </a:p>
        </p:txBody>
      </p:sp>
      <p:sp>
        <p:nvSpPr>
          <p:cNvPr id="3" name="Slide Number Placeholder 2"/>
          <p:cNvSpPr>
            <a:spLocks noGrp="1"/>
          </p:cNvSpPr>
          <p:nvPr>
            <p:ph type="sldNum" sz="quarter" idx="12"/>
          </p:nvPr>
        </p:nvSpPr>
        <p:spPr/>
        <p:txBody>
          <a:bodyPr/>
          <a:lstStyle/>
          <a:p>
            <a:fld id="{278EC672-9ABD-4B9D-9371-B6DDA1E9D1FC}" type="slidenum">
              <a:rPr lang="en-GB" smtClean="0"/>
              <a:t>34</a:t>
            </a:fld>
            <a:endParaRPr lang="en-GB"/>
          </a:p>
        </p:txBody>
      </p:sp>
    </p:spTree>
    <p:extLst>
      <p:ext uri="{BB962C8B-B14F-4D97-AF65-F5344CB8AC3E}">
        <p14:creationId xmlns:p14="http://schemas.microsoft.com/office/powerpoint/2010/main" val="2127830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Figure 7:</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Multiple Logistic Regression Model for </a:t>
            </a:r>
            <a:r>
              <a:rPr lang="en-GB" sz="2800" b="1" dirty="0">
                <a:solidFill>
                  <a:srgbClr val="FF0000"/>
                </a:solidFill>
                <a:latin typeface="Arial" panose="020B0604020202020204" pitchFamily="34" charset="0"/>
                <a:cs typeface="Arial" panose="020B0604020202020204" pitchFamily="34" charset="0"/>
              </a:rPr>
              <a:t>Financial Variables Only</a:t>
            </a:r>
            <a:r>
              <a:rPr lang="en-GB" sz="2800" dirty="0">
                <a:latin typeface="Arial" panose="020B0604020202020204" pitchFamily="34" charset="0"/>
                <a:cs typeface="Arial" panose="020B0604020202020204" pitchFamily="34" charset="0"/>
              </a:rPr>
              <a:t>: </a:t>
            </a:r>
            <a:r>
              <a:rPr lang="en-GB" sz="2800" b="1" dirty="0">
                <a:solidFill>
                  <a:srgbClr val="FF0000"/>
                </a:solidFill>
                <a:latin typeface="Arial" panose="020B0604020202020204" pitchFamily="34" charset="0"/>
                <a:cs typeface="Arial" panose="020B0604020202020204" pitchFamily="34" charset="0"/>
              </a:rPr>
              <a:t>Reduced Model</a:t>
            </a:r>
          </a:p>
        </p:txBody>
      </p:sp>
      <p:pic>
        <p:nvPicPr>
          <p:cNvPr id="4" name="Picture 3"/>
          <p:cNvPicPr>
            <a:picLocks noChangeAspect="1"/>
          </p:cNvPicPr>
          <p:nvPr/>
        </p:nvPicPr>
        <p:blipFill>
          <a:blip r:embed="rId2"/>
          <a:stretch>
            <a:fillRect/>
          </a:stretch>
        </p:blipFill>
        <p:spPr>
          <a:xfrm>
            <a:off x="1010132" y="2200229"/>
            <a:ext cx="5732739" cy="961252"/>
          </a:xfrm>
          <a:prstGeom prst="rect">
            <a:avLst/>
          </a:prstGeom>
        </p:spPr>
      </p:pic>
      <p:pic>
        <p:nvPicPr>
          <p:cNvPr id="5" name="Picture 4"/>
          <p:cNvPicPr>
            <a:picLocks noChangeAspect="1"/>
          </p:cNvPicPr>
          <p:nvPr/>
        </p:nvPicPr>
        <p:blipFill>
          <a:blip r:embed="rId3"/>
          <a:stretch>
            <a:fillRect/>
          </a:stretch>
        </p:blipFill>
        <p:spPr>
          <a:xfrm>
            <a:off x="1010131" y="1926890"/>
            <a:ext cx="5732739" cy="161267"/>
          </a:xfrm>
          <a:prstGeom prst="rect">
            <a:avLst/>
          </a:prstGeom>
        </p:spPr>
      </p:pic>
      <p:pic>
        <p:nvPicPr>
          <p:cNvPr id="6" name="Picture 5"/>
          <p:cNvPicPr>
            <a:picLocks noChangeAspect="1"/>
          </p:cNvPicPr>
          <p:nvPr/>
        </p:nvPicPr>
        <p:blipFill>
          <a:blip r:embed="rId4"/>
          <a:stretch>
            <a:fillRect/>
          </a:stretch>
        </p:blipFill>
        <p:spPr>
          <a:xfrm>
            <a:off x="1010130" y="3303886"/>
            <a:ext cx="5732739" cy="961252"/>
          </a:xfrm>
          <a:prstGeom prst="rect">
            <a:avLst/>
          </a:prstGeom>
        </p:spPr>
      </p:pic>
      <p:sp>
        <p:nvSpPr>
          <p:cNvPr id="7" name="Rectangle 6"/>
          <p:cNvSpPr/>
          <p:nvPr/>
        </p:nvSpPr>
        <p:spPr>
          <a:xfrm>
            <a:off x="924385" y="3024744"/>
            <a:ext cx="1382110" cy="273473"/>
          </a:xfrm>
          <a:prstGeom prst="rect">
            <a:avLst/>
          </a:prstGeom>
        </p:spPr>
        <p:txBody>
          <a:bodyPr wrap="none">
            <a:spAutoFit/>
          </a:bodyPr>
          <a:lstStyle/>
          <a:p>
            <a:pPr>
              <a:lnSpc>
                <a:spcPct val="107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Whole Model Test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10129" y="4151647"/>
            <a:ext cx="5732739" cy="961252"/>
          </a:xfrm>
          <a:prstGeom prst="rect">
            <a:avLst/>
          </a:prstGeom>
        </p:spPr>
      </p:pic>
      <p:pic>
        <p:nvPicPr>
          <p:cNvPr id="9" name="Picture 8"/>
          <p:cNvPicPr>
            <a:picLocks noChangeAspect="1"/>
          </p:cNvPicPr>
          <p:nvPr/>
        </p:nvPicPr>
        <p:blipFill>
          <a:blip r:embed="rId6"/>
          <a:stretch>
            <a:fillRect/>
          </a:stretch>
        </p:blipFill>
        <p:spPr>
          <a:xfrm>
            <a:off x="1010129" y="5228823"/>
            <a:ext cx="5732739" cy="1629177"/>
          </a:xfrm>
          <a:prstGeom prst="rect">
            <a:avLst/>
          </a:prstGeom>
        </p:spPr>
      </p:pic>
      <p:pic>
        <p:nvPicPr>
          <p:cNvPr id="10" name="Picture 9"/>
          <p:cNvPicPr>
            <a:picLocks noChangeAspect="1"/>
          </p:cNvPicPr>
          <p:nvPr/>
        </p:nvPicPr>
        <p:blipFill>
          <a:blip r:embed="rId7"/>
          <a:stretch>
            <a:fillRect/>
          </a:stretch>
        </p:blipFill>
        <p:spPr>
          <a:xfrm>
            <a:off x="7186489" y="2200229"/>
            <a:ext cx="4235198" cy="961252"/>
          </a:xfrm>
          <a:prstGeom prst="rect">
            <a:avLst/>
          </a:prstGeom>
        </p:spPr>
      </p:pic>
      <p:sp>
        <p:nvSpPr>
          <p:cNvPr id="11" name="Rectangle 10"/>
          <p:cNvSpPr/>
          <p:nvPr/>
        </p:nvSpPr>
        <p:spPr>
          <a:xfrm>
            <a:off x="7114847" y="1953883"/>
            <a:ext cx="888385" cy="273473"/>
          </a:xfrm>
          <a:prstGeom prst="rect">
            <a:avLst/>
          </a:prstGeom>
        </p:spPr>
        <p:txBody>
          <a:bodyPr wrap="none">
            <a:spAutoFit/>
          </a:bodyPr>
          <a:lstStyle/>
          <a:p>
            <a:pPr>
              <a:lnSpc>
                <a:spcPct val="107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Lack of Fit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a:stretch>
            <a:fillRect/>
          </a:stretch>
        </p:blipFill>
        <p:spPr>
          <a:xfrm>
            <a:off x="7186489" y="3407827"/>
            <a:ext cx="4235198" cy="1127599"/>
          </a:xfrm>
          <a:prstGeom prst="rect">
            <a:avLst/>
          </a:prstGeom>
        </p:spPr>
      </p:pic>
      <p:sp>
        <p:nvSpPr>
          <p:cNvPr id="13" name="Rectangle 12"/>
          <p:cNvSpPr/>
          <p:nvPr/>
        </p:nvSpPr>
        <p:spPr>
          <a:xfrm>
            <a:off x="7114847" y="2985825"/>
            <a:ext cx="6096000" cy="454612"/>
          </a:xfrm>
          <a:prstGeom prst="rect">
            <a:avLst/>
          </a:prstGeom>
        </p:spPr>
        <p:txBody>
          <a:bodyPr>
            <a:spAutoFit/>
          </a:bodyPr>
          <a:lstStyle/>
          <a:p>
            <a:pP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Parameter Estimates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stretch>
            <a:fillRect/>
          </a:stretch>
        </p:blipFill>
        <p:spPr>
          <a:xfrm>
            <a:off x="7237211" y="5482151"/>
            <a:ext cx="4318327" cy="1122519"/>
          </a:xfrm>
          <a:prstGeom prst="rect">
            <a:avLst/>
          </a:prstGeom>
        </p:spPr>
      </p:pic>
      <p:pic>
        <p:nvPicPr>
          <p:cNvPr id="15" name="Picture 14"/>
          <p:cNvPicPr>
            <a:picLocks noChangeAspect="1"/>
          </p:cNvPicPr>
          <p:nvPr/>
        </p:nvPicPr>
        <p:blipFill>
          <a:blip r:embed="rId10"/>
          <a:stretch>
            <a:fillRect/>
          </a:stretch>
        </p:blipFill>
        <p:spPr>
          <a:xfrm>
            <a:off x="7186489" y="5242914"/>
            <a:ext cx="5732739" cy="16126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186488" y="4408681"/>
                <a:ext cx="4689226" cy="758734"/>
              </a:xfrm>
              <a:prstGeom prst="rect">
                <a:avLst/>
              </a:prstGeom>
            </p:spPr>
            <p:txBody>
              <a:bodyPr wrap="square">
                <a:spAutoFit/>
              </a:bodyPr>
              <a:lstStyle/>
              <a:p>
                <a14:m>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rPr>
                                  <m:t>𝑝</m:t>
                                </m:r>
                              </m:num>
                              <m:den>
                                <m:r>
                                  <a:rPr lang="en-GB" sz="1600" i="1">
                                    <a:latin typeface="Cambria Math" panose="02040503050406030204" pitchFamily="18" charset="0"/>
                                  </a:rPr>
                                  <m:t>1−</m:t>
                                </m:r>
                                <m:r>
                                  <a:rPr lang="en-GB" sz="1600" i="1">
                                    <a:latin typeface="Cambria Math" panose="02040503050406030204" pitchFamily="18" charset="0"/>
                                  </a:rPr>
                                  <m:t>𝑝</m:t>
                                </m:r>
                              </m:den>
                            </m:f>
                          </m:e>
                        </m:d>
                      </m:e>
                    </m:func>
                    <m:r>
                      <a:rPr lang="en-GB" sz="1600" i="1">
                        <a:latin typeface="Cambria Math" panose="02040503050406030204" pitchFamily="18" charset="0"/>
                      </a:rPr>
                      <m:t>= −10.82 + 1.21∗</m:t>
                    </m:r>
                    <m:r>
                      <a:rPr lang="en-GB" sz="1600" i="1">
                        <a:latin typeface="Cambria Math" panose="02040503050406030204" pitchFamily="18" charset="0"/>
                      </a:rPr>
                      <m:t>𝐶𝑜𝑚𝑝𝑎𝑛𝑦</m:t>
                    </m:r>
                    <m:r>
                      <a:rPr lang="en-GB" sz="1600" i="1">
                        <a:latin typeface="Cambria Math" panose="02040503050406030204" pitchFamily="18" charset="0"/>
                      </a:rPr>
                      <m:t> </m:t>
                    </m:r>
                    <m:r>
                      <a:rPr lang="en-GB" sz="1600" i="1">
                        <a:latin typeface="Cambria Math" panose="02040503050406030204" pitchFamily="18" charset="0"/>
                      </a:rPr>
                      <m:t>𝑆𝑖𝑧𝑒</m:t>
                    </m:r>
                    <m:r>
                      <a:rPr lang="en-GB" sz="1600" i="1">
                        <a:latin typeface="Cambria Math" panose="02040503050406030204" pitchFamily="18" charset="0"/>
                      </a:rPr>
                      <m:t> + 0.42∗</m:t>
                    </m:r>
                    <m:r>
                      <a:rPr lang="en-GB" sz="1600" i="1">
                        <a:latin typeface="Cambria Math" panose="02040503050406030204" pitchFamily="18" charset="0"/>
                      </a:rPr>
                      <m:t>𝑅𝑂𝐴</m:t>
                    </m:r>
                    <m:r>
                      <a:rPr lang="en-GB" sz="1600" i="1">
                        <a:latin typeface="Cambria Math" panose="02040503050406030204" pitchFamily="18" charset="0"/>
                      </a:rPr>
                      <m:t> − 0.13∗</m:t>
                    </m:r>
                    <m:r>
                      <a:rPr lang="en-GB" sz="1600" i="1">
                        <a:latin typeface="Cambria Math" panose="02040503050406030204" pitchFamily="18" charset="0"/>
                      </a:rPr>
                      <m:t>𝑅𝑂𝐸</m:t>
                    </m:r>
                  </m:oMath>
                </a14:m>
                <a:r>
                  <a:rPr lang="en-GB" sz="1600" dirty="0"/>
                  <a:t>  </a:t>
                </a:r>
                <a:r>
                  <a:rPr lang="en-GB" dirty="0"/>
                  <a:t>  (6)</a:t>
                </a:r>
              </a:p>
            </p:txBody>
          </p:sp>
        </mc:Choice>
        <mc:Fallback xmlns="">
          <p:sp>
            <p:nvSpPr>
              <p:cNvPr id="3" name="Rectangle 2"/>
              <p:cNvSpPr>
                <a:spLocks noRot="1" noChangeAspect="1" noMove="1" noResize="1" noEditPoints="1" noAdjustHandles="1" noChangeArrowheads="1" noChangeShapeType="1" noTextEdit="1"/>
              </p:cNvSpPr>
              <p:nvPr/>
            </p:nvSpPr>
            <p:spPr>
              <a:xfrm>
                <a:off x="7186488" y="4408681"/>
                <a:ext cx="4689226" cy="758734"/>
              </a:xfrm>
              <a:prstGeom prst="rect">
                <a:avLst/>
              </a:prstGeom>
              <a:blipFill>
                <a:blip r:embed="rId11"/>
                <a:stretch>
                  <a:fillRect l="-130" b="-11200"/>
                </a:stretch>
              </a:blipFill>
            </p:spPr>
            <p:txBody>
              <a:bodyPr/>
              <a:lstStyle/>
              <a:p>
                <a:r>
                  <a:rPr lang="en-GB">
                    <a:noFill/>
                  </a:rPr>
                  <a:t> </a:t>
                </a:r>
              </a:p>
            </p:txBody>
          </p:sp>
        </mc:Fallback>
      </mc:AlternateContent>
      <p:sp>
        <p:nvSpPr>
          <p:cNvPr id="16" name="Slide Number Placeholder 15"/>
          <p:cNvSpPr>
            <a:spLocks noGrp="1"/>
          </p:cNvSpPr>
          <p:nvPr>
            <p:ph type="sldNum" sz="quarter" idx="12"/>
          </p:nvPr>
        </p:nvSpPr>
        <p:spPr/>
        <p:txBody>
          <a:bodyPr/>
          <a:lstStyle/>
          <a:p>
            <a:fld id="{278EC672-9ABD-4B9D-9371-B6DDA1E9D1FC}" type="slidenum">
              <a:rPr lang="en-GB" smtClean="0"/>
              <a:t>35</a:t>
            </a:fld>
            <a:endParaRPr lang="en-GB"/>
          </a:p>
        </p:txBody>
      </p:sp>
    </p:spTree>
    <p:extLst>
      <p:ext uri="{BB962C8B-B14F-4D97-AF65-F5344CB8AC3E}">
        <p14:creationId xmlns:p14="http://schemas.microsoft.com/office/powerpoint/2010/main" val="724119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Figure 9: Both Financial and Non-Financial (</a:t>
            </a:r>
            <a:r>
              <a:rPr lang="en-GB" sz="2800" b="1" dirty="0" err="1">
                <a:latin typeface="Arial" panose="020B0604020202020204" pitchFamily="34" charset="0"/>
                <a:cs typeface="Arial" panose="020B0604020202020204" pitchFamily="34" charset="0"/>
              </a:rPr>
              <a:t>ESG</a:t>
            </a:r>
            <a:r>
              <a:rPr lang="en-GB" sz="2800" b="1" dirty="0">
                <a:latin typeface="Arial" panose="020B0604020202020204" pitchFamily="34" charset="0"/>
                <a:cs typeface="Arial" panose="020B0604020202020204" pitchFamily="34" charset="0"/>
              </a:rPr>
              <a:t>) Variables: Reduced Model </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55675" y="2081798"/>
            <a:ext cx="5732702" cy="1789239"/>
          </a:xfrm>
          <a:prstGeom prst="rect">
            <a:avLst/>
          </a:prstGeom>
        </p:spPr>
      </p:pic>
      <p:sp>
        <p:nvSpPr>
          <p:cNvPr id="7" name="Rectangle 6"/>
          <p:cNvSpPr/>
          <p:nvPr/>
        </p:nvSpPr>
        <p:spPr>
          <a:xfrm>
            <a:off x="838200" y="1702715"/>
            <a:ext cx="1941557"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Effect Summary</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838200" y="4250120"/>
            <a:ext cx="5732702" cy="960916"/>
          </a:xfrm>
          <a:prstGeom prst="rect">
            <a:avLst/>
          </a:prstGeom>
        </p:spPr>
      </p:pic>
      <p:sp>
        <p:nvSpPr>
          <p:cNvPr id="9" name="Rectangle 8"/>
          <p:cNvSpPr/>
          <p:nvPr/>
        </p:nvSpPr>
        <p:spPr>
          <a:xfrm>
            <a:off x="838200" y="3861424"/>
            <a:ext cx="2129622"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Whole Model Test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838200" y="5276106"/>
            <a:ext cx="5732702" cy="960916"/>
          </a:xfrm>
          <a:prstGeom prst="rect">
            <a:avLst/>
          </a:prstGeom>
        </p:spPr>
      </p:pic>
      <p:pic>
        <p:nvPicPr>
          <p:cNvPr id="11" name="Picture 10"/>
          <p:cNvPicPr>
            <a:picLocks noChangeAspect="1"/>
          </p:cNvPicPr>
          <p:nvPr/>
        </p:nvPicPr>
        <p:blipFill>
          <a:blip r:embed="rId5"/>
          <a:stretch>
            <a:fillRect/>
          </a:stretch>
        </p:blipFill>
        <p:spPr>
          <a:xfrm>
            <a:off x="6838179" y="2094143"/>
            <a:ext cx="5155239" cy="1569298"/>
          </a:xfrm>
          <a:prstGeom prst="rect">
            <a:avLst/>
          </a:prstGeom>
        </p:spPr>
      </p:pic>
      <p:pic>
        <p:nvPicPr>
          <p:cNvPr id="12" name="Picture 11"/>
          <p:cNvPicPr>
            <a:picLocks noChangeAspect="1"/>
          </p:cNvPicPr>
          <p:nvPr/>
        </p:nvPicPr>
        <p:blipFill>
          <a:blip r:embed="rId6"/>
          <a:stretch>
            <a:fillRect/>
          </a:stretch>
        </p:blipFill>
        <p:spPr>
          <a:xfrm>
            <a:off x="6870507" y="5211036"/>
            <a:ext cx="5090584" cy="853284"/>
          </a:xfrm>
          <a:prstGeom prst="rect">
            <a:avLst/>
          </a:prstGeom>
        </p:spPr>
      </p:pic>
      <p:sp>
        <p:nvSpPr>
          <p:cNvPr id="13" name="Rectangle 12"/>
          <p:cNvSpPr/>
          <p:nvPr/>
        </p:nvSpPr>
        <p:spPr>
          <a:xfrm>
            <a:off x="6805852" y="4822340"/>
            <a:ext cx="1338828"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Lack of Fit</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Slide Number Placeholder 13"/>
          <p:cNvSpPr>
            <a:spLocks noGrp="1"/>
          </p:cNvSpPr>
          <p:nvPr>
            <p:ph type="sldNum" sz="quarter" idx="12"/>
          </p:nvPr>
        </p:nvSpPr>
        <p:spPr/>
        <p:txBody>
          <a:bodyPr/>
          <a:lstStyle/>
          <a:p>
            <a:fld id="{278EC672-9ABD-4B9D-9371-B6DDA1E9D1FC}" type="slidenum">
              <a:rPr lang="en-GB" smtClean="0"/>
              <a:t>36</a:t>
            </a:fld>
            <a:endParaRPr lang="en-GB"/>
          </a:p>
        </p:txBody>
      </p:sp>
      <p:pic>
        <p:nvPicPr>
          <p:cNvPr id="8199"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11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11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11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11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911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7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911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11350" cy="1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90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820"/>
          </a:xfrm>
        </p:spPr>
        <p:txBody>
          <a:bodyPr>
            <a:normAutofit fontScale="90000"/>
          </a:bodyPr>
          <a:lstStyle/>
          <a:p>
            <a:r>
              <a:rPr lang="en-GB" sz="3200" b="1" dirty="0">
                <a:latin typeface="Arial" panose="020B0604020202020204" pitchFamily="34" charset="0"/>
                <a:cs typeface="Arial" panose="020B0604020202020204" pitchFamily="34" charset="0"/>
              </a:rPr>
              <a:t> Figure 9: Reduced Model – Financial &amp; Non-Financial  Variables</a:t>
            </a:r>
            <a:endParaRPr lang="en-GB"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4164" y="3778029"/>
            <a:ext cx="8305800" cy="1068899"/>
          </a:xfrm>
          <a:prstGeom prst="rect">
            <a:avLst/>
          </a:prstGeom>
        </p:spPr>
      </p:pic>
      <p:pic>
        <p:nvPicPr>
          <p:cNvPr id="3" name="Picture 2"/>
          <p:cNvPicPr>
            <a:picLocks noChangeAspect="1"/>
          </p:cNvPicPr>
          <p:nvPr/>
        </p:nvPicPr>
        <p:blipFill>
          <a:blip r:embed="rId3"/>
          <a:stretch>
            <a:fillRect/>
          </a:stretch>
        </p:blipFill>
        <p:spPr>
          <a:xfrm>
            <a:off x="1010765" y="1597612"/>
            <a:ext cx="5732702" cy="2102432"/>
          </a:xfrm>
          <a:prstGeom prst="rect">
            <a:avLst/>
          </a:prstGeom>
        </p:spPr>
      </p:pic>
      <p:sp>
        <p:nvSpPr>
          <p:cNvPr id="5" name="Rectangle 4"/>
          <p:cNvSpPr/>
          <p:nvPr/>
        </p:nvSpPr>
        <p:spPr>
          <a:xfrm>
            <a:off x="1010765" y="1130931"/>
            <a:ext cx="2467342"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Parameter Estimates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616527" y="5127417"/>
          <a:ext cx="10515600" cy="1435104"/>
        </p:xfrm>
        <a:graphic>
          <a:graphicData uri="http://schemas.openxmlformats.org/drawingml/2006/table">
            <a:tbl>
              <a:tblPr>
                <a:tableStyleId>{5C22544A-7EE6-4342-B048-85BDC9FD1C3A}</a:tableStyleId>
              </a:tblPr>
              <a:tblGrid>
                <a:gridCol w="3642604">
                  <a:extLst>
                    <a:ext uri="{9D8B030D-6E8A-4147-A177-3AD203B41FA5}">
                      <a16:colId xmlns:a16="http://schemas.microsoft.com/office/drawing/2014/main" val="2655030703"/>
                    </a:ext>
                  </a:extLst>
                </a:gridCol>
                <a:gridCol w="1116757">
                  <a:extLst>
                    <a:ext uri="{9D8B030D-6E8A-4147-A177-3AD203B41FA5}">
                      <a16:colId xmlns:a16="http://schemas.microsoft.com/office/drawing/2014/main" val="1235493253"/>
                    </a:ext>
                  </a:extLst>
                </a:gridCol>
                <a:gridCol w="910651">
                  <a:extLst>
                    <a:ext uri="{9D8B030D-6E8A-4147-A177-3AD203B41FA5}">
                      <a16:colId xmlns:a16="http://schemas.microsoft.com/office/drawing/2014/main" val="254617690"/>
                    </a:ext>
                  </a:extLst>
                </a:gridCol>
                <a:gridCol w="1566824">
                  <a:extLst>
                    <a:ext uri="{9D8B030D-6E8A-4147-A177-3AD203B41FA5}">
                      <a16:colId xmlns:a16="http://schemas.microsoft.com/office/drawing/2014/main" val="3392301057"/>
                    </a:ext>
                  </a:extLst>
                </a:gridCol>
                <a:gridCol w="1690908">
                  <a:extLst>
                    <a:ext uri="{9D8B030D-6E8A-4147-A177-3AD203B41FA5}">
                      <a16:colId xmlns:a16="http://schemas.microsoft.com/office/drawing/2014/main" val="1243192870"/>
                    </a:ext>
                  </a:extLst>
                </a:gridCol>
                <a:gridCol w="1587856">
                  <a:extLst>
                    <a:ext uri="{9D8B030D-6E8A-4147-A177-3AD203B41FA5}">
                      <a16:colId xmlns:a16="http://schemas.microsoft.com/office/drawing/2014/main" val="59521264"/>
                    </a:ext>
                  </a:extLst>
                </a:gridCol>
              </a:tblGrid>
              <a:tr h="0">
                <a:tc>
                  <a:txBody>
                    <a:bodyPr/>
                    <a:lstStyle/>
                    <a:p>
                      <a:pPr>
                        <a:lnSpc>
                          <a:spcPct val="107000"/>
                        </a:lnSpc>
                        <a:spcAft>
                          <a:spcPts val="0"/>
                        </a:spcAft>
                      </a:pPr>
                      <a:r>
                        <a:rPr lang="en-GB" sz="1100">
                          <a:effectLst/>
                        </a:rPr>
                        <a:t>Source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Nparm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DF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L-R ChiSquare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Prob&gt;ChiSq</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72181"/>
                  </a:ext>
                </a:extLst>
              </a:tr>
              <a:tr h="0">
                <a:tc>
                  <a:txBody>
                    <a:bodyPr/>
                    <a:lstStyle/>
                    <a:p>
                      <a:pPr>
                        <a:lnSpc>
                          <a:spcPct val="107000"/>
                        </a:lnSpc>
                        <a:spcAft>
                          <a:spcPts val="0"/>
                        </a:spcAft>
                      </a:pPr>
                      <a:r>
                        <a:rPr lang="en-GB" sz="1100">
                          <a:effectLst/>
                        </a:rPr>
                        <a:t>Company Size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25.557817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9752543"/>
                  </a:ext>
                </a:extLst>
              </a:tr>
              <a:tr h="0">
                <a:tc>
                  <a:txBody>
                    <a:bodyPr/>
                    <a:lstStyle/>
                    <a:p>
                      <a:pPr>
                        <a:lnSpc>
                          <a:spcPct val="107000"/>
                        </a:lnSpc>
                        <a:spcAft>
                          <a:spcPts val="0"/>
                        </a:spcAft>
                      </a:pPr>
                      <a:r>
                        <a:rPr lang="en-GB" sz="1100">
                          <a:effectLst/>
                        </a:rPr>
                        <a:t>ROA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7.20357714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0.0073*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9586354"/>
                  </a:ext>
                </a:extLst>
              </a:tr>
              <a:tr h="0">
                <a:tc>
                  <a:txBody>
                    <a:bodyPr/>
                    <a:lstStyle/>
                    <a:p>
                      <a:pPr>
                        <a:lnSpc>
                          <a:spcPct val="107000"/>
                        </a:lnSpc>
                        <a:spcAft>
                          <a:spcPts val="0"/>
                        </a:spcAft>
                      </a:pPr>
                      <a:r>
                        <a:rPr lang="en-GB" sz="1100">
                          <a:effectLst/>
                        </a:rPr>
                        <a:t>ROE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22.0681401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&lt;.0001*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6001338"/>
                  </a:ext>
                </a:extLst>
              </a:tr>
              <a:tr h="0">
                <a:tc>
                  <a:txBody>
                    <a:bodyPr/>
                    <a:lstStyle/>
                    <a:p>
                      <a:pPr>
                        <a:lnSpc>
                          <a:spcPct val="107000"/>
                        </a:lnSpc>
                        <a:spcAft>
                          <a:spcPts val="0"/>
                        </a:spcAft>
                      </a:pPr>
                      <a:r>
                        <a:rPr lang="en-GB" sz="1100">
                          <a:effectLst/>
                        </a:rPr>
                        <a:t>Gross Premiums Written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6.1179792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0.0134*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5812506"/>
                  </a:ext>
                </a:extLst>
              </a:tr>
              <a:tr h="0">
                <a:tc>
                  <a:txBody>
                    <a:bodyPr/>
                    <a:lstStyle/>
                    <a:p>
                      <a:pPr>
                        <a:lnSpc>
                          <a:spcPct val="107000"/>
                        </a:lnSpc>
                        <a:spcAft>
                          <a:spcPts val="0"/>
                        </a:spcAft>
                      </a:pPr>
                      <a:r>
                        <a:rPr lang="en-GB" sz="1100">
                          <a:effectLst/>
                        </a:rPr>
                        <a:t>Loss Ratio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8.57339847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0.0034*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3671368"/>
                  </a:ext>
                </a:extLst>
              </a:tr>
              <a:tr h="0">
                <a:tc>
                  <a:txBody>
                    <a:bodyPr/>
                    <a:lstStyle/>
                    <a:p>
                      <a:pPr>
                        <a:lnSpc>
                          <a:spcPct val="107000"/>
                        </a:lnSpc>
                        <a:spcAft>
                          <a:spcPts val="0"/>
                        </a:spcAft>
                      </a:pPr>
                      <a:r>
                        <a:rPr lang="en-GB" sz="1100">
                          <a:effectLst/>
                        </a:rPr>
                        <a:t>Social Disclosure Score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5.61472653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0.0178*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582308"/>
                  </a:ext>
                </a:extLst>
              </a:tr>
              <a:tr h="0">
                <a:tc>
                  <a:txBody>
                    <a:bodyPr/>
                    <a:lstStyle/>
                    <a:p>
                      <a:pPr>
                        <a:lnSpc>
                          <a:spcPct val="107000"/>
                        </a:lnSpc>
                        <a:spcAft>
                          <a:spcPts val="0"/>
                        </a:spcAft>
                      </a:pPr>
                      <a:r>
                        <a:rPr lang="en-GB" sz="1100">
                          <a:effectLst/>
                        </a:rPr>
                        <a:t>Fitchs (LT Issuer Default Rating)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8.51235764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0.0035*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3198314"/>
                  </a:ext>
                </a:extLst>
              </a:tr>
            </a:tbl>
          </a:graphicData>
        </a:graphic>
      </p:graphicFrame>
      <p:sp>
        <p:nvSpPr>
          <p:cNvPr id="7" name="Rectangle 6"/>
          <p:cNvSpPr/>
          <p:nvPr/>
        </p:nvSpPr>
        <p:spPr>
          <a:xfrm>
            <a:off x="524164" y="4846928"/>
            <a:ext cx="3335080" cy="388696"/>
          </a:xfrm>
          <a:prstGeom prst="rect">
            <a:avLst/>
          </a:prstGeom>
        </p:spPr>
        <p:txBody>
          <a:bodyPr wrap="none">
            <a:spAutoFit/>
          </a:bodyPr>
          <a:lstStyle/>
          <a:p>
            <a:pPr>
              <a:lnSpc>
                <a:spcPct val="107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Effect Likelihood Ratio Tests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278EC672-9ABD-4B9D-9371-B6DDA1E9D1FC}" type="slidenum">
              <a:rPr lang="en-GB" smtClean="0"/>
              <a:t>37</a:t>
            </a:fld>
            <a:endParaRPr lang="en-GB"/>
          </a:p>
        </p:txBody>
      </p:sp>
    </p:spTree>
    <p:extLst>
      <p:ext uri="{BB962C8B-B14F-4D97-AF65-F5344CB8AC3E}">
        <p14:creationId xmlns:p14="http://schemas.microsoft.com/office/powerpoint/2010/main" val="399694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8EC672-9ABD-4B9D-9371-B6DDA1E9D1FC}" type="slidenum">
              <a:rPr lang="en-GB" smtClean="0"/>
              <a:t>38</a:t>
            </a:fld>
            <a:endParaRPr lang="en-GB"/>
          </a:p>
        </p:txBody>
      </p:sp>
      <mc:AlternateContent xmlns:mc="http://schemas.openxmlformats.org/markup-compatibility/2006" xmlns:a14="http://schemas.microsoft.com/office/drawing/2010/main">
        <mc:Choice Requires="a14">
          <p:sp>
            <p:nvSpPr>
              <p:cNvPr id="6" name="Rectangle 5"/>
              <p:cNvSpPr/>
              <p:nvPr/>
            </p:nvSpPr>
            <p:spPr>
              <a:xfrm>
                <a:off x="453179" y="2488595"/>
                <a:ext cx="10445730" cy="481735"/>
              </a:xfrm>
              <a:prstGeom prst="rect">
                <a:avLst/>
              </a:prstGeom>
            </p:spPr>
            <p:txBody>
              <a:bodyPr wrap="square">
                <a:spAutoFit/>
              </a:bodyPr>
              <a:lstStyle/>
              <a:p>
                <a14:m>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rPr>
                                  <m:t>𝑝</m:t>
                                </m:r>
                              </m:num>
                              <m:den>
                                <m:r>
                                  <a:rPr lang="en-GB" sz="1600" i="1">
                                    <a:latin typeface="Cambria Math" panose="02040503050406030204" pitchFamily="18" charset="0"/>
                                  </a:rPr>
                                  <m:t>1−</m:t>
                                </m:r>
                                <m:r>
                                  <a:rPr lang="en-GB" sz="1600" i="1">
                                    <a:latin typeface="Cambria Math" panose="02040503050406030204" pitchFamily="18" charset="0"/>
                                  </a:rPr>
                                  <m:t>𝑝</m:t>
                                </m:r>
                              </m:den>
                            </m:f>
                          </m:e>
                        </m:d>
                      </m:e>
                    </m:func>
                    <m:r>
                      <a:rPr lang="en-GB" sz="1600" i="1">
                        <a:latin typeface="Cambria Math" panose="02040503050406030204" pitchFamily="18" charset="0"/>
                      </a:rPr>
                      <m:t>= −10.82 + 1.21∗</m:t>
                    </m:r>
                    <m:r>
                      <a:rPr lang="en-GB" sz="1600" i="1">
                        <a:latin typeface="Cambria Math" panose="02040503050406030204" pitchFamily="18" charset="0"/>
                      </a:rPr>
                      <m:t>𝐶𝑜𝑚𝑝𝑎𝑛𝑦</m:t>
                    </m:r>
                    <m:r>
                      <a:rPr lang="en-GB" sz="1600" i="1">
                        <a:latin typeface="Cambria Math" panose="02040503050406030204" pitchFamily="18" charset="0"/>
                      </a:rPr>
                      <m:t> </m:t>
                    </m:r>
                    <m:r>
                      <a:rPr lang="en-GB" sz="1600" i="1">
                        <a:latin typeface="Cambria Math" panose="02040503050406030204" pitchFamily="18" charset="0"/>
                      </a:rPr>
                      <m:t>𝑆𝑖𝑧𝑒</m:t>
                    </m:r>
                    <m:r>
                      <a:rPr lang="en-GB" sz="1600" i="1">
                        <a:latin typeface="Cambria Math" panose="02040503050406030204" pitchFamily="18" charset="0"/>
                      </a:rPr>
                      <m:t> + 0.42∗</m:t>
                    </m:r>
                    <m:r>
                      <a:rPr lang="en-GB" sz="1600" i="1">
                        <a:latin typeface="Cambria Math" panose="02040503050406030204" pitchFamily="18" charset="0"/>
                      </a:rPr>
                      <m:t>𝑅𝑂𝐴</m:t>
                    </m:r>
                    <m:r>
                      <a:rPr lang="en-GB" sz="1600" i="1">
                        <a:latin typeface="Cambria Math" panose="02040503050406030204" pitchFamily="18" charset="0"/>
                      </a:rPr>
                      <m:t> − 0.13∗</m:t>
                    </m:r>
                    <m:r>
                      <a:rPr lang="en-GB" sz="1600" i="1">
                        <a:latin typeface="Cambria Math" panose="02040503050406030204" pitchFamily="18" charset="0"/>
                      </a:rPr>
                      <m:t>𝑅𝑂𝐸</m:t>
                    </m:r>
                  </m:oMath>
                </a14:m>
                <a:r>
                  <a:rPr lang="en-GB" sz="1600" dirty="0"/>
                  <a:t>  </a:t>
                </a:r>
                <a:r>
                  <a:rPr lang="en-GB" dirty="0"/>
                  <a:t>  (6)</a:t>
                </a:r>
              </a:p>
            </p:txBody>
          </p:sp>
        </mc:Choice>
        <mc:Fallback xmlns="">
          <p:sp>
            <p:nvSpPr>
              <p:cNvPr id="6" name="Rectangle 5"/>
              <p:cNvSpPr>
                <a:spLocks noRot="1" noChangeAspect="1" noMove="1" noResize="1" noEditPoints="1" noAdjustHandles="1" noChangeArrowheads="1" noChangeShapeType="1" noTextEdit="1"/>
              </p:cNvSpPr>
              <p:nvPr/>
            </p:nvSpPr>
            <p:spPr>
              <a:xfrm>
                <a:off x="453179" y="2488595"/>
                <a:ext cx="10445730" cy="481735"/>
              </a:xfrm>
              <a:prstGeom prst="rect">
                <a:avLst/>
              </a:prstGeom>
              <a:blipFill>
                <a:blip r:embed="rId2"/>
                <a:stretch>
                  <a:fillRect b="-5063"/>
                </a:stretch>
              </a:blipFill>
            </p:spPr>
            <p:txBody>
              <a:bodyPr/>
              <a:lstStyle/>
              <a:p>
                <a:r>
                  <a:rPr lang="en-GB">
                    <a:noFill/>
                  </a:rPr>
                  <a:t> </a:t>
                </a:r>
              </a:p>
            </p:txBody>
          </p:sp>
        </mc:Fallback>
      </mc:AlternateContent>
      <p:sp>
        <p:nvSpPr>
          <p:cNvPr id="9" name="TextBox 8"/>
          <p:cNvSpPr txBox="1"/>
          <p:nvPr/>
        </p:nvSpPr>
        <p:spPr>
          <a:xfrm>
            <a:off x="536306" y="1311564"/>
            <a:ext cx="4950094" cy="369332"/>
          </a:xfrm>
          <a:prstGeom prst="rect">
            <a:avLst/>
          </a:prstGeom>
          <a:noFill/>
        </p:spPr>
        <p:txBody>
          <a:bodyPr wrap="square" rtlCol="0">
            <a:spAutoFit/>
          </a:bodyPr>
          <a:lstStyle/>
          <a:p>
            <a:r>
              <a:rPr lang="en-GB" b="1" dirty="0"/>
              <a:t>With Financial Variables only [reduced model] </a:t>
            </a:r>
          </a:p>
        </p:txBody>
      </p:sp>
      <p:sp>
        <p:nvSpPr>
          <p:cNvPr id="10" name="TextBox 9"/>
          <p:cNvSpPr txBox="1"/>
          <p:nvPr/>
        </p:nvSpPr>
        <p:spPr>
          <a:xfrm>
            <a:off x="453179" y="3593089"/>
            <a:ext cx="7527039" cy="369332"/>
          </a:xfrm>
          <a:prstGeom prst="rect">
            <a:avLst/>
          </a:prstGeom>
          <a:noFill/>
        </p:spPr>
        <p:txBody>
          <a:bodyPr wrap="square" rtlCol="0">
            <a:spAutoFit/>
          </a:bodyPr>
          <a:lstStyle/>
          <a:p>
            <a:r>
              <a:rPr lang="en-GB" b="1" dirty="0"/>
              <a:t>With both Financial and Non-Financial Variables [Reduced Model]</a:t>
            </a:r>
          </a:p>
        </p:txBody>
      </p:sp>
      <p:pic>
        <p:nvPicPr>
          <p:cNvPr id="11" name="Picture 10"/>
          <p:cNvPicPr>
            <a:picLocks noChangeAspect="1"/>
          </p:cNvPicPr>
          <p:nvPr/>
        </p:nvPicPr>
        <p:blipFill>
          <a:blip r:embed="rId3"/>
          <a:stretch>
            <a:fillRect/>
          </a:stretch>
        </p:blipFill>
        <p:spPr>
          <a:xfrm>
            <a:off x="536305" y="4867920"/>
            <a:ext cx="8305800" cy="1068899"/>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453179" y="1900079"/>
                <a:ext cx="30092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𝐸𝑅𝑀</m:t>
                          </m:r>
                        </m:e>
                        <m:sub>
                          <m:r>
                            <a:rPr lang="en-GB" i="1">
                              <a:latin typeface="Cambria Math" panose="02040503050406030204" pitchFamily="18" charset="0"/>
                            </a:rPr>
                            <m:t>𝑖𝑡</m:t>
                          </m:r>
                        </m:sub>
                      </m:sSub>
                      <m:r>
                        <a:rPr lang="en-GB" i="1">
                          <a:latin typeface="Cambria Math" panose="02040503050406030204" pitchFamily="18" charset="0"/>
                        </a:rPr>
                        <m:t>= </m:t>
                      </m:r>
                      <m:r>
                        <a:rPr lang="en-GB" i="1">
                          <a:latin typeface="Cambria Math" panose="02040503050406030204" pitchFamily="18" charset="0"/>
                        </a:rPr>
                        <m:t>𝜃</m:t>
                      </m:r>
                      <m:r>
                        <a:rPr lang="en-GB" i="1">
                          <a:latin typeface="Cambria Math" panose="02040503050406030204" pitchFamily="18" charset="0"/>
                        </a:rPr>
                        <m:t>+ </m:t>
                      </m:r>
                      <m:r>
                        <a:rPr lang="en-GB" i="1">
                          <a:latin typeface="Cambria Math" panose="02040503050406030204" pitchFamily="18" charset="0"/>
                        </a:rPr>
                        <m:t>𝜗</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𝑖𝑡</m:t>
                          </m:r>
                        </m:sub>
                      </m:sSub>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453179" y="1900079"/>
                <a:ext cx="3009285" cy="369332"/>
              </a:xfrm>
              <a:prstGeom prst="rect">
                <a:avLst/>
              </a:prstGeom>
              <a:blipFill>
                <a:blip r:embed="rId4"/>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70456" y="4096555"/>
                <a:ext cx="40989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𝑬𝑹𝑴</m:t>
                          </m:r>
                        </m:e>
                        <m:sub>
                          <m:r>
                            <a:rPr lang="en-GB" b="1" i="1">
                              <a:latin typeface="Cambria Math" panose="02040503050406030204" pitchFamily="18" charset="0"/>
                            </a:rPr>
                            <m:t>𝒊𝒕</m:t>
                          </m:r>
                        </m:sub>
                      </m:sSub>
                      <m:r>
                        <a:rPr lang="en-GB" b="0" i="0">
                          <a:latin typeface="Cambria Math" panose="02040503050406030204" pitchFamily="18" charset="0"/>
                        </a:rPr>
                        <m:t>= </m:t>
                      </m:r>
                      <m:r>
                        <a:rPr lang="en-GB" b="1" i="1">
                          <a:latin typeface="Cambria Math" panose="02040503050406030204" pitchFamily="18" charset="0"/>
                        </a:rPr>
                        <m:t>𝜽</m:t>
                      </m:r>
                      <m:r>
                        <a:rPr lang="en-GB" b="0" i="0">
                          <a:latin typeface="Cambria Math" panose="02040503050406030204" pitchFamily="18" charset="0"/>
                        </a:rPr>
                        <m:t>+ </m:t>
                      </m:r>
                      <m:r>
                        <a:rPr lang="en-GB" b="1" i="1">
                          <a:latin typeface="Cambria Math" panose="02040503050406030204" pitchFamily="18" charset="0"/>
                        </a:rPr>
                        <m:t>𝝑</m:t>
                      </m:r>
                      <m:r>
                        <a:rPr lang="en-GB" b="0" i="0">
                          <a:latin typeface="Cambria Math" panose="02040503050406030204" pitchFamily="18" charset="0"/>
                        </a:rPr>
                        <m:t>×</m:t>
                      </m:r>
                      <m:sSub>
                        <m:sSubPr>
                          <m:ctrlPr>
                            <a:rPr lang="en-GB" b="0" i="1">
                              <a:latin typeface="Cambria Math" panose="02040503050406030204" pitchFamily="18" charset="0"/>
                            </a:rPr>
                          </m:ctrlPr>
                        </m:sSubPr>
                        <m:e>
                          <m:r>
                            <a:rPr lang="en-GB" b="1" i="1">
                              <a:latin typeface="Cambria Math" panose="02040503050406030204" pitchFamily="18" charset="0"/>
                            </a:rPr>
                            <m:t>𝑾</m:t>
                          </m:r>
                        </m:e>
                        <m:sub>
                          <m:r>
                            <a:rPr lang="en-GB" b="1" i="1">
                              <a:latin typeface="Cambria Math" panose="02040503050406030204" pitchFamily="18" charset="0"/>
                            </a:rPr>
                            <m:t>𝒊𝒕</m:t>
                          </m:r>
                        </m:sub>
                      </m:sSub>
                      <m:r>
                        <a:rPr lang="en-GB" b="0" i="0">
                          <a:latin typeface="Cambria Math" panose="02040503050406030204" pitchFamily="18" charset="0"/>
                        </a:rPr>
                        <m:t>+</m:t>
                      </m:r>
                      <m:r>
                        <a:rPr lang="en-GB" b="1" i="1">
                          <a:latin typeface="Cambria Math" panose="02040503050406030204" pitchFamily="18" charset="0"/>
                        </a:rPr>
                        <m:t>𝝁</m:t>
                      </m:r>
                      <m:r>
                        <a:rPr lang="en-GB" b="0" i="0">
                          <a:latin typeface="Cambria Math" panose="02040503050406030204" pitchFamily="18" charset="0"/>
                        </a:rPr>
                        <m:t>×</m:t>
                      </m:r>
                      <m:sSub>
                        <m:sSubPr>
                          <m:ctrlPr>
                            <a:rPr lang="en-GB" b="0" i="1">
                              <a:latin typeface="Cambria Math" panose="02040503050406030204" pitchFamily="18" charset="0"/>
                            </a:rPr>
                          </m:ctrlPr>
                        </m:sSubPr>
                        <m:e>
                          <m:r>
                            <a:rPr lang="en-GB" b="1" i="1">
                              <a:latin typeface="Cambria Math" panose="02040503050406030204" pitchFamily="18" charset="0"/>
                            </a:rPr>
                            <m:t>𝑽</m:t>
                          </m:r>
                        </m:e>
                        <m:sub>
                          <m:r>
                            <a:rPr lang="en-GB" b="1" i="1">
                              <a:latin typeface="Cambria Math" panose="02040503050406030204" pitchFamily="18" charset="0"/>
                            </a:rPr>
                            <m:t>𝒊𝒕</m:t>
                          </m:r>
                        </m:sub>
                      </m:sSub>
                      <m:r>
                        <a:rPr lang="en-GB" b="0" i="0">
                          <a:latin typeface="Cambria Math" panose="02040503050406030204" pitchFamily="18" charset="0"/>
                        </a:rPr>
                        <m:t>+</m:t>
                      </m:r>
                      <m:sSub>
                        <m:sSubPr>
                          <m:ctrlPr>
                            <a:rPr lang="en-GB" b="0" i="1">
                              <a:latin typeface="Cambria Math" panose="02040503050406030204" pitchFamily="18" charset="0"/>
                            </a:rPr>
                          </m:ctrlPr>
                        </m:sSubPr>
                        <m:e>
                          <m:r>
                            <a:rPr lang="en-GB" b="1" i="1">
                              <a:latin typeface="Cambria Math" panose="02040503050406030204" pitchFamily="18" charset="0"/>
                            </a:rPr>
                            <m:t>𝝎</m:t>
                          </m:r>
                        </m:e>
                        <m:sub>
                          <m:r>
                            <a:rPr lang="en-GB" b="1" i="1">
                              <a:latin typeface="Cambria Math" panose="02040503050406030204" pitchFamily="18" charset="0"/>
                            </a:rPr>
                            <m:t>𝒊𝒕</m:t>
                          </m:r>
                        </m:sub>
                      </m:sSub>
                    </m:oMath>
                  </m:oMathPara>
                </a14:m>
                <a:endParaRPr lang="en-GB" dirty="0"/>
              </a:p>
            </p:txBody>
          </p:sp>
        </mc:Choice>
        <mc:Fallback xmlns="">
          <p:sp>
            <p:nvSpPr>
              <p:cNvPr id="13" name="Rectangle 12"/>
              <p:cNvSpPr>
                <a:spLocks noRot="1" noChangeAspect="1" noMove="1" noResize="1" noEditPoints="1" noAdjustHandles="1" noChangeArrowheads="1" noChangeShapeType="1" noTextEdit="1"/>
              </p:cNvSpPr>
              <p:nvPr/>
            </p:nvSpPr>
            <p:spPr>
              <a:xfrm>
                <a:off x="370456" y="4096555"/>
                <a:ext cx="4098943" cy="369332"/>
              </a:xfrm>
              <a:prstGeom prst="rect">
                <a:avLst/>
              </a:prstGeom>
              <a:blipFill>
                <a:blip r:embed="rId5"/>
                <a:stretch>
                  <a:fillRect b="-3279"/>
                </a:stretch>
              </a:blipFill>
            </p:spPr>
            <p:txBody>
              <a:bodyPr/>
              <a:lstStyle/>
              <a:p>
                <a:r>
                  <a:rPr lang="en-GB">
                    <a:noFill/>
                  </a:rPr>
                  <a:t> </a:t>
                </a:r>
              </a:p>
            </p:txBody>
          </p:sp>
        </mc:Fallback>
      </mc:AlternateContent>
    </p:spTree>
    <p:extLst>
      <p:ext uri="{BB962C8B-B14F-4D97-AF65-F5344CB8AC3E}">
        <p14:creationId xmlns:p14="http://schemas.microsoft.com/office/powerpoint/2010/main" val="659164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of Results </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Company Size </a:t>
            </a:r>
          </a:p>
          <a:p>
            <a:r>
              <a:rPr lang="en-GB" dirty="0"/>
              <a:t>The logistic regression model confirms that larger size insurers are more likely to engage in the </a:t>
            </a:r>
            <a:r>
              <a:rPr lang="en-GB" dirty="0" err="1"/>
              <a:t>ERM</a:t>
            </a:r>
            <a:r>
              <a:rPr lang="en-GB" dirty="0"/>
              <a:t>. </a:t>
            </a:r>
          </a:p>
          <a:p>
            <a:r>
              <a:rPr lang="en-GB" b="1" dirty="0"/>
              <a:t>Probable explanation</a:t>
            </a:r>
          </a:p>
          <a:p>
            <a:pPr lvl="1"/>
            <a:r>
              <a:rPr lang="en-GB" dirty="0"/>
              <a:t>This is </a:t>
            </a:r>
            <a:r>
              <a:rPr lang="en-GB" dirty="0">
                <a:solidFill>
                  <a:srgbClr val="FF0000"/>
                </a:solidFill>
              </a:rPr>
              <a:t>[may be] </a:t>
            </a:r>
            <a:r>
              <a:rPr lang="en-GB" dirty="0"/>
              <a:t>because the larger company has more complex structure of risk, which requires higher level of effective risk management system.</a:t>
            </a:r>
          </a:p>
          <a:p>
            <a:pPr lvl="1"/>
            <a:r>
              <a:rPr lang="en-GB" dirty="0"/>
              <a:t>Additionally, the cost </a:t>
            </a:r>
            <a:r>
              <a:rPr lang="en-GB" dirty="0">
                <a:solidFill>
                  <a:srgbClr val="FF0000"/>
                </a:solidFill>
              </a:rPr>
              <a:t>to implement</a:t>
            </a:r>
            <a:r>
              <a:rPr lang="en-GB" dirty="0"/>
              <a:t> the </a:t>
            </a:r>
            <a:r>
              <a:rPr lang="en-GB" dirty="0" err="1"/>
              <a:t>ERM</a:t>
            </a:r>
            <a:r>
              <a:rPr lang="en-GB" dirty="0"/>
              <a:t> program is relatively better managed by the larger companies since they have greater resources and institutional power to support the cost incurred. </a:t>
            </a:r>
          </a:p>
          <a:p>
            <a:pPr lvl="1"/>
            <a:r>
              <a:rPr lang="en-GB" dirty="0"/>
              <a:t>A number of studies have agreed that the </a:t>
            </a:r>
            <a:r>
              <a:rPr lang="en-GB" dirty="0" err="1"/>
              <a:t>ERM</a:t>
            </a:r>
            <a:r>
              <a:rPr lang="en-GB" dirty="0"/>
              <a:t> and company size is positively associated, for instance, Colquitt et al. (1999), Beasley et al. (2005), Hoyt and Liebenberg (2011), Lin et al. (2012), </a:t>
            </a:r>
            <a:r>
              <a:rPr lang="en-GB" dirty="0" err="1"/>
              <a:t>Gatzert</a:t>
            </a:r>
            <a:r>
              <a:rPr lang="en-GB" dirty="0"/>
              <a:t> and Martin (2015), etc. </a:t>
            </a:r>
          </a:p>
        </p:txBody>
      </p:sp>
      <p:sp>
        <p:nvSpPr>
          <p:cNvPr id="4" name="Slide Number Placeholder 3"/>
          <p:cNvSpPr>
            <a:spLocks noGrp="1"/>
          </p:cNvSpPr>
          <p:nvPr>
            <p:ph type="sldNum" sz="quarter" idx="12"/>
          </p:nvPr>
        </p:nvSpPr>
        <p:spPr/>
        <p:txBody>
          <a:bodyPr/>
          <a:lstStyle/>
          <a:p>
            <a:fld id="{278EC672-9ABD-4B9D-9371-B6DDA1E9D1FC}" type="slidenum">
              <a:rPr lang="en-GB" smtClean="0"/>
              <a:t>39</a:t>
            </a:fld>
            <a:endParaRPr lang="en-GB"/>
          </a:p>
        </p:txBody>
      </p:sp>
    </p:spTree>
    <p:extLst>
      <p:ext uri="{BB962C8B-B14F-4D97-AF65-F5344CB8AC3E}">
        <p14:creationId xmlns:p14="http://schemas.microsoft.com/office/powerpoint/2010/main" val="306879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Conceptual Foundation of </a:t>
            </a:r>
            <a:r>
              <a:rPr lang="en-GB" b="1" dirty="0" err="1"/>
              <a:t>ERM</a:t>
            </a:r>
            <a:endParaRPr lang="en-GB" dirty="0"/>
          </a:p>
        </p:txBody>
      </p:sp>
      <p:sp>
        <p:nvSpPr>
          <p:cNvPr id="4" name="Oval 3"/>
          <p:cNvSpPr/>
          <p:nvPr/>
        </p:nvSpPr>
        <p:spPr>
          <a:xfrm>
            <a:off x="2641600" y="2198255"/>
            <a:ext cx="2854036" cy="38330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dirty="0"/>
              <a:t>People</a:t>
            </a:r>
          </a:p>
          <a:p>
            <a:pPr marL="285750" indent="-285750">
              <a:buFont typeface="Arial" panose="020B0604020202020204" pitchFamily="34" charset="0"/>
              <a:buChar char="•"/>
            </a:pPr>
            <a:r>
              <a:rPr lang="en-GB" dirty="0"/>
              <a:t>Process </a:t>
            </a:r>
          </a:p>
          <a:p>
            <a:pPr marL="285750" indent="-285750">
              <a:buFont typeface="Arial" panose="020B0604020202020204" pitchFamily="34" charset="0"/>
              <a:buChar char="•"/>
            </a:pPr>
            <a:r>
              <a:rPr lang="en-GB" dirty="0"/>
              <a:t>Technology </a:t>
            </a:r>
          </a:p>
        </p:txBody>
      </p:sp>
      <p:sp>
        <p:nvSpPr>
          <p:cNvPr id="5" name="Oval 4"/>
          <p:cNvSpPr/>
          <p:nvPr/>
        </p:nvSpPr>
        <p:spPr>
          <a:xfrm>
            <a:off x="5872018" y="2198255"/>
            <a:ext cx="2854036" cy="38330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dirty="0"/>
              <a:t>Macroeconomic</a:t>
            </a:r>
          </a:p>
          <a:p>
            <a:pPr marL="285750" indent="-285750">
              <a:buFont typeface="Arial" panose="020B0604020202020204" pitchFamily="34" charset="0"/>
              <a:buChar char="•"/>
            </a:pPr>
            <a:r>
              <a:rPr lang="en-GB" dirty="0">
                <a:solidFill>
                  <a:schemeClr val="tx1"/>
                </a:solidFill>
              </a:rPr>
              <a:t>Socio Political </a:t>
            </a:r>
          </a:p>
          <a:p>
            <a:pPr marL="285750" indent="-285750">
              <a:buFont typeface="Arial" panose="020B0604020202020204" pitchFamily="34" charset="0"/>
              <a:buChar char="•"/>
            </a:pPr>
            <a:r>
              <a:rPr lang="en-GB" dirty="0"/>
              <a:t>Market Competition </a:t>
            </a:r>
          </a:p>
        </p:txBody>
      </p:sp>
      <p:sp>
        <p:nvSpPr>
          <p:cNvPr id="6" name="TextBox 5"/>
          <p:cNvSpPr txBox="1"/>
          <p:nvPr/>
        </p:nvSpPr>
        <p:spPr>
          <a:xfrm>
            <a:off x="838200" y="2410691"/>
            <a:ext cx="1803400" cy="646331"/>
          </a:xfrm>
          <a:prstGeom prst="rect">
            <a:avLst/>
          </a:prstGeom>
          <a:noFill/>
        </p:spPr>
        <p:txBody>
          <a:bodyPr wrap="square" rtlCol="0">
            <a:spAutoFit/>
          </a:bodyPr>
          <a:lstStyle/>
          <a:p>
            <a:r>
              <a:rPr lang="en-GB" dirty="0"/>
              <a:t>Corporate Objectives </a:t>
            </a:r>
          </a:p>
        </p:txBody>
      </p:sp>
      <p:sp>
        <p:nvSpPr>
          <p:cNvPr id="7" name="TextBox 6"/>
          <p:cNvSpPr txBox="1"/>
          <p:nvPr/>
        </p:nvSpPr>
        <p:spPr>
          <a:xfrm>
            <a:off x="838200" y="4114800"/>
            <a:ext cx="1803400" cy="646331"/>
          </a:xfrm>
          <a:prstGeom prst="rect">
            <a:avLst/>
          </a:prstGeom>
          <a:noFill/>
        </p:spPr>
        <p:txBody>
          <a:bodyPr wrap="square" rtlCol="0">
            <a:spAutoFit/>
          </a:bodyPr>
          <a:lstStyle/>
          <a:p>
            <a:r>
              <a:rPr lang="en-GB" dirty="0"/>
              <a:t>Corporate Strategy  </a:t>
            </a:r>
          </a:p>
        </p:txBody>
      </p:sp>
      <p:sp>
        <p:nvSpPr>
          <p:cNvPr id="10" name="TextBox 9"/>
          <p:cNvSpPr txBox="1"/>
          <p:nvPr/>
        </p:nvSpPr>
        <p:spPr>
          <a:xfrm>
            <a:off x="9065491" y="1828923"/>
            <a:ext cx="2466110" cy="369332"/>
          </a:xfrm>
          <a:prstGeom prst="rect">
            <a:avLst/>
          </a:prstGeom>
          <a:noFill/>
        </p:spPr>
        <p:txBody>
          <a:bodyPr wrap="square" rtlCol="0">
            <a:spAutoFit/>
          </a:bodyPr>
          <a:lstStyle/>
          <a:p>
            <a:r>
              <a:rPr lang="en-GB" dirty="0"/>
              <a:t>Performance Indicators </a:t>
            </a:r>
          </a:p>
        </p:txBody>
      </p:sp>
      <p:sp>
        <p:nvSpPr>
          <p:cNvPr id="11" name="TextBox 10"/>
          <p:cNvSpPr txBox="1"/>
          <p:nvPr/>
        </p:nvSpPr>
        <p:spPr>
          <a:xfrm>
            <a:off x="9310254" y="2960902"/>
            <a:ext cx="988291" cy="646331"/>
          </a:xfrm>
          <a:prstGeom prst="rect">
            <a:avLst/>
          </a:prstGeom>
          <a:noFill/>
        </p:spPr>
        <p:txBody>
          <a:bodyPr wrap="square" rtlCol="0">
            <a:spAutoFit/>
          </a:bodyPr>
          <a:lstStyle/>
          <a:p>
            <a:r>
              <a:rPr lang="en-GB" dirty="0"/>
              <a:t>Short time </a:t>
            </a:r>
          </a:p>
        </p:txBody>
      </p:sp>
      <p:sp>
        <p:nvSpPr>
          <p:cNvPr id="12" name="TextBox 11"/>
          <p:cNvSpPr txBox="1"/>
          <p:nvPr/>
        </p:nvSpPr>
        <p:spPr>
          <a:xfrm>
            <a:off x="10769598" y="2960902"/>
            <a:ext cx="988291" cy="646331"/>
          </a:xfrm>
          <a:prstGeom prst="rect">
            <a:avLst/>
          </a:prstGeom>
          <a:noFill/>
        </p:spPr>
        <p:txBody>
          <a:bodyPr wrap="square" rtlCol="0">
            <a:spAutoFit/>
          </a:bodyPr>
          <a:lstStyle/>
          <a:p>
            <a:r>
              <a:rPr lang="en-GB" dirty="0"/>
              <a:t>Long time </a:t>
            </a:r>
          </a:p>
        </p:txBody>
      </p:sp>
      <p:sp>
        <p:nvSpPr>
          <p:cNvPr id="13" name="TextBox 12"/>
          <p:cNvSpPr txBox="1"/>
          <p:nvPr/>
        </p:nvSpPr>
        <p:spPr>
          <a:xfrm>
            <a:off x="10543310" y="4137782"/>
            <a:ext cx="1588655" cy="1138773"/>
          </a:xfrm>
          <a:prstGeom prst="rect">
            <a:avLst/>
          </a:prstGeom>
          <a:noFill/>
        </p:spPr>
        <p:txBody>
          <a:bodyPr wrap="square" rtlCol="0">
            <a:spAutoFit/>
          </a:bodyPr>
          <a:lstStyle/>
          <a:p>
            <a:r>
              <a:rPr lang="en-GB" dirty="0"/>
              <a:t>Corporate reputation</a:t>
            </a:r>
          </a:p>
          <a:p>
            <a:r>
              <a:rPr lang="en-GB" sz="1600" i="1" dirty="0"/>
              <a:t>[Stakeholder value] </a:t>
            </a:r>
          </a:p>
        </p:txBody>
      </p:sp>
      <p:cxnSp>
        <p:nvCxnSpPr>
          <p:cNvPr id="16" name="Straight Arrow Connector 15"/>
          <p:cNvCxnSpPr>
            <a:stCxn id="6" idx="2"/>
            <a:endCxn id="7" idx="0"/>
          </p:cNvCxnSpPr>
          <p:nvPr/>
        </p:nvCxnSpPr>
        <p:spPr>
          <a:xfrm>
            <a:off x="1739900" y="3057022"/>
            <a:ext cx="0" cy="1057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45345" y="1828923"/>
            <a:ext cx="1117600" cy="369332"/>
          </a:xfrm>
          <a:prstGeom prst="rect">
            <a:avLst/>
          </a:prstGeom>
          <a:noFill/>
        </p:spPr>
        <p:txBody>
          <a:bodyPr wrap="square" rtlCol="0">
            <a:spAutoFit/>
          </a:bodyPr>
          <a:lstStyle/>
          <a:p>
            <a:r>
              <a:rPr lang="en-GB" dirty="0"/>
              <a:t>Internal </a:t>
            </a:r>
          </a:p>
        </p:txBody>
      </p:sp>
      <p:sp>
        <p:nvSpPr>
          <p:cNvPr id="18" name="TextBox 17"/>
          <p:cNvSpPr txBox="1"/>
          <p:nvPr/>
        </p:nvSpPr>
        <p:spPr>
          <a:xfrm>
            <a:off x="6721764" y="1866146"/>
            <a:ext cx="1117600" cy="369332"/>
          </a:xfrm>
          <a:prstGeom prst="rect">
            <a:avLst/>
          </a:prstGeom>
          <a:noFill/>
        </p:spPr>
        <p:txBody>
          <a:bodyPr wrap="square" rtlCol="0">
            <a:spAutoFit/>
          </a:bodyPr>
          <a:lstStyle/>
          <a:p>
            <a:r>
              <a:rPr lang="en-GB" dirty="0"/>
              <a:t>External </a:t>
            </a:r>
          </a:p>
        </p:txBody>
      </p:sp>
      <p:cxnSp>
        <p:nvCxnSpPr>
          <p:cNvPr id="22" name="Straight Arrow Connector 21"/>
          <p:cNvCxnSpPr/>
          <p:nvPr/>
        </p:nvCxnSpPr>
        <p:spPr>
          <a:xfrm>
            <a:off x="2004291" y="4433455"/>
            <a:ext cx="637309" cy="4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310254" y="3607233"/>
            <a:ext cx="646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510979" y="3607233"/>
            <a:ext cx="116378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065491" y="4248727"/>
            <a:ext cx="1325418" cy="861774"/>
          </a:xfrm>
          <a:prstGeom prst="rect">
            <a:avLst/>
          </a:prstGeom>
          <a:noFill/>
        </p:spPr>
        <p:txBody>
          <a:bodyPr wrap="square" rtlCol="0">
            <a:spAutoFit/>
          </a:bodyPr>
          <a:lstStyle/>
          <a:p>
            <a:r>
              <a:rPr lang="en-GB" dirty="0"/>
              <a:t>Profitability</a:t>
            </a:r>
          </a:p>
          <a:p>
            <a:pPr algn="ctr"/>
            <a:r>
              <a:rPr lang="en-GB" sz="1600" i="1" dirty="0"/>
              <a:t>[shareholder value] </a:t>
            </a:r>
          </a:p>
        </p:txBody>
      </p:sp>
      <p:cxnSp>
        <p:nvCxnSpPr>
          <p:cNvPr id="29" name="Straight Arrow Connector 28"/>
          <p:cNvCxnSpPr>
            <a:endCxn id="27" idx="0"/>
          </p:cNvCxnSpPr>
          <p:nvPr/>
        </p:nvCxnSpPr>
        <p:spPr>
          <a:xfrm flipH="1">
            <a:off x="9728200" y="3759200"/>
            <a:ext cx="12698" cy="489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3" idx="0"/>
          </p:cNvCxnSpPr>
          <p:nvPr/>
        </p:nvCxnSpPr>
        <p:spPr>
          <a:xfrm>
            <a:off x="11337637" y="3759200"/>
            <a:ext cx="1" cy="37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6"/>
          </p:cNvCxnSpPr>
          <p:nvPr/>
        </p:nvCxnSpPr>
        <p:spPr>
          <a:xfrm flipV="1">
            <a:off x="8726054" y="4114800"/>
            <a:ext cx="5842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94181" y="6077512"/>
            <a:ext cx="1948873" cy="646331"/>
          </a:xfrm>
          <a:prstGeom prst="rect">
            <a:avLst/>
          </a:prstGeom>
          <a:noFill/>
        </p:spPr>
        <p:txBody>
          <a:bodyPr wrap="square" rtlCol="0">
            <a:spAutoFit/>
          </a:bodyPr>
          <a:lstStyle/>
          <a:p>
            <a:r>
              <a:rPr lang="en-GB" dirty="0"/>
              <a:t>Internal Control Mechanisms </a:t>
            </a:r>
          </a:p>
        </p:txBody>
      </p:sp>
      <p:cxnSp>
        <p:nvCxnSpPr>
          <p:cNvPr id="41" name="Straight Arrow Connector 40"/>
          <p:cNvCxnSpPr>
            <a:stCxn id="5" idx="2"/>
            <a:endCxn id="4" idx="6"/>
          </p:cNvCxnSpPr>
          <p:nvPr/>
        </p:nvCxnSpPr>
        <p:spPr>
          <a:xfrm flipH="1">
            <a:off x="5495636" y="4114801"/>
            <a:ext cx="3763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53164" y="1385455"/>
            <a:ext cx="3532911" cy="369332"/>
          </a:xfrm>
          <a:prstGeom prst="rect">
            <a:avLst/>
          </a:prstGeom>
          <a:noFill/>
        </p:spPr>
        <p:txBody>
          <a:bodyPr wrap="square" rtlCol="0">
            <a:spAutoFit/>
          </a:bodyPr>
          <a:lstStyle/>
          <a:p>
            <a:r>
              <a:rPr lang="en-GB" i="1" dirty="0"/>
              <a:t>Sources of Risk &amp; Opportunities</a:t>
            </a:r>
          </a:p>
        </p:txBody>
      </p:sp>
      <p:sp>
        <p:nvSpPr>
          <p:cNvPr id="57" name="Slide Number Placeholder 56"/>
          <p:cNvSpPr>
            <a:spLocks noGrp="1"/>
          </p:cNvSpPr>
          <p:nvPr>
            <p:ph type="sldNum" sz="quarter" idx="12"/>
          </p:nvPr>
        </p:nvSpPr>
        <p:spPr/>
        <p:txBody>
          <a:bodyPr/>
          <a:lstStyle/>
          <a:p>
            <a:fld id="{278EC672-9ABD-4B9D-9371-B6DDA1E9D1FC}" type="slidenum">
              <a:rPr lang="en-GB" smtClean="0"/>
              <a:t>4</a:t>
            </a:fld>
            <a:endParaRPr lang="en-GB"/>
          </a:p>
        </p:txBody>
      </p:sp>
    </p:spTree>
    <p:extLst>
      <p:ext uri="{BB962C8B-B14F-4D97-AF65-F5344CB8AC3E}">
        <p14:creationId xmlns:p14="http://schemas.microsoft.com/office/powerpoint/2010/main" val="3633399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of Results </a:t>
            </a:r>
          </a:p>
        </p:txBody>
      </p:sp>
      <p:sp>
        <p:nvSpPr>
          <p:cNvPr id="3" name="Content Placeholder 2"/>
          <p:cNvSpPr>
            <a:spLocks noGrp="1"/>
          </p:cNvSpPr>
          <p:nvPr>
            <p:ph idx="1"/>
          </p:nvPr>
        </p:nvSpPr>
        <p:spPr/>
        <p:txBody>
          <a:bodyPr>
            <a:normAutofit/>
          </a:bodyPr>
          <a:lstStyle/>
          <a:p>
            <a:pPr marL="0" indent="0">
              <a:buNone/>
            </a:pPr>
            <a:r>
              <a:rPr lang="en-GB" dirty="0" err="1"/>
              <a:t>ROA</a:t>
            </a:r>
            <a:r>
              <a:rPr lang="en-GB" dirty="0"/>
              <a:t> </a:t>
            </a:r>
          </a:p>
          <a:p>
            <a:r>
              <a:rPr lang="en-GB" dirty="0" err="1"/>
              <a:t>ERM</a:t>
            </a:r>
            <a:r>
              <a:rPr lang="en-GB" dirty="0"/>
              <a:t> is related to the higher value of </a:t>
            </a:r>
            <a:r>
              <a:rPr lang="en-GB" dirty="0" err="1"/>
              <a:t>ROA</a:t>
            </a:r>
            <a:r>
              <a:rPr lang="en-GB" dirty="0"/>
              <a:t>, which is in line with the study of Hoyt and Liebenberg (2011). </a:t>
            </a:r>
          </a:p>
          <a:p>
            <a:r>
              <a:rPr lang="en-GB" b="1" dirty="0"/>
              <a:t>Probable Explanation</a:t>
            </a:r>
          </a:p>
          <a:p>
            <a:pPr lvl="1"/>
            <a:r>
              <a:rPr lang="en-GB" dirty="0"/>
              <a:t>This is due to the fact that the insurers with greater </a:t>
            </a:r>
            <a:r>
              <a:rPr lang="en-GB" dirty="0" err="1"/>
              <a:t>ROA</a:t>
            </a:r>
            <a:r>
              <a:rPr lang="en-GB" dirty="0"/>
              <a:t> are more likely to fund the financial resources for engaging in the </a:t>
            </a:r>
            <a:r>
              <a:rPr lang="en-GB" dirty="0" err="1"/>
              <a:t>ERM</a:t>
            </a:r>
            <a:r>
              <a:rPr lang="en-GB" dirty="0"/>
              <a:t> (</a:t>
            </a:r>
            <a:r>
              <a:rPr lang="en-GB" dirty="0" err="1"/>
              <a:t>Lechner</a:t>
            </a:r>
            <a:r>
              <a:rPr lang="en-GB" dirty="0"/>
              <a:t> and </a:t>
            </a:r>
            <a:r>
              <a:rPr lang="en-GB" dirty="0" err="1"/>
              <a:t>Gatzert</a:t>
            </a:r>
            <a:r>
              <a:rPr lang="en-GB" dirty="0"/>
              <a:t>, 2016). </a:t>
            </a:r>
          </a:p>
          <a:p>
            <a:pPr lvl="1"/>
            <a:r>
              <a:rPr lang="en-GB" dirty="0"/>
              <a:t>Also, the insurers with successful </a:t>
            </a:r>
            <a:r>
              <a:rPr lang="en-GB" dirty="0" err="1"/>
              <a:t>ERM</a:t>
            </a:r>
            <a:r>
              <a:rPr lang="en-GB" dirty="0"/>
              <a:t> tends to have better management in the company’s profitability as well (</a:t>
            </a:r>
            <a:r>
              <a:rPr lang="en-GB" dirty="0" err="1"/>
              <a:t>Laisasikorn</a:t>
            </a:r>
            <a:r>
              <a:rPr lang="en-GB" dirty="0"/>
              <a:t> and </a:t>
            </a:r>
            <a:r>
              <a:rPr lang="en-GB" dirty="0" err="1"/>
              <a:t>Rompho</a:t>
            </a:r>
            <a:r>
              <a:rPr lang="en-GB" dirty="0"/>
              <a:t>, 2014).</a:t>
            </a:r>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40</a:t>
            </a:fld>
            <a:endParaRPr lang="en-GB"/>
          </a:p>
        </p:txBody>
      </p:sp>
    </p:spTree>
    <p:extLst>
      <p:ext uri="{BB962C8B-B14F-4D97-AF65-F5344CB8AC3E}">
        <p14:creationId xmlns:p14="http://schemas.microsoft.com/office/powerpoint/2010/main" val="2445738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of Results </a:t>
            </a:r>
          </a:p>
        </p:txBody>
      </p:sp>
      <p:sp>
        <p:nvSpPr>
          <p:cNvPr id="3" name="Content Placeholder 2"/>
          <p:cNvSpPr>
            <a:spLocks noGrp="1"/>
          </p:cNvSpPr>
          <p:nvPr>
            <p:ph idx="1"/>
          </p:nvPr>
        </p:nvSpPr>
        <p:spPr/>
        <p:txBody>
          <a:bodyPr>
            <a:normAutofit lnSpcReduction="10000"/>
          </a:bodyPr>
          <a:lstStyle/>
          <a:p>
            <a:pPr marL="0" indent="0">
              <a:buNone/>
            </a:pPr>
            <a:r>
              <a:rPr lang="en-GB" b="1" dirty="0"/>
              <a:t>ROE</a:t>
            </a:r>
          </a:p>
          <a:p>
            <a:r>
              <a:rPr lang="en-GB" dirty="0" err="1"/>
              <a:t>ERM</a:t>
            </a:r>
            <a:r>
              <a:rPr lang="en-GB" dirty="0"/>
              <a:t> implementation and ROE growth are negatively correlated</a:t>
            </a:r>
          </a:p>
          <a:p>
            <a:r>
              <a:rPr lang="en-GB" dirty="0"/>
              <a:t>Even though there are some studies which indicate the positive correlation between the </a:t>
            </a:r>
            <a:r>
              <a:rPr lang="en-GB" dirty="0" err="1"/>
              <a:t>ERM</a:t>
            </a:r>
            <a:r>
              <a:rPr lang="en-GB" dirty="0"/>
              <a:t> and the ROE (</a:t>
            </a:r>
            <a:r>
              <a:rPr lang="en-GB" dirty="0" err="1"/>
              <a:t>Meulbroek</a:t>
            </a:r>
            <a:r>
              <a:rPr lang="en-GB" dirty="0"/>
              <a:t>, 2002).</a:t>
            </a:r>
          </a:p>
          <a:p>
            <a:r>
              <a:rPr lang="en-GB" b="1" dirty="0"/>
              <a:t>Probable Explanation</a:t>
            </a:r>
          </a:p>
          <a:p>
            <a:pPr lvl="1"/>
            <a:r>
              <a:rPr lang="en-GB" dirty="0"/>
              <a:t>This is probably due to the fact that the “equity value”, which is the denominator of ROE ratio, is increased in greater extent than the increase in “earnings”. </a:t>
            </a:r>
          </a:p>
          <a:p>
            <a:pPr lvl="1"/>
            <a:r>
              <a:rPr lang="en-GB" dirty="0"/>
              <a:t>The implementation of </a:t>
            </a:r>
            <a:r>
              <a:rPr lang="en-GB" dirty="0" err="1"/>
              <a:t>ERM</a:t>
            </a:r>
            <a:r>
              <a:rPr lang="en-GB" dirty="0"/>
              <a:t> program may result in the higher number of shares sold, greater amount of revenues, or lower operating expenses, which cause the values of common equities to rise.</a:t>
            </a:r>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41</a:t>
            </a:fld>
            <a:endParaRPr lang="en-GB"/>
          </a:p>
        </p:txBody>
      </p:sp>
    </p:spTree>
    <p:extLst>
      <p:ext uri="{BB962C8B-B14F-4D97-AF65-F5344CB8AC3E}">
        <p14:creationId xmlns:p14="http://schemas.microsoft.com/office/powerpoint/2010/main" val="803029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of Results </a:t>
            </a:r>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Gross Premiums Written </a:t>
            </a:r>
          </a:p>
          <a:p>
            <a:pPr marL="0" indent="0">
              <a:buNone/>
            </a:pPr>
            <a:r>
              <a:rPr lang="en-GB" dirty="0"/>
              <a:t>The positive correlation between the gross premiums written and the </a:t>
            </a:r>
            <a:r>
              <a:rPr lang="en-GB" dirty="0" err="1"/>
              <a:t>ERM</a:t>
            </a:r>
            <a:r>
              <a:rPr lang="en-GB" dirty="0"/>
              <a:t> is similarly corresponded to the relationship between the company size and the </a:t>
            </a:r>
            <a:r>
              <a:rPr lang="en-GB" dirty="0" err="1"/>
              <a:t>ERM</a:t>
            </a:r>
            <a:r>
              <a:rPr lang="en-GB" dirty="0"/>
              <a:t>. </a:t>
            </a:r>
          </a:p>
          <a:p>
            <a:pPr marL="0" indent="0">
              <a:buNone/>
            </a:pPr>
            <a:r>
              <a:rPr lang="en-GB" b="1" dirty="0"/>
              <a:t>Probable Explanation</a:t>
            </a:r>
          </a:p>
          <a:p>
            <a:r>
              <a:rPr lang="en-GB" dirty="0"/>
              <a:t>Due to a</a:t>
            </a:r>
            <a:r>
              <a:rPr lang="th-TH" dirty="0"/>
              <a:t> </a:t>
            </a:r>
            <a:r>
              <a:rPr lang="en-GB" dirty="0"/>
              <a:t>good</a:t>
            </a:r>
            <a:r>
              <a:rPr lang="th-TH" dirty="0"/>
              <a:t> </a:t>
            </a:r>
            <a:r>
              <a:rPr lang="en-GB" dirty="0"/>
              <a:t>reputation, better cost management, and the reliable system of the large-sized companies, the insurers will be able to issue the insurance products which are more competitive in the market.</a:t>
            </a:r>
          </a:p>
          <a:p>
            <a:r>
              <a:rPr lang="en-GB" dirty="0"/>
              <a:t>Thus, the customers are more likely to purchase the products from large insurers with </a:t>
            </a:r>
            <a:r>
              <a:rPr lang="en-GB" dirty="0" err="1"/>
              <a:t>ERM</a:t>
            </a:r>
            <a:r>
              <a:rPr lang="en-GB" dirty="0"/>
              <a:t> implementation, resulting to an increase in the gross premiums written of the company.</a:t>
            </a:r>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42</a:t>
            </a:fld>
            <a:endParaRPr lang="en-GB"/>
          </a:p>
        </p:txBody>
      </p:sp>
    </p:spTree>
    <p:extLst>
      <p:ext uri="{BB962C8B-B14F-4D97-AF65-F5344CB8AC3E}">
        <p14:creationId xmlns:p14="http://schemas.microsoft.com/office/powerpoint/2010/main" val="469143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of Results </a:t>
            </a:r>
          </a:p>
        </p:txBody>
      </p:sp>
      <p:sp>
        <p:nvSpPr>
          <p:cNvPr id="3" name="Content Placeholder 2"/>
          <p:cNvSpPr>
            <a:spLocks noGrp="1"/>
          </p:cNvSpPr>
          <p:nvPr>
            <p:ph idx="1"/>
          </p:nvPr>
        </p:nvSpPr>
        <p:spPr/>
        <p:txBody>
          <a:bodyPr/>
          <a:lstStyle/>
          <a:p>
            <a:pPr marL="0" indent="0">
              <a:buNone/>
            </a:pPr>
            <a:r>
              <a:rPr lang="en-GB" b="1" dirty="0"/>
              <a:t>Loss Ratio</a:t>
            </a:r>
          </a:p>
          <a:p>
            <a:r>
              <a:rPr lang="en-GB" dirty="0"/>
              <a:t>The result shows the negative relationship between the </a:t>
            </a:r>
            <a:r>
              <a:rPr lang="en-GB" dirty="0" err="1"/>
              <a:t>ERM</a:t>
            </a:r>
            <a:r>
              <a:rPr lang="en-GB" dirty="0"/>
              <a:t> implementation and loss ratio. </a:t>
            </a:r>
          </a:p>
          <a:p>
            <a:r>
              <a:rPr lang="en-GB" b="1" dirty="0"/>
              <a:t>Probable Explanation</a:t>
            </a:r>
          </a:p>
          <a:p>
            <a:pPr lvl="1"/>
            <a:r>
              <a:rPr lang="en-GB" dirty="0"/>
              <a:t>This is [may be] due to the fact that the insurers which participate in </a:t>
            </a:r>
            <a:r>
              <a:rPr lang="en-GB" dirty="0" err="1"/>
              <a:t>ERM</a:t>
            </a:r>
            <a:r>
              <a:rPr lang="en-GB" dirty="0"/>
              <a:t> program are expected to be more capable in controlling the losses and expenses incurred. </a:t>
            </a:r>
          </a:p>
          <a:p>
            <a:pPr lvl="1"/>
            <a:r>
              <a:rPr lang="en-GB" dirty="0"/>
              <a:t>Most of the </a:t>
            </a:r>
            <a:r>
              <a:rPr lang="en-GB" dirty="0" err="1"/>
              <a:t>ERM</a:t>
            </a:r>
            <a:r>
              <a:rPr lang="en-GB" dirty="0"/>
              <a:t> insurers are large-sized companies which acquire more powerful expense management system.</a:t>
            </a:r>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43</a:t>
            </a:fld>
            <a:endParaRPr lang="en-GB"/>
          </a:p>
        </p:txBody>
      </p:sp>
    </p:spTree>
    <p:extLst>
      <p:ext uri="{BB962C8B-B14F-4D97-AF65-F5344CB8AC3E}">
        <p14:creationId xmlns:p14="http://schemas.microsoft.com/office/powerpoint/2010/main" val="483646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of Results </a:t>
            </a:r>
          </a:p>
        </p:txBody>
      </p:sp>
      <p:sp>
        <p:nvSpPr>
          <p:cNvPr id="3" name="Content Placeholder 2"/>
          <p:cNvSpPr>
            <a:spLocks noGrp="1"/>
          </p:cNvSpPr>
          <p:nvPr>
            <p:ph idx="1"/>
          </p:nvPr>
        </p:nvSpPr>
        <p:spPr/>
        <p:txBody>
          <a:bodyPr>
            <a:normAutofit/>
          </a:bodyPr>
          <a:lstStyle/>
          <a:p>
            <a:pPr marL="0" indent="0">
              <a:buNone/>
            </a:pPr>
            <a:r>
              <a:rPr lang="en-GB" b="1" dirty="0"/>
              <a:t>Social Disclosure Score </a:t>
            </a:r>
          </a:p>
          <a:p>
            <a:r>
              <a:rPr lang="en-GB" dirty="0"/>
              <a:t>With regard to the </a:t>
            </a:r>
            <a:r>
              <a:rPr lang="en-GB" dirty="0" err="1"/>
              <a:t>ERM</a:t>
            </a:r>
            <a:r>
              <a:rPr lang="en-GB" dirty="0"/>
              <a:t> implementation, the company will acquire higher level of effectiveness in information gathering, assessment, and disclosure. </a:t>
            </a:r>
          </a:p>
          <a:p>
            <a:r>
              <a:rPr lang="en-GB" b="1" dirty="0"/>
              <a:t>Possible Explanation</a:t>
            </a:r>
          </a:p>
          <a:p>
            <a:pPr lvl="1"/>
            <a:r>
              <a:rPr lang="en-GB" dirty="0"/>
              <a:t>The higher level of disclosure, resulting from </a:t>
            </a:r>
            <a:r>
              <a:rPr lang="en-GB" dirty="0" err="1"/>
              <a:t>ERM</a:t>
            </a:r>
            <a:r>
              <a:rPr lang="en-GB" dirty="0"/>
              <a:t>, allows the external parties to be better informed about the company’s social issues (AON, 2010; </a:t>
            </a:r>
            <a:r>
              <a:rPr lang="en-GB" dirty="0" err="1"/>
              <a:t>Meulbroek</a:t>
            </a:r>
            <a:r>
              <a:rPr lang="en-GB" dirty="0"/>
              <a:t>, 2002). </a:t>
            </a:r>
          </a:p>
          <a:p>
            <a:pPr lvl="1"/>
            <a:r>
              <a:rPr lang="en-GB" dirty="0"/>
              <a:t>Therefore, the positive relationship between </a:t>
            </a:r>
            <a:r>
              <a:rPr lang="en-GB" dirty="0" err="1"/>
              <a:t>ERM</a:t>
            </a:r>
            <a:r>
              <a:rPr lang="en-GB" dirty="0"/>
              <a:t> and social disclosure score is expected from the logistic regression performed.</a:t>
            </a:r>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44</a:t>
            </a:fld>
            <a:endParaRPr lang="en-GB"/>
          </a:p>
        </p:txBody>
      </p:sp>
    </p:spTree>
    <p:extLst>
      <p:ext uri="{BB962C8B-B14F-4D97-AF65-F5344CB8AC3E}">
        <p14:creationId xmlns:p14="http://schemas.microsoft.com/office/powerpoint/2010/main" val="2258133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of Results </a:t>
            </a:r>
          </a:p>
        </p:txBody>
      </p:sp>
      <p:sp>
        <p:nvSpPr>
          <p:cNvPr id="3" name="Content Placeholder 2"/>
          <p:cNvSpPr>
            <a:spLocks noGrp="1"/>
          </p:cNvSpPr>
          <p:nvPr>
            <p:ph idx="1"/>
          </p:nvPr>
        </p:nvSpPr>
        <p:spPr/>
        <p:txBody>
          <a:bodyPr>
            <a:normAutofit/>
          </a:bodyPr>
          <a:lstStyle/>
          <a:p>
            <a:pPr marL="0" indent="0">
              <a:buNone/>
            </a:pPr>
            <a:r>
              <a:rPr lang="en-GB" b="1" dirty="0"/>
              <a:t>Credit Ratings</a:t>
            </a:r>
          </a:p>
          <a:p>
            <a:r>
              <a:rPr lang="en-GB" dirty="0"/>
              <a:t>Positive relationship between the </a:t>
            </a:r>
            <a:r>
              <a:rPr lang="en-GB" dirty="0" err="1"/>
              <a:t>ERM</a:t>
            </a:r>
            <a:r>
              <a:rPr lang="en-GB" dirty="0"/>
              <a:t> and credit ratings of the company.</a:t>
            </a:r>
          </a:p>
          <a:p>
            <a:r>
              <a:rPr lang="en-GB" b="1" dirty="0"/>
              <a:t>Possible explanation</a:t>
            </a:r>
          </a:p>
          <a:p>
            <a:pPr lvl="1"/>
            <a:r>
              <a:rPr lang="en-GB" dirty="0"/>
              <a:t>According to </a:t>
            </a:r>
            <a:r>
              <a:rPr lang="en-GB" dirty="0" err="1"/>
              <a:t>Gatzert</a:t>
            </a:r>
            <a:r>
              <a:rPr lang="en-GB" dirty="0"/>
              <a:t> and Martin (2015), the credit rating agencies have taken into account the implementation of the </a:t>
            </a:r>
            <a:r>
              <a:rPr lang="en-GB" dirty="0" err="1"/>
              <a:t>ERM</a:t>
            </a:r>
            <a:r>
              <a:rPr lang="en-GB" dirty="0"/>
              <a:t> in their credit rating assessment [S&amp;P, A M Best, </a:t>
            </a:r>
            <a:r>
              <a:rPr lang="en-GB" dirty="0" err="1"/>
              <a:t>etc</a:t>
            </a:r>
            <a:r>
              <a:rPr lang="en-GB" dirty="0"/>
              <a:t>]. </a:t>
            </a:r>
          </a:p>
          <a:p>
            <a:pPr lvl="1"/>
            <a:r>
              <a:rPr lang="en-GB" dirty="0"/>
              <a:t>Consequently, the firms with better credit ratings are more likely to implement the </a:t>
            </a:r>
            <a:r>
              <a:rPr lang="en-GB" dirty="0" err="1"/>
              <a:t>ERM</a:t>
            </a:r>
            <a:r>
              <a:rPr lang="en-GB" dirty="0"/>
              <a:t>, compared to those with inferior ratings, holding other things constant. </a:t>
            </a:r>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45</a:t>
            </a:fld>
            <a:endParaRPr lang="en-GB"/>
          </a:p>
        </p:txBody>
      </p:sp>
    </p:spTree>
    <p:extLst>
      <p:ext uri="{BB962C8B-B14F-4D97-AF65-F5344CB8AC3E}">
        <p14:creationId xmlns:p14="http://schemas.microsoft.com/office/powerpoint/2010/main" val="186023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p>
        </p:txBody>
      </p:sp>
      <p:sp>
        <p:nvSpPr>
          <p:cNvPr id="3" name="Content Placeholder 2"/>
          <p:cNvSpPr>
            <a:spLocks noGrp="1"/>
          </p:cNvSpPr>
          <p:nvPr>
            <p:ph idx="1"/>
          </p:nvPr>
        </p:nvSpPr>
        <p:spPr/>
        <p:txBody>
          <a:bodyPr>
            <a:normAutofit fontScale="62500" lnSpcReduction="20000"/>
          </a:bodyPr>
          <a:lstStyle/>
          <a:p>
            <a:r>
              <a:rPr lang="en-US" dirty="0"/>
              <a:t>Farrell, M. and Gallagher, R. (2015). The Valuation Implications of Enterprise Risk Management Maturity. The Journal of Risk and Insurance, 82(3), 625–657.</a:t>
            </a:r>
          </a:p>
          <a:p>
            <a:r>
              <a:rPr lang="en-US" dirty="0"/>
              <a:t>Gordon, L., Loeb, M. and Tseng, C. (2009). Enterprise Risk Management and Firm Performance: A Contingency Perspective. Journal of Accounting and Public Policy, 28(4), 301-327.</a:t>
            </a:r>
            <a:endParaRPr lang="en-GB" dirty="0"/>
          </a:p>
          <a:p>
            <a:r>
              <a:rPr lang="en-US" dirty="0"/>
              <a:t>Grace, </a:t>
            </a:r>
            <a:r>
              <a:rPr lang="en-US" dirty="0" err="1"/>
              <a:t>M.F</a:t>
            </a:r>
            <a:r>
              <a:rPr lang="en-US" dirty="0"/>
              <a:t>., </a:t>
            </a:r>
            <a:r>
              <a:rPr lang="en-US" dirty="0" err="1"/>
              <a:t>Leverty</a:t>
            </a:r>
            <a:r>
              <a:rPr lang="en-US" dirty="0"/>
              <a:t>, </a:t>
            </a:r>
            <a:r>
              <a:rPr lang="en-US" dirty="0" err="1"/>
              <a:t>J.T</a:t>
            </a:r>
            <a:r>
              <a:rPr lang="en-US" dirty="0"/>
              <a:t>., Phillips, R.D. and </a:t>
            </a:r>
            <a:r>
              <a:rPr lang="en-US" dirty="0" err="1"/>
              <a:t>Shimpi</a:t>
            </a:r>
            <a:r>
              <a:rPr lang="en-US" dirty="0"/>
              <a:t>, P. (2010). The Value of Investing in Enterprise Risk Management. Journal of Risk and Insurance. Vol. 82, No. 2, pp. 289-316</a:t>
            </a:r>
            <a:endParaRPr lang="en-GB" dirty="0"/>
          </a:p>
          <a:p>
            <a:r>
              <a:rPr lang="en-US" dirty="0"/>
              <a:t>Hoyt, </a:t>
            </a:r>
            <a:r>
              <a:rPr lang="en-US" dirty="0" err="1"/>
              <a:t>R.E</a:t>
            </a:r>
            <a:r>
              <a:rPr lang="en-US" dirty="0"/>
              <a:t>. and Liebenberg, </a:t>
            </a:r>
            <a:r>
              <a:rPr lang="en-US" dirty="0" err="1"/>
              <a:t>A.P</a:t>
            </a:r>
            <a:r>
              <a:rPr lang="en-US" dirty="0"/>
              <a:t>. (2011). The Value of Enterprise Risk Management. The Journal of Risk and Insurance, Vol. 78, No. 4., pp. 795-822.</a:t>
            </a:r>
            <a:endParaRPr lang="en-GB" dirty="0"/>
          </a:p>
          <a:p>
            <a:r>
              <a:rPr lang="en-US" dirty="0" err="1"/>
              <a:t>Lechner</a:t>
            </a:r>
            <a:r>
              <a:rPr lang="en-US" dirty="0"/>
              <a:t>, P. and </a:t>
            </a:r>
            <a:r>
              <a:rPr lang="en-US" dirty="0" err="1"/>
              <a:t>Gatzert</a:t>
            </a:r>
            <a:r>
              <a:rPr lang="en-US" dirty="0"/>
              <a:t>, N. (2018). Determinants and Value of Enterprise Risk Management: Empirical Evidence from Germany, The European Journal of Finance, Vol. 24, No. 10, pp. 867-887</a:t>
            </a:r>
            <a:endParaRPr lang="en-GB" dirty="0"/>
          </a:p>
          <a:p>
            <a:r>
              <a:rPr lang="en-US" dirty="0"/>
              <a:t>Liebenberg and Hoyt (2003) “The Determinants of Enterprise Risk Management: Evidence From the Appointment of Chief Risk Officers”, Risk Management and Insurance Review, Vol. 6, No. 1, pp. 37-52</a:t>
            </a:r>
            <a:endParaRPr lang="en-GB" dirty="0"/>
          </a:p>
          <a:p>
            <a:r>
              <a:rPr lang="en-US" dirty="0"/>
              <a:t>McShane, M. K., Nair, A., and Rustambekov, E. (2011): Does Enterprise Risk Management Increase Firm Value?, Journal of Accounting, Auditing &amp; Finance 16(4), pp. 641-658.</a:t>
            </a:r>
            <a:endParaRPr lang="en-GB" dirty="0"/>
          </a:p>
          <a:p>
            <a:r>
              <a:rPr lang="en-US" dirty="0"/>
              <a:t>Smithson, C. and </a:t>
            </a:r>
            <a:r>
              <a:rPr lang="en-US" dirty="0" err="1"/>
              <a:t>Simkins</a:t>
            </a:r>
            <a:r>
              <a:rPr lang="en-US" dirty="0"/>
              <a:t>, </a:t>
            </a:r>
            <a:r>
              <a:rPr lang="en-US" dirty="0" err="1"/>
              <a:t>B.J</a:t>
            </a:r>
            <a:r>
              <a:rPr lang="en-US" dirty="0"/>
              <a:t>. (2005). Does Risk Management Add Value? A Survey of the Evidence. Journal of Applied Corporate Finance, 17(3), 8-17.</a:t>
            </a:r>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46</a:t>
            </a:fld>
            <a:endParaRPr lang="en-GB"/>
          </a:p>
        </p:txBody>
      </p:sp>
    </p:spTree>
    <p:extLst>
      <p:ext uri="{BB962C8B-B14F-4D97-AF65-F5344CB8AC3E}">
        <p14:creationId xmlns:p14="http://schemas.microsoft.com/office/powerpoint/2010/main" val="2147990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Roboto" panose="02000000000000000000" pitchFamily="2" charset="0"/>
                <a:ea typeface="Roboto" panose="02000000000000000000" pitchFamily="2" charset="0"/>
                <a:cs typeface="Aharoni" panose="020B0604020202020204" pitchFamily="2" charset="-79"/>
              </a:rPr>
              <a:t>Dr </a:t>
            </a:r>
            <a:r>
              <a:rPr lang="fr-FR" altLang="fr-FR" sz="1800" b="1" dirty="0" err="1">
                <a:latin typeface="Roboto" panose="02000000000000000000" pitchFamily="2" charset="0"/>
                <a:ea typeface="Roboto" panose="02000000000000000000" pitchFamily="2" charset="0"/>
                <a:cs typeface="Aharoni" panose="020B0604020202020204" pitchFamily="2" charset="-79"/>
              </a:rPr>
              <a:t>Madhu</a:t>
            </a:r>
            <a:r>
              <a:rPr lang="fr-FR" altLang="fr-FR" sz="1800" b="1" dirty="0">
                <a:latin typeface="Roboto" panose="02000000000000000000" pitchFamily="2" charset="0"/>
                <a:ea typeface="Roboto" panose="02000000000000000000" pitchFamily="2" charset="0"/>
                <a:cs typeface="Aharoni" panose="020B0604020202020204" pitchFamily="2" charset="-79"/>
              </a:rPr>
              <a:t> Acharyya</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40-48 </a:t>
            </a:r>
            <a:r>
              <a:rPr lang="fr-FR" altLang="fr-FR" sz="1800" dirty="0" err="1">
                <a:latin typeface="Roboto" panose="02000000000000000000" pitchFamily="2" charset="0"/>
                <a:ea typeface="Roboto" panose="02000000000000000000" pitchFamily="2" charset="0"/>
                <a:cs typeface="Aharoni" panose="020B0604020202020204" pitchFamily="2" charset="-79"/>
              </a:rPr>
              <a:t>Fashion</a:t>
            </a:r>
            <a:r>
              <a:rPr lang="fr-FR" altLang="fr-FR" sz="1800" dirty="0">
                <a:latin typeface="Roboto" panose="02000000000000000000" pitchFamily="2" charset="0"/>
                <a:ea typeface="Roboto" panose="02000000000000000000" pitchFamily="2" charset="0"/>
                <a:cs typeface="Aharoni" panose="020B0604020202020204" pitchFamily="2" charset="-79"/>
              </a:rPr>
              <a:t> Street</a:t>
            </a: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London</a:t>
            </a: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E1 6PX</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Madhu.Acharyya@gcu.ac.uk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3"/>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3"/>
              </a:rPr>
              <a:t>/</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Significance and Motivation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15101996"/>
              </p:ext>
            </p:extLst>
          </p:nvPr>
        </p:nvGraphicFramePr>
        <p:xfrm>
          <a:off x="1164657" y="1588167"/>
          <a:ext cx="9923646" cy="5010911"/>
        </p:xfrm>
        <a:graphic>
          <a:graphicData uri="http://schemas.openxmlformats.org/drawingml/2006/table">
            <a:tbl>
              <a:tblPr firstRow="1" firstCol="1" bandRow="1">
                <a:tableStyleId>{5C22544A-7EE6-4342-B048-85BDC9FD1C3A}</a:tableStyleId>
              </a:tblPr>
              <a:tblGrid>
                <a:gridCol w="1522517">
                  <a:extLst>
                    <a:ext uri="{9D8B030D-6E8A-4147-A177-3AD203B41FA5}">
                      <a16:colId xmlns:a16="http://schemas.microsoft.com/office/drawing/2014/main" val="566511824"/>
                    </a:ext>
                  </a:extLst>
                </a:gridCol>
                <a:gridCol w="1511602">
                  <a:extLst>
                    <a:ext uri="{9D8B030D-6E8A-4147-A177-3AD203B41FA5}">
                      <a16:colId xmlns:a16="http://schemas.microsoft.com/office/drawing/2014/main" val="3514471230"/>
                    </a:ext>
                  </a:extLst>
                </a:gridCol>
                <a:gridCol w="1167808">
                  <a:extLst>
                    <a:ext uri="{9D8B030D-6E8A-4147-A177-3AD203B41FA5}">
                      <a16:colId xmlns:a16="http://schemas.microsoft.com/office/drawing/2014/main" val="899270020"/>
                    </a:ext>
                  </a:extLst>
                </a:gridCol>
                <a:gridCol w="1184180">
                  <a:extLst>
                    <a:ext uri="{9D8B030D-6E8A-4147-A177-3AD203B41FA5}">
                      <a16:colId xmlns:a16="http://schemas.microsoft.com/office/drawing/2014/main" val="4271607018"/>
                    </a:ext>
                  </a:extLst>
                </a:gridCol>
                <a:gridCol w="1457033">
                  <a:extLst>
                    <a:ext uri="{9D8B030D-6E8A-4147-A177-3AD203B41FA5}">
                      <a16:colId xmlns:a16="http://schemas.microsoft.com/office/drawing/2014/main" val="832569441"/>
                    </a:ext>
                  </a:extLst>
                </a:gridCol>
                <a:gridCol w="3080506">
                  <a:extLst>
                    <a:ext uri="{9D8B030D-6E8A-4147-A177-3AD203B41FA5}">
                      <a16:colId xmlns:a16="http://schemas.microsoft.com/office/drawing/2014/main" val="3107344885"/>
                    </a:ext>
                  </a:extLst>
                </a:gridCol>
              </a:tblGrid>
              <a:tr h="418128">
                <a:tc>
                  <a:txBody>
                    <a:bodyPr/>
                    <a:lstStyle/>
                    <a:p>
                      <a:pPr algn="l">
                        <a:lnSpc>
                          <a:spcPct val="107000"/>
                        </a:lnSpc>
                        <a:spcAft>
                          <a:spcPts val="0"/>
                        </a:spcAft>
                      </a:pPr>
                      <a:r>
                        <a:rPr lang="en-GB" sz="1200" dirty="0">
                          <a:effectLst/>
                          <a:latin typeface="Arial" panose="020B0604020202020204" pitchFamily="34" charset="0"/>
                          <a:cs typeface="Arial" panose="020B0604020202020204" pitchFamily="34" charset="0"/>
                        </a:rPr>
                        <a:t>Authors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gn="l">
                        <a:lnSpc>
                          <a:spcPct val="107000"/>
                        </a:lnSpc>
                        <a:spcAft>
                          <a:spcPts val="0"/>
                        </a:spcAft>
                      </a:pPr>
                      <a:r>
                        <a:rPr lang="en-GB" sz="1200" dirty="0">
                          <a:effectLst/>
                          <a:latin typeface="Arial" panose="020B0604020202020204" pitchFamily="34" charset="0"/>
                          <a:cs typeface="Arial" panose="020B0604020202020204" pitchFamily="34" charset="0"/>
                        </a:rPr>
                        <a:t>Firm Value Measurement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gn="l">
                        <a:lnSpc>
                          <a:spcPct val="107000"/>
                        </a:lnSpc>
                        <a:spcAft>
                          <a:spcPts val="0"/>
                        </a:spcAft>
                      </a:pPr>
                      <a:r>
                        <a:rPr lang="en-GB" sz="1200" dirty="0" err="1">
                          <a:effectLst/>
                          <a:latin typeface="Arial" panose="020B0604020202020204" pitchFamily="34" charset="0"/>
                          <a:cs typeface="Arial" panose="020B0604020202020204" pitchFamily="34" charset="0"/>
                        </a:rPr>
                        <a:t>ERM</a:t>
                      </a:r>
                      <a:r>
                        <a:rPr lang="en-GB" sz="1200" dirty="0">
                          <a:effectLst/>
                          <a:latin typeface="Arial" panose="020B0604020202020204" pitchFamily="34" charset="0"/>
                          <a:cs typeface="Arial" panose="020B0604020202020204" pitchFamily="34" charset="0"/>
                        </a:rPr>
                        <a:t> Proxy</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gn="l">
                        <a:lnSpc>
                          <a:spcPct val="107000"/>
                        </a:lnSpc>
                        <a:spcAft>
                          <a:spcPts val="0"/>
                        </a:spcAft>
                      </a:pPr>
                      <a:r>
                        <a:rPr lang="en-GB" sz="1200" dirty="0">
                          <a:effectLst/>
                          <a:latin typeface="Arial" panose="020B0604020202020204" pitchFamily="34" charset="0"/>
                          <a:cs typeface="Arial" panose="020B0604020202020204" pitchFamily="34" charset="0"/>
                        </a:rPr>
                        <a:t>Data</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gn="l">
                        <a:lnSpc>
                          <a:spcPct val="107000"/>
                        </a:lnSpc>
                        <a:spcAft>
                          <a:spcPts val="0"/>
                        </a:spcAft>
                      </a:pPr>
                      <a:r>
                        <a:rPr lang="en-GB" sz="1200" dirty="0">
                          <a:effectLst/>
                          <a:latin typeface="Arial" panose="020B0604020202020204" pitchFamily="34" charset="0"/>
                          <a:cs typeface="Arial" panose="020B0604020202020204" pitchFamily="34" charset="0"/>
                        </a:rPr>
                        <a:t>Data Analysis Technique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gn="l">
                        <a:lnSpc>
                          <a:spcPct val="107000"/>
                        </a:lnSpc>
                        <a:spcAft>
                          <a:spcPts val="0"/>
                        </a:spcAft>
                      </a:pPr>
                      <a:r>
                        <a:rPr lang="en-GB" sz="1200" dirty="0">
                          <a:effectLst/>
                          <a:latin typeface="Arial" panose="020B0604020202020204" pitchFamily="34" charset="0"/>
                          <a:cs typeface="Arial" panose="020B0604020202020204" pitchFamily="34" charset="0"/>
                        </a:rPr>
                        <a:t>Findings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extLst>
                  <a:ext uri="{0D108BD9-81ED-4DB2-BD59-A6C34878D82A}">
                    <a16:rowId xmlns:a16="http://schemas.microsoft.com/office/drawing/2014/main" val="3370440221"/>
                  </a:ext>
                </a:extLst>
              </a:tr>
              <a:tr h="681628">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Farrell and Gallagher (2015)</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Tobin’s Q</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 </a:t>
                      </a:r>
                      <a:r>
                        <a:rPr lang="en-GB" sz="1200" dirty="0" err="1">
                          <a:effectLst/>
                          <a:latin typeface="Arial" panose="020B0604020202020204" pitchFamily="34" charset="0"/>
                          <a:cs typeface="Arial" panose="020B0604020202020204" pitchFamily="34" charset="0"/>
                        </a:rPr>
                        <a:t>ERM</a:t>
                      </a:r>
                      <a:r>
                        <a:rPr lang="en-GB" sz="1200" dirty="0">
                          <a:effectLst/>
                          <a:latin typeface="Arial" panose="020B0604020202020204" pitchFamily="34" charset="0"/>
                          <a:cs typeface="Arial" panose="020B0604020202020204" pitchFamily="34" charset="0"/>
                        </a:rPr>
                        <a:t> Maturity level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 survey data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 </a:t>
                      </a:r>
                      <a:r>
                        <a:rPr lang="en-GB" sz="1200" dirty="0" err="1">
                          <a:effectLst/>
                          <a:latin typeface="Arial" panose="020B0604020202020204" pitchFamily="34" charset="0"/>
                          <a:cs typeface="Arial" panose="020B0604020202020204" pitchFamily="34" charset="0"/>
                        </a:rPr>
                        <a:t>P</a:t>
                      </a:r>
                      <a:r>
                        <a:rPr lang="en-GB" sz="1200" dirty="0" err="1">
                          <a:latin typeface="Arial" panose="020B0604020202020204" pitchFamily="34" charset="0"/>
                          <a:cs typeface="Arial" panose="020B0604020202020204" pitchFamily="34" charset="0"/>
                        </a:rPr>
                        <a:t>robit</a:t>
                      </a:r>
                      <a:r>
                        <a:rPr lang="en-GB" sz="1200" dirty="0">
                          <a:latin typeface="Arial" panose="020B0604020202020204" pitchFamily="34" charset="0"/>
                          <a:cs typeface="Arial" panose="020B0604020202020204" pitchFamily="34" charset="0"/>
                        </a:rPr>
                        <a:t> mode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err="1">
                          <a:effectLst/>
                          <a:latin typeface="Arial" panose="020B0604020202020204" pitchFamily="34" charset="0"/>
                          <a:cs typeface="Arial" panose="020B0604020202020204" pitchFamily="34" charset="0"/>
                        </a:rPr>
                        <a:t>ERM</a:t>
                      </a:r>
                      <a:r>
                        <a:rPr lang="en-GB" sz="1200" dirty="0">
                          <a:effectLst/>
                          <a:latin typeface="Arial" panose="020B0604020202020204" pitchFamily="34" charset="0"/>
                          <a:cs typeface="Arial" panose="020B0604020202020204" pitchFamily="34" charset="0"/>
                        </a:rPr>
                        <a:t> implementation has an impact on the firm’s Tobin’s Q</a:t>
                      </a:r>
                    </a:p>
                    <a:p>
                      <a:pPr>
                        <a:lnSpc>
                          <a:spcPct val="107000"/>
                        </a:lnSpc>
                        <a:spcAft>
                          <a:spcPts val="0"/>
                        </a:spcAft>
                      </a:pPr>
                      <a:r>
                        <a:rPr lang="en-GB" sz="1200" kern="1200" dirty="0">
                          <a:solidFill>
                            <a:schemeClr val="dk1"/>
                          </a:solidFill>
                          <a:effectLst/>
                          <a:latin typeface="Arial" panose="020B0604020202020204" pitchFamily="34" charset="0"/>
                          <a:ea typeface="+mn-ea"/>
                          <a:cs typeface="Arial" panose="020B0604020202020204" pitchFamily="34" charset="0"/>
                        </a:rPr>
                        <a:t>The greater the implementation level of </a:t>
                      </a:r>
                      <a:r>
                        <a:rPr lang="en-GB" sz="1200" kern="1200" dirty="0" err="1">
                          <a:solidFill>
                            <a:schemeClr val="dk1"/>
                          </a:solidFill>
                          <a:effectLst/>
                          <a:latin typeface="Arial" panose="020B0604020202020204" pitchFamily="34" charset="0"/>
                          <a:ea typeface="+mn-ea"/>
                          <a:cs typeface="Arial" panose="020B0604020202020204" pitchFamily="34" charset="0"/>
                        </a:rPr>
                        <a:t>ERM</a:t>
                      </a:r>
                      <a:r>
                        <a:rPr lang="en-GB" sz="1200" kern="1200" dirty="0">
                          <a:solidFill>
                            <a:schemeClr val="dk1"/>
                          </a:solidFill>
                          <a:effectLst/>
                          <a:latin typeface="Arial" panose="020B0604020202020204" pitchFamily="34" charset="0"/>
                          <a:ea typeface="+mn-ea"/>
                          <a:cs typeface="Arial" panose="020B0604020202020204" pitchFamily="34" charset="0"/>
                        </a:rPr>
                        <a:t>, the higher the Tobin’s Q.</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extLst>
                  <a:ext uri="{0D108BD9-81ED-4DB2-BD59-A6C34878D82A}">
                    <a16:rowId xmlns:a16="http://schemas.microsoft.com/office/drawing/2014/main" val="2321606886"/>
                  </a:ext>
                </a:extLst>
              </a:tr>
              <a:tr h="681628">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Gordon et al. (2009)</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Excess stock market return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ERM index</a:t>
                      </a:r>
                    </a:p>
                    <a:p>
                      <a:pPr>
                        <a:lnSpc>
                          <a:spcPct val="107000"/>
                        </a:lnSpc>
                        <a:spcAft>
                          <a:spcPts val="0"/>
                        </a:spcAft>
                      </a:pPr>
                      <a:r>
                        <a:rPr lang="en-GB" sz="1200">
                          <a:effectLst/>
                          <a:latin typeface="Arial" panose="020B0604020202020204" pitchFamily="34" charset="0"/>
                          <a:cs typeface="Arial" panose="020B0604020202020204" pitchFamily="34" charset="0"/>
                        </a:rPr>
                        <a:t>(created)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112 U.S. companies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Linear regression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Positive relationship between ERM and firm performance</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extLst>
                  <a:ext uri="{0D108BD9-81ED-4DB2-BD59-A6C34878D82A}">
                    <a16:rowId xmlns:a16="http://schemas.microsoft.com/office/drawing/2014/main" val="1840950627"/>
                  </a:ext>
                </a:extLst>
              </a:tr>
              <a:tr h="681628">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Hoyt and Liebenberg (2011)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Tobin’s Q</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err="1">
                          <a:effectLst/>
                          <a:latin typeface="Arial" panose="020B0604020202020204" pitchFamily="34" charset="0"/>
                          <a:cs typeface="Arial" panose="020B0604020202020204" pitchFamily="34" charset="0"/>
                        </a:rPr>
                        <a:t>ERM</a:t>
                      </a:r>
                      <a:r>
                        <a:rPr lang="en-GB" sz="1200" dirty="0">
                          <a:effectLst/>
                          <a:latin typeface="Arial" panose="020B0604020202020204" pitchFamily="34" charset="0"/>
                          <a:cs typeface="Arial" panose="020B0604020202020204" pitchFamily="34" charset="0"/>
                        </a:rPr>
                        <a:t>/</a:t>
                      </a:r>
                      <a:r>
                        <a:rPr lang="en-GB" sz="1200" dirty="0" err="1">
                          <a:effectLst/>
                          <a:latin typeface="Arial" panose="020B0604020202020204" pitchFamily="34" charset="0"/>
                          <a:cs typeface="Arial" panose="020B0604020202020204" pitchFamily="34" charset="0"/>
                        </a:rPr>
                        <a:t>CRO</a:t>
                      </a:r>
                      <a:r>
                        <a:rPr lang="en-GB" sz="1200" dirty="0">
                          <a:effectLst/>
                          <a:latin typeface="Arial" panose="020B0604020202020204" pitchFamily="34" charset="0"/>
                          <a:cs typeface="Arial" panose="020B0604020202020204" pitchFamily="34" charset="0"/>
                        </a:rPr>
                        <a:t> keywords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117 U.S. insurers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Maximum Likelihood Model</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Positive relationship between shareholder’s value and ERM</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extLst>
                  <a:ext uri="{0D108BD9-81ED-4DB2-BD59-A6C34878D82A}">
                    <a16:rowId xmlns:a16="http://schemas.microsoft.com/office/drawing/2014/main" val="2863278056"/>
                  </a:ext>
                </a:extLst>
              </a:tr>
              <a:tr h="681628">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Lin et al. </a:t>
                      </a:r>
                    </a:p>
                    <a:p>
                      <a:pPr>
                        <a:lnSpc>
                          <a:spcPct val="107000"/>
                        </a:lnSpc>
                        <a:spcAft>
                          <a:spcPts val="0"/>
                        </a:spcAft>
                      </a:pPr>
                      <a:r>
                        <a:rPr lang="en-GB" sz="1200">
                          <a:effectLst/>
                          <a:latin typeface="Arial" panose="020B0604020202020204" pitchFamily="34" charset="0"/>
                          <a:cs typeface="Arial" panose="020B0604020202020204" pitchFamily="34" charset="0"/>
                        </a:rPr>
                        <a:t>(2012)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Tobin’s Q </a:t>
                      </a:r>
                    </a:p>
                    <a:p>
                      <a:pPr>
                        <a:lnSpc>
                          <a:spcPct val="107000"/>
                        </a:lnSpc>
                        <a:spcAft>
                          <a:spcPts val="0"/>
                        </a:spcAft>
                      </a:pPr>
                      <a:r>
                        <a:rPr lang="en-GB" sz="1200">
                          <a:effectLst/>
                          <a:latin typeface="Arial" panose="020B0604020202020204" pitchFamily="34" charset="0"/>
                          <a:cs typeface="Arial" panose="020B0604020202020204" pitchFamily="34" charset="0"/>
                        </a:rPr>
                        <a:t>and ROA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ERM/CRO keywords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85 U.S. insurers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err="1">
                          <a:solidFill>
                            <a:schemeClr val="tx1"/>
                          </a:solidFill>
                          <a:effectLst/>
                          <a:latin typeface="Arial" panose="020B0604020202020204" pitchFamily="34" charset="0"/>
                          <a:cs typeface="Arial" panose="020B0604020202020204" pitchFamily="34" charset="0"/>
                        </a:rPr>
                        <a:t>Probit</a:t>
                      </a:r>
                      <a:r>
                        <a:rPr lang="en-GB" sz="1200" dirty="0">
                          <a:solidFill>
                            <a:schemeClr val="tx1"/>
                          </a:solidFill>
                          <a:effectLst/>
                          <a:latin typeface="Arial" panose="020B0604020202020204" pitchFamily="34" charset="0"/>
                          <a:cs typeface="Arial" panose="020B0604020202020204" pitchFamily="34" charset="0"/>
                        </a:rPr>
                        <a:t> regression model and Treatment-Effect Model</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solidFill>
                            <a:schemeClr val="tx1"/>
                          </a:solidFill>
                          <a:effectLst/>
                          <a:latin typeface="Arial" panose="020B0604020202020204" pitchFamily="34" charset="0"/>
                          <a:cs typeface="Arial" panose="020B0604020202020204" pitchFamily="34" charset="0"/>
                        </a:rPr>
                        <a:t>Negative relationship between firm value and </a:t>
                      </a:r>
                      <a:r>
                        <a:rPr lang="en-GB" sz="1200" dirty="0" err="1">
                          <a:solidFill>
                            <a:schemeClr val="tx1"/>
                          </a:solidFill>
                          <a:effectLst/>
                          <a:latin typeface="Arial" panose="020B0604020202020204" pitchFamily="34" charset="0"/>
                          <a:cs typeface="Arial" panose="020B0604020202020204" pitchFamily="34" charset="0"/>
                        </a:rPr>
                        <a:t>ERM</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extLst>
                  <a:ext uri="{0D108BD9-81ED-4DB2-BD59-A6C34878D82A}">
                    <a16:rowId xmlns:a16="http://schemas.microsoft.com/office/drawing/2014/main" val="1115403055"/>
                  </a:ext>
                </a:extLst>
              </a:tr>
              <a:tr h="681628">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McShane et al.</a:t>
                      </a:r>
                      <a:br>
                        <a:rPr lang="en-GB" sz="1200">
                          <a:effectLst/>
                          <a:latin typeface="Arial" panose="020B0604020202020204" pitchFamily="34" charset="0"/>
                          <a:cs typeface="Arial" panose="020B0604020202020204" pitchFamily="34" charset="0"/>
                        </a:rPr>
                      </a:br>
                      <a:r>
                        <a:rPr lang="en-GB" sz="1200">
                          <a:effectLst/>
                          <a:latin typeface="Arial" panose="020B0604020202020204" pitchFamily="34" charset="0"/>
                          <a:cs typeface="Arial" panose="020B0604020202020204" pitchFamily="34" charset="0"/>
                        </a:rPr>
                        <a:t>(2011)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Tobin’s Q</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S&amp;P ERM ratings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82 insurers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Linear Regression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Positive </a:t>
                      </a:r>
                      <a:r>
                        <a:rPr lang="en-GB" sz="1200" dirty="0">
                          <a:solidFill>
                            <a:schemeClr val="tx1"/>
                          </a:solidFill>
                          <a:effectLst/>
                          <a:latin typeface="Arial" panose="020B0604020202020204" pitchFamily="34" charset="0"/>
                          <a:cs typeface="Arial" panose="020B0604020202020204" pitchFamily="34" charset="0"/>
                        </a:rPr>
                        <a:t>relationship between increasing traditional RM level but no additional increase in shareholder’s value when moving from traditional RM to </a:t>
                      </a:r>
                      <a:r>
                        <a:rPr lang="en-GB" sz="1200" dirty="0" err="1">
                          <a:solidFill>
                            <a:schemeClr val="tx1"/>
                          </a:solidFill>
                          <a:effectLst/>
                          <a:latin typeface="Arial" panose="020B0604020202020204" pitchFamily="34" charset="0"/>
                          <a:cs typeface="Arial" panose="020B0604020202020204" pitchFamily="34" charset="0"/>
                        </a:rPr>
                        <a:t>ERM</a:t>
                      </a: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extLst>
                  <a:ext uri="{0D108BD9-81ED-4DB2-BD59-A6C34878D82A}">
                    <a16:rowId xmlns:a16="http://schemas.microsoft.com/office/drawing/2014/main" val="599720316"/>
                  </a:ext>
                </a:extLst>
              </a:tr>
              <a:tr h="909363">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Tahir and Razali (2011)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Tobin’s Q</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Osiris database</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a:effectLst/>
                          <a:latin typeface="Arial" panose="020B0604020202020204" pitchFamily="34" charset="0"/>
                          <a:cs typeface="Arial" panose="020B0604020202020204" pitchFamily="34" charset="0"/>
                        </a:rPr>
                        <a:t>528 Malaysian firms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Linear Regression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tc>
                  <a:txBody>
                    <a:bodyPr/>
                    <a:lstStyle/>
                    <a:p>
                      <a:pPr>
                        <a:lnSpc>
                          <a:spcPct val="107000"/>
                        </a:lnSpc>
                        <a:spcAft>
                          <a:spcPts val="0"/>
                        </a:spcAft>
                      </a:pPr>
                      <a:r>
                        <a:rPr lang="en-GB" sz="1200" dirty="0">
                          <a:effectLst/>
                          <a:latin typeface="Arial" panose="020B0604020202020204" pitchFamily="34" charset="0"/>
                          <a:cs typeface="Arial" panose="020B0604020202020204" pitchFamily="34" charset="0"/>
                        </a:rPr>
                        <a:t>Positive relationship between </a:t>
                      </a:r>
                      <a:r>
                        <a:rPr lang="en-GB" sz="1200" dirty="0" err="1">
                          <a:effectLst/>
                          <a:latin typeface="Arial" panose="020B0604020202020204" pitchFamily="34" charset="0"/>
                          <a:cs typeface="Arial" panose="020B0604020202020204" pitchFamily="34" charset="0"/>
                        </a:rPr>
                        <a:t>ERM</a:t>
                      </a:r>
                      <a:r>
                        <a:rPr lang="en-GB" sz="1200" dirty="0">
                          <a:effectLst/>
                          <a:latin typeface="Arial" panose="020B0604020202020204" pitchFamily="34" charset="0"/>
                          <a:cs typeface="Arial" panose="020B0604020202020204" pitchFamily="34" charset="0"/>
                        </a:rPr>
                        <a:t> and shareholder’s value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2193" marR="52193" marT="0" marB="0" anchor="ctr"/>
                </a:tc>
                <a:extLst>
                  <a:ext uri="{0D108BD9-81ED-4DB2-BD59-A6C34878D82A}">
                    <a16:rowId xmlns:a16="http://schemas.microsoft.com/office/drawing/2014/main" val="1401056743"/>
                  </a:ext>
                </a:extLst>
              </a:tr>
            </a:tbl>
          </a:graphicData>
        </a:graphic>
      </p:graphicFrame>
      <p:sp>
        <p:nvSpPr>
          <p:cNvPr id="4" name="Slide Number Placeholder 3"/>
          <p:cNvSpPr>
            <a:spLocks noGrp="1"/>
          </p:cNvSpPr>
          <p:nvPr>
            <p:ph type="sldNum" sz="quarter" idx="12"/>
          </p:nvPr>
        </p:nvSpPr>
        <p:spPr/>
        <p:txBody>
          <a:bodyPr/>
          <a:lstStyle/>
          <a:p>
            <a:fld id="{278EC672-9ABD-4B9D-9371-B6DDA1E9D1FC}" type="slidenum">
              <a:rPr lang="en-GB" smtClean="0"/>
              <a:t>5</a:t>
            </a:fld>
            <a:endParaRPr lang="en-GB"/>
          </a:p>
        </p:txBody>
      </p:sp>
    </p:spTree>
    <p:extLst>
      <p:ext uri="{BB962C8B-B14F-4D97-AF65-F5344CB8AC3E}">
        <p14:creationId xmlns:p14="http://schemas.microsoft.com/office/powerpoint/2010/main" val="384735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Version of </a:t>
            </a:r>
            <a:r>
              <a:rPr lang="en-GB" dirty="0" err="1"/>
              <a:t>ERM</a:t>
            </a:r>
            <a:r>
              <a:rPr lang="en-GB" dirty="0"/>
              <a:t> and Its Limitations </a:t>
            </a:r>
          </a:p>
        </p:txBody>
      </p:sp>
      <p:sp>
        <p:nvSpPr>
          <p:cNvPr id="3" name="Content Placeholder 2"/>
          <p:cNvSpPr>
            <a:spLocks noGrp="1"/>
          </p:cNvSpPr>
          <p:nvPr>
            <p:ph idx="1"/>
          </p:nvPr>
        </p:nvSpPr>
        <p:spPr/>
        <p:txBody>
          <a:bodyPr>
            <a:normAutofit/>
          </a:bodyPr>
          <a:lstStyle/>
          <a:p>
            <a:r>
              <a:rPr lang="en-GB" dirty="0"/>
              <a:t>The literature of ERM </a:t>
            </a:r>
          </a:p>
          <a:p>
            <a:pPr lvl="1"/>
            <a:r>
              <a:rPr lang="en-GB" dirty="0"/>
              <a:t>They are all the narrowly focused. </a:t>
            </a:r>
          </a:p>
          <a:p>
            <a:pPr lvl="1"/>
            <a:r>
              <a:rPr lang="en-GB" dirty="0"/>
              <a:t>This did not touch the business ethics </a:t>
            </a:r>
          </a:p>
          <a:p>
            <a:pPr marL="457200" lvl="1" indent="0">
              <a:buNone/>
            </a:pPr>
            <a:endParaRPr lang="en-GB" dirty="0"/>
          </a:p>
          <a:p>
            <a:r>
              <a:rPr lang="en-GB" dirty="0"/>
              <a:t>ERM should focus on the broader spectrum of risk – both financial and non-financial. </a:t>
            </a:r>
          </a:p>
          <a:p>
            <a:endParaRPr lang="en-GB" dirty="0"/>
          </a:p>
          <a:p>
            <a:r>
              <a:rPr lang="en-GB" dirty="0"/>
              <a:t>PSI as a new development in the insurance sector. </a:t>
            </a:r>
          </a:p>
          <a:p>
            <a:r>
              <a:rPr lang="en-GB" dirty="0"/>
              <a:t>PSI fits with the broader version of ERM.</a:t>
            </a:r>
          </a:p>
          <a:p>
            <a:pPr marL="0" indent="0">
              <a:buNone/>
            </a:pPr>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6</a:t>
            </a:fld>
            <a:endParaRPr lang="en-GB"/>
          </a:p>
        </p:txBody>
      </p:sp>
    </p:spTree>
    <p:extLst>
      <p:ext uri="{BB962C8B-B14F-4D97-AF65-F5344CB8AC3E}">
        <p14:creationId xmlns:p14="http://schemas.microsoft.com/office/powerpoint/2010/main" val="23774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Sustainable Insurance</a:t>
            </a:r>
          </a:p>
        </p:txBody>
      </p:sp>
      <p:sp>
        <p:nvSpPr>
          <p:cNvPr id="3" name="Content Placeholder 2"/>
          <p:cNvSpPr>
            <a:spLocks noGrp="1"/>
          </p:cNvSpPr>
          <p:nvPr>
            <p:ph idx="1"/>
          </p:nvPr>
        </p:nvSpPr>
        <p:spPr/>
        <p:txBody>
          <a:bodyPr>
            <a:normAutofit/>
          </a:bodyPr>
          <a:lstStyle/>
          <a:p>
            <a:pPr marL="0" indent="0">
              <a:buNone/>
            </a:pPr>
            <a:r>
              <a:rPr lang="en-GB" sz="3200" dirty="0">
                <a:latin typeface="Arial" panose="020B0604020202020204" pitchFamily="34" charset="0"/>
                <a:cs typeface="Arial" panose="020B0604020202020204" pitchFamily="34" charset="0"/>
              </a:rPr>
              <a:t>Sustainable insurance is defined as –</a:t>
            </a:r>
          </a:p>
          <a:p>
            <a:endParaRPr lang="en-GB" sz="32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“a strategic approach where </a:t>
            </a:r>
            <a:r>
              <a:rPr lang="en-GB" sz="3200" u="sng" dirty="0">
                <a:latin typeface="Arial" panose="020B0604020202020204" pitchFamily="34" charset="0"/>
                <a:cs typeface="Arial" panose="020B0604020202020204" pitchFamily="34" charset="0"/>
              </a:rPr>
              <a:t>all activities </a:t>
            </a:r>
            <a:r>
              <a:rPr lang="en-GB" sz="3200" dirty="0">
                <a:latin typeface="Arial" panose="020B0604020202020204" pitchFamily="34" charset="0"/>
                <a:cs typeface="Arial" panose="020B0604020202020204" pitchFamily="34" charset="0"/>
              </a:rPr>
              <a:t>in the insurance value chain, including interactions with stakeholders, are done in a </a:t>
            </a:r>
            <a:r>
              <a:rPr lang="en-GB" sz="3200" u="sng" dirty="0">
                <a:latin typeface="Arial" panose="020B0604020202020204" pitchFamily="34" charset="0"/>
                <a:cs typeface="Arial" panose="020B0604020202020204" pitchFamily="34" charset="0"/>
              </a:rPr>
              <a:t>responsible</a:t>
            </a:r>
            <a:r>
              <a:rPr lang="en-GB" sz="3200" dirty="0">
                <a:latin typeface="Arial" panose="020B0604020202020204" pitchFamily="34" charset="0"/>
                <a:cs typeface="Arial" panose="020B0604020202020204" pitchFamily="34" charset="0"/>
              </a:rPr>
              <a:t> and </a:t>
            </a:r>
            <a:r>
              <a:rPr lang="en-GB" sz="3200" u="sng" dirty="0">
                <a:latin typeface="Arial" panose="020B0604020202020204" pitchFamily="34" charset="0"/>
                <a:cs typeface="Arial" panose="020B0604020202020204" pitchFamily="34" charset="0"/>
              </a:rPr>
              <a:t>forward-looking way </a:t>
            </a:r>
            <a:r>
              <a:rPr lang="en-GB" sz="3200" dirty="0">
                <a:latin typeface="Arial" panose="020B0604020202020204" pitchFamily="34" charset="0"/>
                <a:cs typeface="Arial" panose="020B0604020202020204" pitchFamily="34" charset="0"/>
              </a:rPr>
              <a:t>by identifying, assessing, managing and monitoring risks and opportunities associated with </a:t>
            </a:r>
            <a:r>
              <a:rPr lang="en-GB" sz="3200" u="sng" dirty="0">
                <a:latin typeface="Arial" panose="020B0604020202020204" pitchFamily="34" charset="0"/>
                <a:cs typeface="Arial" panose="020B0604020202020204" pitchFamily="34" charset="0"/>
              </a:rPr>
              <a:t>environmental</a:t>
            </a:r>
            <a:r>
              <a:rPr lang="en-GB" sz="3200" dirty="0">
                <a:latin typeface="Arial" panose="020B0604020202020204" pitchFamily="34" charset="0"/>
                <a:cs typeface="Arial" panose="020B0604020202020204" pitchFamily="34" charset="0"/>
              </a:rPr>
              <a:t>, </a:t>
            </a:r>
            <a:r>
              <a:rPr lang="en-GB" sz="3200" u="sng" dirty="0">
                <a:latin typeface="Arial" panose="020B0604020202020204" pitchFamily="34" charset="0"/>
                <a:cs typeface="Arial" panose="020B0604020202020204" pitchFamily="34" charset="0"/>
              </a:rPr>
              <a:t>social</a:t>
            </a:r>
            <a:r>
              <a:rPr lang="en-GB" sz="3200" dirty="0">
                <a:latin typeface="Arial" panose="020B0604020202020204" pitchFamily="34" charset="0"/>
                <a:cs typeface="Arial" panose="020B0604020202020204" pitchFamily="34" charset="0"/>
              </a:rPr>
              <a:t> and </a:t>
            </a:r>
            <a:r>
              <a:rPr lang="en-GB" sz="3200" u="sng" dirty="0">
                <a:latin typeface="Arial" panose="020B0604020202020204" pitchFamily="34" charset="0"/>
                <a:cs typeface="Arial" panose="020B0604020202020204" pitchFamily="34" charset="0"/>
              </a:rPr>
              <a:t>governance</a:t>
            </a:r>
            <a:r>
              <a:rPr lang="en-GB" sz="3200" dirty="0">
                <a:latin typeface="Arial" panose="020B0604020202020204" pitchFamily="34" charset="0"/>
                <a:cs typeface="Arial" panose="020B0604020202020204" pitchFamily="34" charset="0"/>
              </a:rPr>
              <a:t> issues.” </a:t>
            </a:r>
          </a:p>
        </p:txBody>
      </p:sp>
      <p:sp>
        <p:nvSpPr>
          <p:cNvPr id="4" name="Slide Number Placeholder 3"/>
          <p:cNvSpPr>
            <a:spLocks noGrp="1"/>
          </p:cNvSpPr>
          <p:nvPr>
            <p:ph type="sldNum" sz="quarter" idx="12"/>
          </p:nvPr>
        </p:nvSpPr>
        <p:spPr/>
        <p:txBody>
          <a:bodyPr/>
          <a:lstStyle/>
          <a:p>
            <a:fld id="{278EC672-9ABD-4B9D-9371-B6DDA1E9D1FC}" type="slidenum">
              <a:rPr lang="en-GB" smtClean="0"/>
              <a:t>7</a:t>
            </a:fld>
            <a:endParaRPr lang="en-GB"/>
          </a:p>
        </p:txBody>
      </p:sp>
    </p:spTree>
    <p:extLst>
      <p:ext uri="{BB962C8B-B14F-4D97-AF65-F5344CB8AC3E}">
        <p14:creationId xmlns:p14="http://schemas.microsoft.com/office/powerpoint/2010/main" val="81966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Principles of Sustainable Insurance (PSI)</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Three principles of commitments for sustainable insurance were proposed (United Nations Environment Programme Finance Initiative (UNEP F1, 2013)). </a:t>
            </a:r>
          </a:p>
          <a:p>
            <a:pPr marL="514350" indent="-514350">
              <a:buFont typeface="+mj-lt"/>
              <a:buAutoNum type="arabicPeriod"/>
            </a:pPr>
            <a:r>
              <a:rPr lang="en-GB" dirty="0"/>
              <a:t>inclusion of </a:t>
            </a:r>
            <a:r>
              <a:rPr lang="en-GB" dirty="0" err="1"/>
              <a:t>ESG</a:t>
            </a:r>
            <a:r>
              <a:rPr lang="en-GB" dirty="0"/>
              <a:t> (Environmental, Social and Governance) issues relevant to the decision making in insurance business; </a:t>
            </a:r>
          </a:p>
          <a:p>
            <a:pPr marL="514350" indent="-514350">
              <a:buFont typeface="+mj-lt"/>
              <a:buAutoNum type="arabicPeriod"/>
            </a:pPr>
            <a:r>
              <a:rPr lang="en-GB" dirty="0"/>
              <a:t>raising solutions for risk reduction; and </a:t>
            </a:r>
          </a:p>
          <a:p>
            <a:pPr marL="514350" indent="-514350">
              <a:buFont typeface="+mj-lt"/>
              <a:buAutoNum type="arabicPeriod"/>
            </a:pPr>
            <a:r>
              <a:rPr lang="en-GB" dirty="0"/>
              <a:t>working with the multilevel awareness of </a:t>
            </a:r>
            <a:r>
              <a:rPr lang="en-GB" dirty="0" err="1"/>
              <a:t>ESG</a:t>
            </a:r>
            <a:r>
              <a:rPr lang="en-GB" dirty="0"/>
              <a:t> issues with the clients while developing stakeholders (including governments and regulators) to promote widespread action across society on </a:t>
            </a:r>
            <a:r>
              <a:rPr lang="en-GB" dirty="0" err="1"/>
              <a:t>ESG</a:t>
            </a:r>
            <a:r>
              <a:rPr lang="en-GB" dirty="0"/>
              <a:t> issues.</a:t>
            </a:r>
          </a:p>
          <a:p>
            <a:pPr marL="0" indent="0">
              <a:buNone/>
            </a:pPr>
            <a:r>
              <a:rPr lang="en-GB" dirty="0"/>
              <a:t>In addition, it was proposed to issue disclosure of the progress of implementing these three principles to the public on regular basis. </a:t>
            </a:r>
          </a:p>
          <a:p>
            <a:pPr marL="0" indent="0">
              <a:buNone/>
            </a:pPr>
            <a:r>
              <a:rPr lang="en-GB" sz="1900" dirty="0">
                <a:hlinkClick r:id="rId2"/>
              </a:rPr>
              <a:t>www.unepfi.org/psi/the-principles/</a:t>
            </a:r>
            <a:endParaRPr lang="en-GB" sz="1900"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8</a:t>
            </a:fld>
            <a:endParaRPr lang="en-GB"/>
          </a:p>
        </p:txBody>
      </p:sp>
    </p:spTree>
    <p:extLst>
      <p:ext uri="{BB962C8B-B14F-4D97-AF65-F5344CB8AC3E}">
        <p14:creationId xmlns:p14="http://schemas.microsoft.com/office/powerpoint/2010/main" val="194662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Aim of PSI</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US" sz="3600" dirty="0"/>
              <a:t>The idea of UNEP FI is that </a:t>
            </a:r>
          </a:p>
          <a:p>
            <a:r>
              <a:rPr lang="en-US" sz="3600" dirty="0"/>
              <a:t>Encouragement of Sustainable Development of economy and society.</a:t>
            </a:r>
          </a:p>
          <a:p>
            <a:pPr lvl="1"/>
            <a:r>
              <a:rPr lang="en-US" sz="3200" dirty="0"/>
              <a:t>Broader role of insurance </a:t>
            </a:r>
          </a:p>
          <a:p>
            <a:r>
              <a:rPr lang="en-US" sz="3600" dirty="0"/>
              <a:t>A better management of </a:t>
            </a:r>
            <a:r>
              <a:rPr lang="en-US" sz="3600" dirty="0" err="1"/>
              <a:t>ESG</a:t>
            </a:r>
            <a:r>
              <a:rPr lang="en-US" sz="3600" dirty="0"/>
              <a:t> factors will strengthen Insurers’ contribution in building a resilient and sustainable society. </a:t>
            </a:r>
          </a:p>
          <a:p>
            <a:r>
              <a:rPr lang="en-US" sz="3600" dirty="0"/>
              <a:t>Almost all major insurers singed and committed to PSI agreement</a:t>
            </a:r>
          </a:p>
          <a:p>
            <a:pPr marL="0" indent="0">
              <a:buNone/>
            </a:pPr>
            <a:r>
              <a:rPr lang="en-US" sz="2600" dirty="0">
                <a:hlinkClick r:id="rId2"/>
              </a:rPr>
              <a:t>www.unepfi.org/psi/signatory-companies/</a:t>
            </a:r>
            <a:endParaRPr lang="en-US" sz="2600" dirty="0"/>
          </a:p>
          <a:p>
            <a:pPr marL="0" indent="0">
              <a:buNone/>
            </a:pPr>
            <a:r>
              <a:rPr lang="en-US" sz="2600" dirty="0"/>
              <a:t> </a:t>
            </a:r>
          </a:p>
          <a:p>
            <a:pPr marL="0" indent="0">
              <a:buNone/>
            </a:pPr>
            <a:endParaRPr lang="en-GB" sz="2600" dirty="0"/>
          </a:p>
          <a:p>
            <a:endParaRPr lang="en-GB" dirty="0"/>
          </a:p>
        </p:txBody>
      </p:sp>
      <p:sp>
        <p:nvSpPr>
          <p:cNvPr id="4" name="Slide Number Placeholder 3"/>
          <p:cNvSpPr>
            <a:spLocks noGrp="1"/>
          </p:cNvSpPr>
          <p:nvPr>
            <p:ph type="sldNum" sz="quarter" idx="12"/>
          </p:nvPr>
        </p:nvSpPr>
        <p:spPr/>
        <p:txBody>
          <a:bodyPr/>
          <a:lstStyle/>
          <a:p>
            <a:fld id="{278EC672-9ABD-4B9D-9371-B6DDA1E9D1FC}" type="slidenum">
              <a:rPr lang="en-GB" smtClean="0"/>
              <a:t>9</a:t>
            </a:fld>
            <a:endParaRPr lang="en-GB"/>
          </a:p>
        </p:txBody>
      </p:sp>
    </p:spTree>
    <p:extLst>
      <p:ext uri="{BB962C8B-B14F-4D97-AF65-F5344CB8AC3E}">
        <p14:creationId xmlns:p14="http://schemas.microsoft.com/office/powerpoint/2010/main" val="2546151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4609</Words>
  <Application>Microsoft Office PowerPoint</Application>
  <PresentationFormat>Grand écran</PresentationFormat>
  <Paragraphs>714</Paragraphs>
  <Slides>48</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7" baseType="lpstr">
      <vt:lpstr>Arial</vt:lpstr>
      <vt:lpstr>Calibri</vt:lpstr>
      <vt:lpstr>Cambria Math</vt:lpstr>
      <vt:lpstr>Roboto</vt:lpstr>
      <vt:lpstr>Times New Roman</vt:lpstr>
      <vt:lpstr>Verdana</vt:lpstr>
      <vt:lpstr>Wingdings</vt:lpstr>
      <vt:lpstr>Thème Office</vt:lpstr>
      <vt:lpstr>Document</vt:lpstr>
      <vt:lpstr>Présentation PowerPoint</vt:lpstr>
      <vt:lpstr>Présentation PowerPoint</vt:lpstr>
      <vt:lpstr>Aim</vt:lpstr>
      <vt:lpstr>Conceptual Foundation of ERM</vt:lpstr>
      <vt:lpstr>Significance and Motivation</vt:lpstr>
      <vt:lpstr>Current Version of ERM and Its Limitations </vt:lpstr>
      <vt:lpstr>Sustainable Insurance</vt:lpstr>
      <vt:lpstr>Principles of Sustainable Insurance (PSI)</vt:lpstr>
      <vt:lpstr>Aim of PSI</vt:lpstr>
      <vt:lpstr>Sustainable Insurance and ERM</vt:lpstr>
      <vt:lpstr>Data Description </vt:lpstr>
      <vt:lpstr>Cumulative number of sample insurance companies participated in ERM during 2005-2015</vt:lpstr>
      <vt:lpstr>Multivariate Linear Regression Model</vt:lpstr>
      <vt:lpstr>Présentation PowerPoint</vt:lpstr>
      <vt:lpstr>Financial Variables</vt:lpstr>
      <vt:lpstr>Financial Variables [Cont’d]</vt:lpstr>
      <vt:lpstr>Non-Financial (ESG) Variables</vt:lpstr>
      <vt:lpstr>Non-Financial Variables [Cont’d]</vt:lpstr>
      <vt:lpstr>Non-Financial Variables [Cont’d]</vt:lpstr>
      <vt:lpstr>Pearson Correlation Coefficients (Financial Variables Only, N = 473)</vt:lpstr>
      <vt:lpstr>Pearson Correlation Coefficients (Both Financial &amp; Non-Financial Variables, N=351)</vt:lpstr>
      <vt:lpstr>Multivariate Linear Regression Model</vt:lpstr>
      <vt:lpstr>Figure 2: Multivariate Linear Regression Model for Financial Variables Only Full Model [all covariates irrespective of their statistical significance]</vt:lpstr>
      <vt:lpstr>Figure 2 (Cont’d) Financial Variables – Full Model</vt:lpstr>
      <vt:lpstr>Figure 3: Multivariate Linear Regression Model for Financial Variables Only Reduced Model [all covariates irrespective of their statistical significance]</vt:lpstr>
      <vt:lpstr>Figure 3 [Reduced Model] Financial Variables</vt:lpstr>
      <vt:lpstr>Figure 4 Multivariate Linear Regression Model with both Financial and Non-Financial (ESG) Variables. Full Model </vt:lpstr>
      <vt:lpstr>Figure 4 [Full Model] – both financial and non-financial </vt:lpstr>
      <vt:lpstr>Figure 5:  Multivariate Linear Regression Model for both Financial and Non-Financial (ESG) Variables: Reduced Model</vt:lpstr>
      <vt:lpstr>Figure 5: Reduced Model for both Financial and Non-Financial (ESG) Variables </vt:lpstr>
      <vt:lpstr>ERM Score (Value added) – summary  </vt:lpstr>
      <vt:lpstr> Multiple Logistic Regression Model [variables influencing the implementation of ERM]</vt:lpstr>
      <vt:lpstr>Figure 6 Multiple Logistic Regression Model for Financial Variables Only: Full Model</vt:lpstr>
      <vt:lpstr>Présentation PowerPoint</vt:lpstr>
      <vt:lpstr>Figure 7: Multiple Logistic Regression Model for Financial Variables Only: Reduced Model</vt:lpstr>
      <vt:lpstr>Figure 9: Both Financial and Non-Financial (ESG) Variables: Reduced Model </vt:lpstr>
      <vt:lpstr> Figure 9: Reduced Model – Financial &amp; Non-Financial  Variables</vt:lpstr>
      <vt:lpstr>Présentation PowerPoint</vt:lpstr>
      <vt:lpstr>Interpretation of Results </vt:lpstr>
      <vt:lpstr>Interpretation of Results </vt:lpstr>
      <vt:lpstr>Interpretation of Results </vt:lpstr>
      <vt:lpstr>Interpretation of Results </vt:lpstr>
      <vt:lpstr>Interpretation of Results </vt:lpstr>
      <vt:lpstr>Interpretation of Results </vt:lpstr>
      <vt:lpstr>Interpretation of Results </vt:lpstr>
      <vt:lpstr>References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Benoit BENNETOT</cp:lastModifiedBy>
  <cp:revision>24</cp:revision>
  <dcterms:created xsi:type="dcterms:W3CDTF">2020-01-19T10:38:42Z</dcterms:created>
  <dcterms:modified xsi:type="dcterms:W3CDTF">2020-05-12T07:39:37Z</dcterms:modified>
</cp:coreProperties>
</file>