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57" r:id="rId6"/>
    <p:sldId id="273" r:id="rId7"/>
    <p:sldId id="270" r:id="rId8"/>
    <p:sldId id="271" r:id="rId9"/>
    <p:sldId id="274" r:id="rId10"/>
    <p:sldId id="263" r:id="rId11"/>
    <p:sldId id="275" r:id="rId12"/>
    <p:sldId id="269" r:id="rId13"/>
    <p:sldId id="272" r:id="rId14"/>
    <p:sldId id="268" r:id="rId15"/>
    <p:sldId id="259" r:id="rId16"/>
    <p:sldId id="261" r:id="rId17"/>
  </p:sldIdLst>
  <p:sldSz cx="12192000" cy="6858000"/>
  <p:notesSz cx="6797675" cy="9926638"/>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midt, Reinhard" initials="SR" lastIdx="6" clrIdx="0">
    <p:extLst>
      <p:ext uri="{19B8F6BF-5375-455C-9EA6-DF929625EA0E}">
        <p15:presenceInfo xmlns:p15="http://schemas.microsoft.com/office/powerpoint/2012/main" userId="S-1-5-21-2094927150-201071529-617630493-6769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7C"/>
    <a:srgbClr val="FE39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63" d="100"/>
          <a:sy n="63" d="100"/>
        </p:scale>
        <p:origin x="72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resources.deloitte.com/sites/IAS19Discountrates-Colloquium/Shared%20Documents/General/Input%20Slides/Rotz-graphik.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resources.deloitte.com/sites/IAS19Discountrates-Colloquium/Shared%20Documents/General/Input%20Slides/Rotz-graphi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sz="960" b="0" i="0" u="none" strike="noStrike" kern="1200" cap="none" spc="20" baseline="0">
                <a:solidFill>
                  <a:srgbClr val="000000"/>
                </a:solidFill>
                <a:latin typeface="Arial"/>
                <a:ea typeface="Arial"/>
                <a:cs typeface="Arial"/>
              </a:defRPr>
            </a:pPr>
            <a:r>
              <a:rPr lang="en-US" sz="1000" b="1" dirty="0">
                <a:effectLst/>
              </a:rPr>
              <a:t>Pension Increases in Germany</a:t>
            </a:r>
          </a:p>
          <a:p>
            <a:pPr marL="0" marR="0" lvl="0" indent="0" algn="ctr" defTabSz="914400" rtl="0" eaLnBrk="1" fontAlgn="auto" latinLnBrk="0" hangingPunct="1">
              <a:lnSpc>
                <a:spcPct val="100000"/>
              </a:lnSpc>
              <a:spcBef>
                <a:spcPts val="0"/>
              </a:spcBef>
              <a:spcAft>
                <a:spcPts val="0"/>
              </a:spcAft>
              <a:buClrTx/>
              <a:buSzTx/>
              <a:buFontTx/>
              <a:buNone/>
              <a:tabLst/>
              <a:defRPr lang="en-US"/>
            </a:pPr>
            <a:endParaRPr lang="en-US" dirty="0"/>
          </a:p>
        </c:rich>
      </c:tx>
      <c:layout>
        <c:manualLayout>
          <c:xMode val="edge"/>
          <c:yMode val="edge"/>
          <c:x val="1.6009451332549923E-2"/>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sz="960" b="0" i="0" u="none" strike="noStrike" kern="1200" cap="none" spc="20" baseline="0">
              <a:solidFill>
                <a:srgbClr val="000000"/>
              </a:solidFill>
              <a:latin typeface="Arial"/>
              <a:ea typeface="Arial"/>
              <a:cs typeface="Arial"/>
            </a:defRPr>
          </a:pPr>
          <a:endParaRPr lang="en-US"/>
        </a:p>
      </c:txPr>
    </c:title>
    <c:autoTitleDeleted val="0"/>
    <c:plotArea>
      <c:layout>
        <c:manualLayout>
          <c:xMode val="edge"/>
          <c:yMode val="edge"/>
          <c:x val="3.7333333333333336E-2"/>
          <c:y val="0.12435233160621761"/>
          <c:w val="0.93066666666666664"/>
          <c:h val="0.76165803108808283"/>
        </c:manualLayout>
      </c:layout>
      <c:barChart>
        <c:barDir val="col"/>
        <c:grouping val="stacked"/>
        <c:varyColors val="0"/>
        <c:ser>
          <c:idx val="1"/>
          <c:order val="1"/>
          <c:tx>
            <c:strRef>
              <c:f>'[Rotz-graphik.xlsx]DE Pension scheme'!$B$3</c:f>
              <c:strCache>
                <c:ptCount val="1"/>
                <c:pt idx="0">
                  <c:v>Actual pension increase</c:v>
                </c:pt>
              </c:strCache>
            </c:strRef>
          </c:tx>
          <c:spPr>
            <a:solidFill>
              <a:schemeClr val="accent2"/>
            </a:solidFill>
            <a:ln w="12700" cap="flat" cmpd="sng" algn="ctr">
              <a:solidFill>
                <a:srgbClr val="FFFFFF"/>
              </a:solidFill>
              <a:prstDash val="solid"/>
              <a:round/>
            </a:ln>
            <a:effectLst>
              <a:outerShdw blurRad="40000" dist="20000" dir="5400000" rotWithShape="0">
                <a:srgbClr val="000000">
                  <a:alpha val="38000"/>
                </a:srgbClr>
              </a:outerShdw>
            </a:effectLst>
          </c:spPr>
          <c:invertIfNegative val="0"/>
          <c:cat>
            <c:numRef>
              <c:f>'[Rotz-graphik.xlsx]DE Pension scheme'!$A$4:$A$18</c:f>
              <c:numCache>
                <c:formatCode>General</c:formatCode>
                <c:ptCount val="15"/>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numCache>
            </c:numRef>
          </c:cat>
          <c:val>
            <c:numRef>
              <c:f>'[Rotz-graphik.xlsx]DE Pension scheme'!$B$4:$B$18</c:f>
              <c:numCache>
                <c:formatCode>0</c:formatCode>
                <c:ptCount val="15"/>
                <c:pt idx="0">
                  <c:v>100</c:v>
                </c:pt>
                <c:pt idx="1">
                  <c:v>100</c:v>
                </c:pt>
                <c:pt idx="2">
                  <c:v>100</c:v>
                </c:pt>
                <c:pt idx="3">
                  <c:v>106.1208</c:v>
                </c:pt>
                <c:pt idx="4">
                  <c:v>106.1208</c:v>
                </c:pt>
                <c:pt idx="5">
                  <c:v>106.1208</c:v>
                </c:pt>
                <c:pt idx="6">
                  <c:v>112.61624192640001</c:v>
                </c:pt>
                <c:pt idx="7">
                  <c:v>112.61624192640001</c:v>
                </c:pt>
                <c:pt idx="8">
                  <c:v>112.61624192640001</c:v>
                </c:pt>
                <c:pt idx="9">
                  <c:v>119.5092568622311</c:v>
                </c:pt>
                <c:pt idx="10">
                  <c:v>119.5092568622311</c:v>
                </c:pt>
                <c:pt idx="11">
                  <c:v>119.5092568622311</c:v>
                </c:pt>
                <c:pt idx="12">
                  <c:v>126.82417945625456</c:v>
                </c:pt>
                <c:pt idx="13">
                  <c:v>126.82417945625456</c:v>
                </c:pt>
                <c:pt idx="14">
                  <c:v>126.82417945625456</c:v>
                </c:pt>
              </c:numCache>
            </c:numRef>
          </c:val>
          <c:extLst>
            <c:ext xmlns:c16="http://schemas.microsoft.com/office/drawing/2014/chart" uri="{C3380CC4-5D6E-409C-BE32-E72D297353CC}">
              <c16:uniqueId val="{00000000-9F55-4658-BDA3-F19A8CCAA0A7}"/>
            </c:ext>
          </c:extLst>
        </c:ser>
        <c:ser>
          <c:idx val="2"/>
          <c:order val="2"/>
          <c:tx>
            <c:strRef>
              <c:f>'[Rotz-graphik.xlsx]DE Pension scheme'!$C$3</c:f>
              <c:strCache>
                <c:ptCount val="1"/>
                <c:pt idx="0">
                  <c:v>Diff to yearly increase</c:v>
                </c:pt>
              </c:strCache>
            </c:strRef>
          </c:tx>
          <c:spPr>
            <a:solidFill>
              <a:srgbClr val="00457C"/>
            </a:solidFill>
            <a:ln w="12700" cap="flat" cmpd="sng" algn="ctr">
              <a:solidFill>
                <a:srgbClr val="FFFFFF"/>
              </a:solidFill>
              <a:prstDash val="solid"/>
              <a:round/>
            </a:ln>
            <a:effectLst>
              <a:outerShdw blurRad="40000" dist="20000" dir="5400000" rotWithShape="0">
                <a:srgbClr val="000000">
                  <a:alpha val="38000"/>
                </a:srgbClr>
              </a:outerShdw>
            </a:effectLst>
          </c:spPr>
          <c:invertIfNegative val="0"/>
          <c:cat>
            <c:numRef>
              <c:f>'[Rotz-graphik.xlsx]DE Pension scheme'!$A$4:$A$18</c:f>
              <c:numCache>
                <c:formatCode>General</c:formatCode>
                <c:ptCount val="15"/>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numCache>
            </c:numRef>
          </c:cat>
          <c:val>
            <c:numRef>
              <c:f>'[Rotz-graphik.xlsx]DE Pension scheme'!$C$4:$C$18</c:f>
              <c:numCache>
                <c:formatCode>0</c:formatCode>
                <c:ptCount val="15"/>
                <c:pt idx="0">
                  <c:v>0</c:v>
                </c:pt>
                <c:pt idx="1">
                  <c:v>2</c:v>
                </c:pt>
                <c:pt idx="2">
                  <c:v>4.0400000000000063</c:v>
                </c:pt>
                <c:pt idx="3">
                  <c:v>0</c:v>
                </c:pt>
                <c:pt idx="4">
                  <c:v>2.1224160000000012</c:v>
                </c:pt>
                <c:pt idx="5">
                  <c:v>4.2872803200000078</c:v>
                </c:pt>
                <c:pt idx="6">
                  <c:v>0</c:v>
                </c:pt>
                <c:pt idx="7">
                  <c:v>2.252324838527997</c:v>
                </c:pt>
                <c:pt idx="8">
                  <c:v>4.5496961738265611</c:v>
                </c:pt>
                <c:pt idx="9">
                  <c:v>0</c:v>
                </c:pt>
                <c:pt idx="10">
                  <c:v>2.3901851372446288</c:v>
                </c:pt>
                <c:pt idx="11">
                  <c:v>4.8281739772341439</c:v>
                </c:pt>
                <c:pt idx="12">
                  <c:v>0</c:v>
                </c:pt>
                <c:pt idx="13">
                  <c:v>2.5364835891250976</c:v>
                </c:pt>
                <c:pt idx="14">
                  <c:v>5.1236968500326867</c:v>
                </c:pt>
              </c:numCache>
            </c:numRef>
          </c:val>
          <c:extLst>
            <c:ext xmlns:c16="http://schemas.microsoft.com/office/drawing/2014/chart" uri="{C3380CC4-5D6E-409C-BE32-E72D297353CC}">
              <c16:uniqueId val="{00000001-9F55-4658-BDA3-F19A8CCAA0A7}"/>
            </c:ext>
          </c:extLst>
        </c:ser>
        <c:dLbls>
          <c:showLegendKey val="0"/>
          <c:showVal val="0"/>
          <c:showCatName val="0"/>
          <c:showSerName val="0"/>
          <c:showPercent val="0"/>
          <c:showBubbleSize val="0"/>
        </c:dLbls>
        <c:gapWidth val="0"/>
        <c:overlap val="100"/>
        <c:axId val="1036767480"/>
        <c:axId val="1036767808"/>
        <c:extLst>
          <c:ext xmlns:c15="http://schemas.microsoft.com/office/drawing/2012/chart" uri="{02D57815-91ED-43cb-92C2-25804820EDAC}">
            <c15:filteredBarSeries>
              <c15:ser>
                <c:idx val="0"/>
                <c:order val="0"/>
                <c:tx>
                  <c:strRef>
                    <c:extLst>
                      <c:ext uri="{02D57815-91ED-43cb-92C2-25804820EDAC}">
                        <c15:formulaRef>
                          <c15:sqref>'[Rotz-graphik.xlsx]DE Pension scheme'!$A$3</c15:sqref>
                        </c15:formulaRef>
                      </c:ext>
                    </c:extLst>
                    <c:strCache>
                      <c:ptCount val="1"/>
                      <c:pt idx="0">
                        <c:v>Year</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cat>
                  <c:numRef>
                    <c:extLst>
                      <c:ext uri="{02D57815-91ED-43cb-92C2-25804820EDAC}">
                        <c15:formulaRef>
                          <c15:sqref>'[Rotz-graphik.xlsx]DE Pension scheme'!$A$4:$A$18</c15:sqref>
                        </c15:formulaRef>
                      </c:ext>
                    </c:extLst>
                    <c:numCache>
                      <c:formatCode>General</c:formatCode>
                      <c:ptCount val="15"/>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numCache>
                  </c:numRef>
                </c:cat>
                <c:val>
                  <c:numRef>
                    <c:extLst>
                      <c:ext uri="{02D57815-91ED-43cb-92C2-25804820EDAC}">
                        <c15:formulaRef>
                          <c15:sqref>'[Rotz-graphik.xlsx]DE Pension scheme'!$A$4:$A$18</c15:sqref>
                        </c15:formulaRef>
                      </c:ext>
                    </c:extLst>
                    <c:numCache>
                      <c:formatCode>General</c:formatCode>
                      <c:ptCount val="15"/>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numCache>
                  </c:numRef>
                </c:val>
                <c:extLst>
                  <c:ext xmlns:c16="http://schemas.microsoft.com/office/drawing/2014/chart" uri="{C3380CC4-5D6E-409C-BE32-E72D297353CC}">
                    <c16:uniqueId val="{00000002-9F55-4658-BDA3-F19A8CCAA0A7}"/>
                  </c:ext>
                </c:extLst>
              </c15:ser>
            </c15:filteredBarSeries>
          </c:ext>
        </c:extLst>
      </c:barChart>
      <c:catAx>
        <c:axId val="1036767480"/>
        <c:scaling>
          <c:orientation val="minMax"/>
        </c:scaling>
        <c:delete val="0"/>
        <c:axPos val="b"/>
        <c:numFmt formatCode="General" sourceLinked="1"/>
        <c:majorTickMark val="out"/>
        <c:minorTickMark val="none"/>
        <c:tickLblPos val="nextTo"/>
        <c:spPr>
          <a:noFill/>
          <a:ln w="3175" cap="flat" cmpd="sng" algn="ctr">
            <a:solidFill>
              <a:srgbClr val="D0D0CE"/>
            </a:solidFill>
            <a:prstDash val="solid"/>
            <a:round/>
          </a:ln>
          <a:effectLst/>
        </c:spPr>
        <c:txPr>
          <a:bodyPr rot="0" spcFirstLastPara="1" vertOverflow="ellipsis" wrap="square" anchor="ctr" anchorCtr="1"/>
          <a:lstStyle/>
          <a:p>
            <a:pPr>
              <a:defRPr sz="800" b="0" i="0" u="none" strike="noStrike" kern="1200" baseline="0">
                <a:solidFill>
                  <a:srgbClr val="000000"/>
                </a:solidFill>
                <a:latin typeface="Arial"/>
                <a:ea typeface="Arial"/>
                <a:cs typeface="Arial"/>
              </a:defRPr>
            </a:pPr>
            <a:endParaRPr lang="en-US"/>
          </a:p>
        </c:txPr>
        <c:crossAx val="1036767808"/>
        <c:crosses val="autoZero"/>
        <c:auto val="1"/>
        <c:lblAlgn val="ctr"/>
        <c:lblOffset val="0"/>
        <c:noMultiLvlLbl val="0"/>
      </c:catAx>
      <c:valAx>
        <c:axId val="1036767808"/>
        <c:scaling>
          <c:orientation val="minMax"/>
          <c:max val="135"/>
          <c:min val="95"/>
        </c:scaling>
        <c:delete val="0"/>
        <c:axPos val="l"/>
        <c:majorGridlines>
          <c:spPr>
            <a:ln w="3175" cap="flat" cmpd="sng" algn="ctr">
              <a:solidFill>
                <a:srgbClr val="D0D0CE"/>
              </a:solidFill>
              <a:prstDash val="solid"/>
              <a:round/>
            </a:ln>
            <a:effectLst/>
          </c:spPr>
        </c:majorGridlines>
        <c:numFmt formatCode="_(* #.##0_);_(* \(#.##0\);_(* &quot; - &quot;_);_(* @_)" sourceLinked="0"/>
        <c:majorTickMark val="cross"/>
        <c:minorTickMark val="none"/>
        <c:tickLblPos val="nextTo"/>
        <c:spPr>
          <a:noFill/>
          <a:ln w="25400">
            <a:noFill/>
          </a:ln>
          <a:effectLst/>
        </c:spPr>
        <c:txPr>
          <a:bodyPr rot="-60000000" spcFirstLastPara="1" vertOverflow="ellipsis" vert="horz" wrap="square" anchor="ctr" anchorCtr="1"/>
          <a:lstStyle/>
          <a:p>
            <a:pPr>
              <a:defRPr sz="800" b="0" i="0" u="none" strike="noStrike" kern="1200" baseline="0">
                <a:solidFill>
                  <a:srgbClr val="000000"/>
                </a:solidFill>
                <a:latin typeface="Arial"/>
                <a:ea typeface="Arial"/>
                <a:cs typeface="Arial"/>
              </a:defRPr>
            </a:pPr>
            <a:endParaRPr lang="en-US"/>
          </a:p>
        </c:txPr>
        <c:crossAx val="1036767480"/>
        <c:crosses val="autoZero"/>
        <c:crossBetween val="between"/>
      </c:valAx>
      <c:spPr>
        <a:noFill/>
        <a:ln w="25400">
          <a:noFill/>
        </a:ln>
        <a:effectLst/>
        <a:extLst>
          <a:ext uri="{909E8E84-426E-40DD-AFC4-6F175D3DCCD1}">
            <a14:hiddenFill xmlns:a14="http://schemas.microsoft.com/office/drawing/2010/main">
              <a:solidFill>
                <a:sysClr val="window" lastClr="FFFFFF"/>
              </a:solidFill>
            </a14:hiddenFill>
          </a:ext>
        </a:extLst>
      </c:spPr>
    </c:plotArea>
    <c:legend>
      <c:legendPos val="b"/>
      <c:layout>
        <c:manualLayout>
          <c:xMode val="edge"/>
          <c:yMode val="edge"/>
          <c:x val="7.8648911902771929E-2"/>
          <c:y val="0.88162906450165235"/>
          <c:w val="0.9213510880972281"/>
          <c:h val="7.6920158296275146E-2"/>
        </c:manualLayout>
      </c:layout>
      <c:overlay val="0"/>
      <c:spPr>
        <a:noFill/>
        <a:ln w="25400">
          <a:noFill/>
        </a:ln>
        <a:effectLst/>
      </c:spPr>
      <c:txPr>
        <a:bodyPr rot="0" spcFirstLastPara="1" vertOverflow="ellipsis" vert="horz" wrap="square" anchor="ctr" anchorCtr="1"/>
        <a:lstStyle/>
        <a:p>
          <a:pPr>
            <a:defRPr sz="800" b="0" i="0" u="none" strike="noStrike" kern="1200" baseline="0">
              <a:solidFill>
                <a:srgbClr val="000000"/>
              </a:solidFill>
              <a:latin typeface="Arial"/>
              <a:ea typeface="Arial"/>
              <a:cs typeface="Arial"/>
            </a:defRPr>
          </a:pPr>
          <a:endParaRPr lang="en-US"/>
        </a:p>
      </c:txPr>
    </c:legend>
    <c:plotVisOnly val="1"/>
    <c:dispBlanksAs val="gap"/>
    <c:showDLblsOverMax val="0"/>
  </c:chart>
  <c:spPr>
    <a:solidFill>
      <a:schemeClr val="bg1"/>
    </a:solidFill>
    <a:ln w="25400" cap="flat" cmpd="sng" algn="ctr">
      <a:noFill/>
      <a:round/>
    </a:ln>
    <a:effectLst/>
  </c:spPr>
  <c:txPr>
    <a:bodyPr/>
    <a:lstStyle/>
    <a:p>
      <a:pPr>
        <a:defRPr sz="800" u="none">
          <a:solidFill>
            <a:srgbClr val="000000"/>
          </a:solidFill>
          <a:latin typeface="Arial"/>
          <a:ea typeface="Arial"/>
          <a:cs typeface="Aria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1">
                <a:solidFill>
                  <a:srgbClr val="000000"/>
                </a:solidFill>
                <a:latin typeface="Verdana"/>
                <a:ea typeface="Verdana"/>
                <a:cs typeface="Verdana"/>
              </a:defRPr>
            </a:pPr>
            <a:r>
              <a:rPr lang="en-US" b="1" dirty="0"/>
              <a:t>Inflation</a:t>
            </a:r>
            <a:r>
              <a:rPr lang="en-US" b="1" baseline="0" dirty="0"/>
              <a:t> rates in </a:t>
            </a:r>
            <a:r>
              <a:rPr lang="en-US" b="1" baseline="0" dirty="0" smtClean="0"/>
              <a:t>Euro-Zone</a:t>
            </a:r>
            <a:r>
              <a:rPr lang="en-US" b="1" baseline="0" dirty="0"/>
              <a:t>: </a:t>
            </a:r>
            <a:r>
              <a:rPr lang="en-US" b="1" baseline="0" dirty="0" err="1"/>
              <a:t>expected</a:t>
            </a:r>
            <a:r>
              <a:rPr lang="en-US" b="1" baseline="0" dirty="0"/>
              <a:t> </a:t>
            </a:r>
            <a:r>
              <a:rPr lang="en-US" b="1" baseline="0" dirty="0" err="1"/>
              <a:t>vs</a:t>
            </a:r>
            <a:r>
              <a:rPr lang="en-US" b="1" baseline="0" dirty="0"/>
              <a:t> </a:t>
            </a:r>
            <a:r>
              <a:rPr lang="en-US" b="1" baseline="0" dirty="0" err="1"/>
              <a:t>actual</a:t>
            </a:r>
            <a:endParaRPr lang="en-US" b="1" dirty="0"/>
          </a:p>
        </c:rich>
      </c:tx>
      <c:layout>
        <c:manualLayout>
          <c:xMode val="edge"/>
          <c:yMode val="edge"/>
          <c:x val="1.3333333333333334E-2"/>
          <c:y val="2.5906735751295335E-2"/>
        </c:manualLayout>
      </c:layout>
      <c:overlay val="0"/>
    </c:title>
    <c:autoTitleDeleted val="0"/>
    <c:plotArea>
      <c:layout>
        <c:manualLayout>
          <c:xMode val="edge"/>
          <c:yMode val="edge"/>
          <c:x val="3.7333333333333336E-2"/>
          <c:y val="0.12435233160621761"/>
          <c:w val="0.93066666666666664"/>
          <c:h val="0.67357512953367871"/>
        </c:manualLayout>
      </c:layout>
      <c:barChart>
        <c:barDir val="col"/>
        <c:grouping val="clustered"/>
        <c:varyColors val="0"/>
        <c:ser>
          <c:idx val="0"/>
          <c:order val="0"/>
          <c:tx>
            <c:strRef>
              <c:f>'[Rotz-graphik.xlsx]Inflation comp'!$B$1</c:f>
              <c:strCache>
                <c:ptCount val="1"/>
                <c:pt idx="0">
                  <c:v>Deloitte Expected Inflation Rate in 15 years</c:v>
                </c:pt>
              </c:strCache>
            </c:strRef>
          </c:tx>
          <c:spPr>
            <a:solidFill>
              <a:schemeClr val="accent2"/>
            </a:solidFill>
            <a:ln w="12700">
              <a:solidFill>
                <a:srgbClr val="FFFFFF"/>
              </a:solidFill>
              <a:prstDash val="solid"/>
            </a:ln>
          </c:spPr>
          <c:invertIfNegative val="0"/>
          <c:cat>
            <c:strRef>
              <c:f>'[Rotz-graphik.xlsx]Inflation comp'!$A$2:$A$13</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strCache>
            </c:strRef>
          </c:cat>
          <c:val>
            <c:numRef>
              <c:f>'[Rotz-graphik.xlsx]Inflation comp'!$B$2:$B$13</c:f>
              <c:numCache>
                <c:formatCode>0.0%</c:formatCode>
                <c:ptCount val="12"/>
                <c:pt idx="0">
                  <c:v>2.3619999999999999E-2</c:v>
                </c:pt>
                <c:pt idx="1">
                  <c:v>1.89E-2</c:v>
                </c:pt>
                <c:pt idx="2">
                  <c:v>1.03E-2</c:v>
                </c:pt>
                <c:pt idx="3">
                  <c:v>1.49E-2</c:v>
                </c:pt>
                <c:pt idx="4">
                  <c:v>1.7100000000000001E-2</c:v>
                </c:pt>
                <c:pt idx="5">
                  <c:v>1.11E-2</c:v>
                </c:pt>
                <c:pt idx="6">
                  <c:v>1.3899999999999999E-2</c:v>
                </c:pt>
                <c:pt idx="7">
                  <c:v>1.5221E-2</c:v>
                </c:pt>
                <c:pt idx="8">
                  <c:v>1.6400000000000001E-2</c:v>
                </c:pt>
                <c:pt idx="9">
                  <c:v>1.38E-2</c:v>
                </c:pt>
                <c:pt idx="10">
                  <c:v>1.3299999999999999E-2</c:v>
                </c:pt>
                <c:pt idx="11">
                  <c:v>7.9000000000000008E-3</c:v>
                </c:pt>
              </c:numCache>
            </c:numRef>
          </c:val>
          <c:extLst>
            <c:ext xmlns:c16="http://schemas.microsoft.com/office/drawing/2014/chart" uri="{C3380CC4-5D6E-409C-BE32-E72D297353CC}">
              <c16:uniqueId val="{00000000-47DA-4746-8C84-C0DCF88D9E21}"/>
            </c:ext>
          </c:extLst>
        </c:ser>
        <c:ser>
          <c:idx val="1"/>
          <c:order val="1"/>
          <c:tx>
            <c:strRef>
              <c:f>'[Rotz-graphik.xlsx]Inflation comp'!$C$1</c:f>
              <c:strCache>
                <c:ptCount val="1"/>
                <c:pt idx="0">
                  <c:v>Actual Inflation Rate</c:v>
                </c:pt>
              </c:strCache>
            </c:strRef>
          </c:tx>
          <c:spPr>
            <a:solidFill>
              <a:srgbClr val="00457C"/>
            </a:solidFill>
            <a:ln w="12700">
              <a:solidFill>
                <a:srgbClr val="FFFFFF"/>
              </a:solidFill>
              <a:prstDash val="solid"/>
            </a:ln>
          </c:spPr>
          <c:invertIfNegative val="0"/>
          <c:cat>
            <c:strRef>
              <c:f>'[Rotz-graphik.xlsx]Inflation comp'!$A$2:$A$13</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strCache>
            </c:strRef>
          </c:cat>
          <c:val>
            <c:numRef>
              <c:f>'[Rotz-graphik.xlsx]Inflation comp'!$C$2:$C$12</c:f>
              <c:numCache>
                <c:formatCode>0.0%</c:formatCode>
                <c:ptCount val="11"/>
                <c:pt idx="0">
                  <c:v>3.0000000000000001E-3</c:v>
                </c:pt>
                <c:pt idx="1">
                  <c:v>1.6E-2</c:v>
                </c:pt>
                <c:pt idx="2">
                  <c:v>2.7E-2</c:v>
                </c:pt>
                <c:pt idx="3">
                  <c:v>2.5000000000000001E-2</c:v>
                </c:pt>
                <c:pt idx="4">
                  <c:v>1.2999999999999999E-2</c:v>
                </c:pt>
                <c:pt idx="5">
                  <c:v>4.0000000000000001E-3</c:v>
                </c:pt>
                <c:pt idx="6">
                  <c:v>2E-3</c:v>
                </c:pt>
                <c:pt idx="7">
                  <c:v>2E-3</c:v>
                </c:pt>
                <c:pt idx="8">
                  <c:v>1.4999999999999999E-2</c:v>
                </c:pt>
                <c:pt idx="9">
                  <c:v>1.7999999999999999E-2</c:v>
                </c:pt>
                <c:pt idx="10">
                  <c:v>1.2E-2</c:v>
                </c:pt>
              </c:numCache>
            </c:numRef>
          </c:val>
          <c:extLst>
            <c:ext xmlns:c16="http://schemas.microsoft.com/office/drawing/2014/chart" uri="{C3380CC4-5D6E-409C-BE32-E72D297353CC}">
              <c16:uniqueId val="{00000001-47DA-4746-8C84-C0DCF88D9E21}"/>
            </c:ext>
          </c:extLst>
        </c:ser>
        <c:dLbls>
          <c:showLegendKey val="0"/>
          <c:showVal val="0"/>
          <c:showCatName val="0"/>
          <c:showSerName val="0"/>
          <c:showPercent val="0"/>
          <c:showBubbleSize val="0"/>
        </c:dLbls>
        <c:gapWidth val="150"/>
        <c:axId val="747499488"/>
        <c:axId val="747502768"/>
      </c:barChart>
      <c:catAx>
        <c:axId val="747499488"/>
        <c:scaling>
          <c:orientation val="minMax"/>
        </c:scaling>
        <c:delete val="0"/>
        <c:axPos val="b"/>
        <c:numFmt formatCode="General" sourceLinked="1"/>
        <c:majorTickMark val="out"/>
        <c:minorTickMark val="none"/>
        <c:tickLblPos val="nextTo"/>
        <c:spPr>
          <a:ln w="3175">
            <a:solidFill>
              <a:srgbClr val="D0D0CE"/>
            </a:solidFill>
            <a:prstDash val="solid"/>
          </a:ln>
        </c:spPr>
        <c:txPr>
          <a:bodyPr rot="0" vert="horz"/>
          <a:lstStyle/>
          <a:p>
            <a:pPr>
              <a:defRPr/>
            </a:pPr>
            <a:endParaRPr lang="en-US"/>
          </a:p>
        </c:txPr>
        <c:crossAx val="747502768"/>
        <c:crosses val="autoZero"/>
        <c:auto val="1"/>
        <c:lblAlgn val="ctr"/>
        <c:lblOffset val="0"/>
        <c:noMultiLvlLbl val="0"/>
      </c:catAx>
      <c:valAx>
        <c:axId val="747502768"/>
        <c:scaling>
          <c:orientation val="minMax"/>
        </c:scaling>
        <c:delete val="0"/>
        <c:axPos val="l"/>
        <c:majorGridlines>
          <c:spPr>
            <a:ln w="3175">
              <a:solidFill>
                <a:srgbClr val="D0D0CE"/>
              </a:solidFill>
              <a:prstDash val="solid"/>
            </a:ln>
          </c:spPr>
        </c:majorGridlines>
        <c:title>
          <c:tx>
            <c:rich>
              <a:bodyPr/>
              <a:lstStyle/>
              <a:p>
                <a:pPr>
                  <a:defRPr b="0" i="0"/>
                </a:pPr>
                <a:r>
                  <a:rPr lang="en-US" b="0"/>
                  <a:t>Inflation rate</a:t>
                </a:r>
              </a:p>
            </c:rich>
          </c:tx>
          <c:layout/>
          <c:overlay val="0"/>
        </c:title>
        <c:numFmt formatCode="_(* #0.0%_);_(* \(#.0%\);_(* &quot; - &quot;_);_(* @_)" sourceLinked="0"/>
        <c:majorTickMark val="cross"/>
        <c:minorTickMark val="none"/>
        <c:tickLblPos val="nextTo"/>
        <c:spPr>
          <a:ln w="25400">
            <a:noFill/>
          </a:ln>
        </c:spPr>
        <c:crossAx val="747499488"/>
        <c:crosses val="autoZero"/>
        <c:crossBetween val="between"/>
      </c:valAx>
      <c:spPr>
        <a:noFill/>
        <a:ln w="25400">
          <a:noFill/>
        </a:ln>
        <a:extLst>
          <a:ext uri="{909E8E84-426E-40DD-AFC4-6F175D3DCCD1}">
            <a14:hiddenFill xmlns:a14="http://schemas.microsoft.com/office/drawing/2010/main">
              <a:solidFill>
                <a:sysClr val="window" lastClr="FFFFFF"/>
              </a:solidFill>
            </a14:hiddenFill>
          </a:ext>
        </a:extLst>
      </c:spPr>
    </c:plotArea>
    <c:legend>
      <c:legendPos val="b"/>
      <c:layout>
        <c:manualLayout>
          <c:xMode val="edge"/>
          <c:yMode val="edge"/>
          <c:x val="0.22973900262467192"/>
          <c:y val="0.81248092693076579"/>
          <c:w val="0.77026099737532805"/>
          <c:h val="6.8650129716444408E-2"/>
        </c:manualLayout>
      </c:layout>
      <c:overlay val="0"/>
      <c:spPr>
        <a:noFill/>
        <a:ln w="25400">
          <a:noFill/>
        </a:ln>
        <a:effectLst/>
      </c:spPr>
      <c:txPr>
        <a:bodyPr/>
        <a:lstStyle/>
        <a:p>
          <a:pPr>
            <a:defRPr sz="800"/>
          </a:pPr>
          <a:endParaRPr lang="en-US"/>
        </a:p>
      </c:txPr>
    </c:legend>
    <c:plotVisOnly val="1"/>
    <c:dispBlanksAs val="gap"/>
    <c:showDLblsOverMax val="0"/>
  </c:chart>
  <c:spPr>
    <a:noFill/>
    <a:ln w="25400">
      <a:noFill/>
    </a:ln>
    <a:extLst>
      <a:ext uri="{909E8E84-426E-40DD-AFC4-6F175D3DCCD1}">
        <a14:hiddenFill xmlns:a14="http://schemas.microsoft.com/office/drawing/2010/main">
          <a:solidFill>
            <a:sysClr val="window" lastClr="FFFFFF"/>
          </a:solidFill>
        </a14:hiddenFill>
      </a:ext>
    </a:extLst>
  </c:spPr>
  <c:txPr>
    <a:bodyPr/>
    <a:lstStyle/>
    <a:p>
      <a:pPr>
        <a:defRPr sz="800" u="none">
          <a:solidFill>
            <a:srgbClr val="000000"/>
          </a:solidFill>
          <a:latin typeface="Arial"/>
          <a:ea typeface="Arial"/>
          <a:cs typeface="Arial"/>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0">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absSizeAnchor xmlns:cdr="http://schemas.openxmlformats.org/drawingml/2006/chartDrawing">
    <cdr:from>
      <cdr:x>0.01067</cdr:x>
      <cdr:y>0.94326</cdr:y>
    </cdr:from>
    <cdr:ext cx="2459863" cy="139065"/>
    <cdr:sp macro="" textlink="">
      <cdr:nvSpPr>
        <cdr:cNvPr id="2" name="TextBox 1"/>
        <cdr:cNvSpPr txBox="1"/>
      </cdr:nvSpPr>
      <cdr:spPr>
        <a:xfrm xmlns:a="http://schemas.openxmlformats.org/drawingml/2006/main">
          <a:off x="50800" y="2312035"/>
          <a:ext cx="2459863" cy="139065"/>
        </a:xfrm>
        <a:prstGeom xmlns:a="http://schemas.openxmlformats.org/drawingml/2006/main" prst="rect">
          <a:avLst/>
        </a:prstGeom>
      </cdr:spPr>
      <cdr:txBody>
        <a:bodyPr xmlns:a="http://schemas.openxmlformats.org/drawingml/2006/main" vertOverflow="clip" vert="horz" lIns="38100" tIns="0" rIns="0" bIns="0" rtlCol="0" anchor="ctr" anchorCtr="0"/>
        <a:lstStyle xmlns:a="http://schemas.openxmlformats.org/drawingml/2006/main"/>
        <a:p xmlns:a="http://schemas.openxmlformats.org/drawingml/2006/main">
          <a:r>
            <a:rPr lang="en-US" sz="700" b="0" i="0" dirty="0" smtClean="0">
              <a:solidFill>
                <a:srgbClr val="000000"/>
              </a:solidFill>
              <a:latin typeface="Arial" panose="020B0604020202020204" pitchFamily="34" charset="0"/>
            </a:rPr>
            <a:t>Source: Deloitte</a:t>
          </a:r>
          <a:r>
            <a:rPr lang="en-US" sz="700" b="0" i="0" baseline="0" dirty="0" smtClean="0">
              <a:solidFill>
                <a:srgbClr val="000000"/>
              </a:solidFill>
              <a:latin typeface="Arial" panose="020B0604020202020204" pitchFamily="34" charset="0"/>
            </a:rPr>
            <a:t> analysis</a:t>
          </a:r>
          <a:endParaRPr lang="en-US" sz="700" b="0" i="0" dirty="0">
            <a:solidFill>
              <a:srgbClr val="000000"/>
            </a:solidFill>
            <a:latin typeface="Arial" panose="020B0604020202020204" pitchFamily="34" charset="0"/>
          </a:endParaRPr>
        </a:p>
      </cdr:txBody>
    </cdr:sp>
  </cdr:absSizeAnchor>
</c:userShapes>
</file>

<file path=ppt/drawings/drawing2.xml><?xml version="1.0" encoding="utf-8"?>
<c:userShapes xmlns:c="http://schemas.openxmlformats.org/drawingml/2006/chart">
  <cdr:absSizeAnchor xmlns:cdr="http://schemas.openxmlformats.org/drawingml/2006/chartDrawing">
    <cdr:from>
      <cdr:x>0.01067</cdr:x>
      <cdr:y>0.87283</cdr:y>
    </cdr:from>
    <cdr:ext cx="2459863" cy="332496"/>
    <cdr:sp macro="" textlink="">
      <cdr:nvSpPr>
        <cdr:cNvPr id="2" name="TextBox 1"/>
        <cdr:cNvSpPr txBox="1"/>
      </cdr:nvSpPr>
      <cdr:spPr>
        <a:xfrm xmlns:a="http://schemas.openxmlformats.org/drawingml/2006/main">
          <a:off x="50800" y="2397127"/>
          <a:ext cx="2459863" cy="332496"/>
        </a:xfrm>
        <a:prstGeom xmlns:a="http://schemas.openxmlformats.org/drawingml/2006/main" prst="rect">
          <a:avLst/>
        </a:prstGeom>
      </cdr:spPr>
      <cdr:txBody>
        <a:bodyPr xmlns:a="http://schemas.openxmlformats.org/drawingml/2006/main" vertOverflow="clip" vert="horz" lIns="38100" tIns="0" rIns="0" bIns="0" rtlCol="0" anchor="ctr" anchorCtr="0"/>
        <a:lstStyle xmlns:a="http://schemas.openxmlformats.org/drawingml/2006/main"/>
        <a:p xmlns:a="http://schemas.openxmlformats.org/drawingml/2006/main">
          <a:r>
            <a:rPr lang="en-US" sz="700" b="0" i="0" dirty="0" smtClean="0">
              <a:solidFill>
                <a:srgbClr val="000000"/>
              </a:solidFill>
              <a:latin typeface="Arial" panose="020B0604020202020204" pitchFamily="34" charset="0"/>
            </a:rPr>
            <a:t>*: Deloitte</a:t>
          </a:r>
          <a:r>
            <a:rPr lang="en-US" sz="700" b="0" i="0" baseline="0" dirty="0" smtClean="0">
              <a:solidFill>
                <a:srgbClr val="000000"/>
              </a:solidFill>
              <a:latin typeface="Arial" panose="020B0604020202020204" pitchFamily="34" charset="0"/>
            </a:rPr>
            <a:t> </a:t>
          </a:r>
          <a:r>
            <a:rPr lang="en-US" sz="700" b="0" i="0" baseline="0" dirty="0" err="1" smtClean="0">
              <a:solidFill>
                <a:srgbClr val="000000"/>
              </a:solidFill>
              <a:latin typeface="Arial" panose="020B0604020202020204" pitchFamily="34" charset="0"/>
            </a:rPr>
            <a:t>forcast</a:t>
          </a:r>
          <a:r>
            <a:rPr lang="en-US" sz="700" b="0" i="0" baseline="0" dirty="0" smtClean="0">
              <a:solidFill>
                <a:srgbClr val="000000"/>
              </a:solidFill>
              <a:latin typeface="Arial" panose="020B0604020202020204" pitchFamily="34" charset="0"/>
            </a:rPr>
            <a:t> inflation rates as of on 31.03.2020</a:t>
          </a:r>
        </a:p>
        <a:p xmlns:a="http://schemas.openxmlformats.org/drawingml/2006/main">
          <a:r>
            <a:rPr lang="en-US" sz="700" b="0" i="0" baseline="0" dirty="0" smtClean="0">
              <a:solidFill>
                <a:srgbClr val="000000"/>
              </a:solidFill>
              <a:latin typeface="Arial" panose="020B0604020202020204" pitchFamily="34" charset="0"/>
            </a:rPr>
            <a:t>Source: Deloitte analysis / Statista.com</a:t>
          </a:r>
          <a:endParaRPr lang="en-US" sz="700" b="0" i="0" baseline="0" dirty="0">
            <a:solidFill>
              <a:srgbClr val="000000"/>
            </a:solidFill>
            <a:latin typeface="Arial" panose="020B0604020202020204" pitchFamily="34" charset="0"/>
          </a:endParaRPr>
        </a:p>
      </cdr:txBody>
    </cdr:sp>
  </cdr:abs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5347E66-B7F6-4320-84C4-8B644102569D}"/>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a:extLst>
              <a:ext uri="{FF2B5EF4-FFF2-40B4-BE49-F238E27FC236}">
                <a16:creationId xmlns:a16="http://schemas.microsoft.com/office/drawing/2014/main" id="{5A83FD2B-E4FB-4F23-9C9A-C24B51A2E1A0}"/>
              </a:ext>
            </a:extLst>
          </p:cNvPr>
          <p:cNvSpPr>
            <a:spLocks noGrp="1"/>
          </p:cNvSpPr>
          <p:nvPr>
            <p:ph type="dt"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D17798B-10C1-4332-975C-D486B5839916}" type="datetimeFigureOut">
              <a:rPr lang="fr-FR"/>
              <a:pPr>
                <a:defRPr/>
              </a:pPr>
              <a:t>24/04/2020</a:t>
            </a:fld>
            <a:endParaRPr lang="fr-FR"/>
          </a:p>
        </p:txBody>
      </p:sp>
      <p:sp>
        <p:nvSpPr>
          <p:cNvPr id="4" name="Espace réservé de l'image des diapositives 3">
            <a:extLst>
              <a:ext uri="{FF2B5EF4-FFF2-40B4-BE49-F238E27FC236}">
                <a16:creationId xmlns:a16="http://schemas.microsoft.com/office/drawing/2014/main" id="{7D0BE945-82FC-4935-A3CC-B856232D30C2}"/>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a:extLst>
              <a:ext uri="{FF2B5EF4-FFF2-40B4-BE49-F238E27FC236}">
                <a16:creationId xmlns:a16="http://schemas.microsoft.com/office/drawing/2014/main" id="{98F55018-D6AD-44C5-A1CC-DD10EF2DC8F6}"/>
              </a:ext>
            </a:extLst>
          </p:cNvPr>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9A74EE44-0531-4EBD-BE49-00B177019678}"/>
              </a:ext>
            </a:extLst>
          </p:cNvPr>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a:extLst>
              <a:ext uri="{FF2B5EF4-FFF2-40B4-BE49-F238E27FC236}">
                <a16:creationId xmlns:a16="http://schemas.microsoft.com/office/drawing/2014/main" id="{98DC9FF4-C31E-4C40-AED3-7736697D5B73}"/>
              </a:ext>
            </a:extLst>
          </p:cNvPr>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B48409E-B983-4D78-8B12-3F08006A05FA}" type="slidenum">
              <a:rPr lang="fr-FR"/>
              <a:pPr>
                <a:defRPr/>
              </a:pPr>
              <a:t>‹#›</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7">
            <a:extLst>
              <a:ext uri="{FF2B5EF4-FFF2-40B4-BE49-F238E27FC236}">
                <a16:creationId xmlns:a16="http://schemas.microsoft.com/office/drawing/2014/main" id="{26F7EA53-F9C2-4CD3-A93C-CBC06CC7464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e la date 3">
            <a:extLst>
              <a:ext uri="{FF2B5EF4-FFF2-40B4-BE49-F238E27FC236}">
                <a16:creationId xmlns:a16="http://schemas.microsoft.com/office/drawing/2014/main" id="{DA3CEF92-A9A5-4309-97FB-A0AE8E00E10E}"/>
              </a:ext>
            </a:extLst>
          </p:cNvPr>
          <p:cNvSpPr>
            <a:spLocks noGrp="1"/>
          </p:cNvSpPr>
          <p:nvPr>
            <p:ph type="dt" sz="half" idx="10"/>
          </p:nvPr>
        </p:nvSpPr>
        <p:spPr/>
        <p:txBody>
          <a:bodyPr/>
          <a:lstStyle>
            <a:lvl1pPr>
              <a:defRPr/>
            </a:lvl1pPr>
          </a:lstStyle>
          <a:p>
            <a:pPr>
              <a:defRPr/>
            </a:pPr>
            <a:fld id="{AACCE888-5CD8-4F9F-8BD9-493F83F26F4E}" type="datetimeFigureOut">
              <a:rPr lang="fr-FR"/>
              <a:pPr>
                <a:defRPr/>
              </a:pPr>
              <a:t>24/04/2020</a:t>
            </a:fld>
            <a:endParaRPr lang="fr-FR"/>
          </a:p>
        </p:txBody>
      </p:sp>
      <p:sp>
        <p:nvSpPr>
          <p:cNvPr id="6" name="Espace réservé du pied de page 4">
            <a:extLst>
              <a:ext uri="{FF2B5EF4-FFF2-40B4-BE49-F238E27FC236}">
                <a16:creationId xmlns:a16="http://schemas.microsoft.com/office/drawing/2014/main" id="{80EFE4FE-1D2B-48EE-A2FD-3321D0A85FD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5B1342DD-1BB0-4CE6-8C04-FE8A374BF688}"/>
              </a:ext>
            </a:extLst>
          </p:cNvPr>
          <p:cNvSpPr>
            <a:spLocks noGrp="1"/>
          </p:cNvSpPr>
          <p:nvPr>
            <p:ph type="sldNum" sz="quarter" idx="12"/>
          </p:nvPr>
        </p:nvSpPr>
        <p:spPr/>
        <p:txBody>
          <a:bodyPr/>
          <a:lstStyle>
            <a:lvl1pPr>
              <a:defRPr/>
            </a:lvl1pPr>
          </a:lstStyle>
          <a:p>
            <a:pPr>
              <a:defRPr/>
            </a:pPr>
            <a:fld id="{6D717144-57A0-442F-B1D0-AC7DC08C68D7}" type="slidenum">
              <a:rPr lang="fr-FR"/>
              <a:pPr>
                <a:defRPr/>
              </a:pPr>
              <a:t>‹#›</a:t>
            </a:fld>
            <a:endParaRPr lang="fr-FR"/>
          </a:p>
        </p:txBody>
      </p:sp>
    </p:spTree>
    <p:extLst>
      <p:ext uri="{BB962C8B-B14F-4D97-AF65-F5344CB8AC3E}">
        <p14:creationId xmlns:p14="http://schemas.microsoft.com/office/powerpoint/2010/main" val="346478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C0A869BF-140F-4786-A88B-D6F82CC88C02}"/>
              </a:ext>
            </a:extLst>
          </p:cNvPr>
          <p:cNvSpPr>
            <a:spLocks noGrp="1"/>
          </p:cNvSpPr>
          <p:nvPr>
            <p:ph type="dt" sz="half" idx="10"/>
          </p:nvPr>
        </p:nvSpPr>
        <p:spPr/>
        <p:txBody>
          <a:bodyPr/>
          <a:lstStyle>
            <a:lvl1pPr>
              <a:defRPr/>
            </a:lvl1pPr>
          </a:lstStyle>
          <a:p>
            <a:pPr>
              <a:defRPr/>
            </a:pPr>
            <a:fld id="{5C0BDBAD-C606-4EA5-A276-C0345295937C}" type="datetimeFigureOut">
              <a:rPr lang="fr-FR"/>
              <a:pPr>
                <a:defRPr/>
              </a:pPr>
              <a:t>24/04/2020</a:t>
            </a:fld>
            <a:endParaRPr lang="fr-FR"/>
          </a:p>
        </p:txBody>
      </p:sp>
      <p:sp>
        <p:nvSpPr>
          <p:cNvPr id="5" name="Espace réservé du pied de page 4">
            <a:extLst>
              <a:ext uri="{FF2B5EF4-FFF2-40B4-BE49-F238E27FC236}">
                <a16:creationId xmlns:a16="http://schemas.microsoft.com/office/drawing/2014/main" id="{527E84BB-7129-4A77-A190-C19271D3A792}"/>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9CB0593-F466-440E-989F-18417037613D}"/>
              </a:ext>
            </a:extLst>
          </p:cNvPr>
          <p:cNvSpPr>
            <a:spLocks noGrp="1"/>
          </p:cNvSpPr>
          <p:nvPr>
            <p:ph type="sldNum" sz="quarter" idx="12"/>
          </p:nvPr>
        </p:nvSpPr>
        <p:spPr/>
        <p:txBody>
          <a:bodyPr/>
          <a:lstStyle>
            <a:lvl1pPr>
              <a:defRPr/>
            </a:lvl1pPr>
          </a:lstStyle>
          <a:p>
            <a:pPr>
              <a:defRPr/>
            </a:pPr>
            <a:fld id="{815C7591-095F-4BD3-8C09-593A1D385698}" type="slidenum">
              <a:rPr lang="fr-FR"/>
              <a:pPr>
                <a:defRPr/>
              </a:pPr>
              <a:t>‹#›</a:t>
            </a:fld>
            <a:endParaRPr lang="fr-FR"/>
          </a:p>
        </p:txBody>
      </p:sp>
    </p:spTree>
    <p:extLst>
      <p:ext uri="{BB962C8B-B14F-4D97-AF65-F5344CB8AC3E}">
        <p14:creationId xmlns:p14="http://schemas.microsoft.com/office/powerpoint/2010/main" val="3180221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0E92DEA4-7FCA-4113-8893-F854522AD8EE}"/>
              </a:ext>
            </a:extLst>
          </p:cNvPr>
          <p:cNvSpPr>
            <a:spLocks noGrp="1"/>
          </p:cNvSpPr>
          <p:nvPr>
            <p:ph type="dt" sz="half" idx="10"/>
          </p:nvPr>
        </p:nvSpPr>
        <p:spPr/>
        <p:txBody>
          <a:bodyPr/>
          <a:lstStyle>
            <a:lvl1pPr>
              <a:defRPr/>
            </a:lvl1pPr>
          </a:lstStyle>
          <a:p>
            <a:pPr>
              <a:defRPr/>
            </a:pPr>
            <a:fld id="{92B5AF97-D67E-4F79-8B12-F23C33D5C3F7}" type="datetimeFigureOut">
              <a:rPr lang="fr-FR"/>
              <a:pPr>
                <a:defRPr/>
              </a:pPr>
              <a:t>24/04/2020</a:t>
            </a:fld>
            <a:endParaRPr lang="fr-FR"/>
          </a:p>
        </p:txBody>
      </p:sp>
      <p:sp>
        <p:nvSpPr>
          <p:cNvPr id="5" name="Espace réservé du pied de page 4">
            <a:extLst>
              <a:ext uri="{FF2B5EF4-FFF2-40B4-BE49-F238E27FC236}">
                <a16:creationId xmlns:a16="http://schemas.microsoft.com/office/drawing/2014/main" id="{0BD3E167-3D99-40E2-BBF8-951FC571CD81}"/>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9251FB1A-E34A-48EA-9F1D-3FE8B2133A43}"/>
              </a:ext>
            </a:extLst>
          </p:cNvPr>
          <p:cNvSpPr>
            <a:spLocks noGrp="1"/>
          </p:cNvSpPr>
          <p:nvPr>
            <p:ph type="sldNum" sz="quarter" idx="12"/>
          </p:nvPr>
        </p:nvSpPr>
        <p:spPr/>
        <p:txBody>
          <a:bodyPr/>
          <a:lstStyle>
            <a:lvl1pPr>
              <a:defRPr/>
            </a:lvl1pPr>
          </a:lstStyle>
          <a:p>
            <a:pPr>
              <a:defRPr/>
            </a:pPr>
            <a:fld id="{D434BAB0-2328-4F16-9BB4-21E9AA3DDE31}" type="slidenum">
              <a:rPr lang="fr-FR"/>
              <a:pPr>
                <a:defRPr/>
              </a:pPr>
              <a:t>‹#›</a:t>
            </a:fld>
            <a:endParaRPr lang="fr-FR"/>
          </a:p>
        </p:txBody>
      </p:sp>
    </p:spTree>
    <p:extLst>
      <p:ext uri="{BB962C8B-B14F-4D97-AF65-F5344CB8AC3E}">
        <p14:creationId xmlns:p14="http://schemas.microsoft.com/office/powerpoint/2010/main" val="305557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819D8B2B-5F8D-4D0F-8AA1-0B1C1B012B2E}"/>
              </a:ext>
            </a:extLst>
          </p:cNvPr>
          <p:cNvSpPr>
            <a:spLocks noGrp="1"/>
          </p:cNvSpPr>
          <p:nvPr>
            <p:ph type="dt" sz="half" idx="10"/>
          </p:nvPr>
        </p:nvSpPr>
        <p:spPr/>
        <p:txBody>
          <a:bodyPr/>
          <a:lstStyle>
            <a:lvl1pPr>
              <a:defRPr/>
            </a:lvl1pPr>
          </a:lstStyle>
          <a:p>
            <a:pPr>
              <a:defRPr/>
            </a:pPr>
            <a:fld id="{06B2C78B-EF8E-4E68-B0D7-C7A13DA863BB}" type="datetimeFigureOut">
              <a:rPr lang="fr-FR"/>
              <a:pPr>
                <a:defRPr/>
              </a:pPr>
              <a:t>24/04/2020</a:t>
            </a:fld>
            <a:endParaRPr lang="fr-FR"/>
          </a:p>
        </p:txBody>
      </p:sp>
      <p:sp>
        <p:nvSpPr>
          <p:cNvPr id="5" name="Espace réservé du pied de page 4">
            <a:extLst>
              <a:ext uri="{FF2B5EF4-FFF2-40B4-BE49-F238E27FC236}">
                <a16:creationId xmlns:a16="http://schemas.microsoft.com/office/drawing/2014/main" id="{B5E62ED4-1E2E-4206-B1E1-5A4FFB164BB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74986B4A-4F6B-4421-A6C8-F5ED5C3C0850}"/>
              </a:ext>
            </a:extLst>
          </p:cNvPr>
          <p:cNvSpPr>
            <a:spLocks noGrp="1"/>
          </p:cNvSpPr>
          <p:nvPr>
            <p:ph type="sldNum" sz="quarter" idx="12"/>
          </p:nvPr>
        </p:nvSpPr>
        <p:spPr/>
        <p:txBody>
          <a:bodyPr/>
          <a:lstStyle>
            <a:lvl1pPr>
              <a:defRPr/>
            </a:lvl1pPr>
          </a:lstStyle>
          <a:p>
            <a:pPr>
              <a:defRPr/>
            </a:pPr>
            <a:fld id="{6E4C29F6-C04E-4800-BDDD-8E0464A8B178}" type="slidenum">
              <a:rPr lang="fr-FR"/>
              <a:pPr>
                <a:defRPr/>
              </a:pPr>
              <a:t>‹#›</a:t>
            </a:fld>
            <a:endParaRPr lang="fr-FR"/>
          </a:p>
        </p:txBody>
      </p:sp>
    </p:spTree>
    <p:extLst>
      <p:ext uri="{BB962C8B-B14F-4D97-AF65-F5344CB8AC3E}">
        <p14:creationId xmlns:p14="http://schemas.microsoft.com/office/powerpoint/2010/main" val="1077731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03CFC85-EF14-450B-8448-34EDD518EB02}"/>
              </a:ext>
            </a:extLst>
          </p:cNvPr>
          <p:cNvSpPr>
            <a:spLocks noGrp="1"/>
          </p:cNvSpPr>
          <p:nvPr>
            <p:ph type="dt" sz="half" idx="10"/>
          </p:nvPr>
        </p:nvSpPr>
        <p:spPr/>
        <p:txBody>
          <a:bodyPr/>
          <a:lstStyle>
            <a:lvl1pPr>
              <a:defRPr/>
            </a:lvl1pPr>
          </a:lstStyle>
          <a:p>
            <a:pPr>
              <a:defRPr/>
            </a:pPr>
            <a:fld id="{91FC5539-49DF-4F8E-A294-17F267D11BB5}" type="datetimeFigureOut">
              <a:rPr lang="fr-FR"/>
              <a:pPr>
                <a:defRPr/>
              </a:pPr>
              <a:t>24/04/2020</a:t>
            </a:fld>
            <a:endParaRPr lang="fr-FR"/>
          </a:p>
        </p:txBody>
      </p:sp>
      <p:sp>
        <p:nvSpPr>
          <p:cNvPr id="5" name="Espace réservé du pied de page 4">
            <a:extLst>
              <a:ext uri="{FF2B5EF4-FFF2-40B4-BE49-F238E27FC236}">
                <a16:creationId xmlns:a16="http://schemas.microsoft.com/office/drawing/2014/main" id="{A504AD4A-8B68-4F5E-B67A-B0348AAB5176}"/>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2A4423EA-4955-4F0E-A23B-C63139CD8507}"/>
              </a:ext>
            </a:extLst>
          </p:cNvPr>
          <p:cNvSpPr>
            <a:spLocks noGrp="1"/>
          </p:cNvSpPr>
          <p:nvPr>
            <p:ph type="sldNum" sz="quarter" idx="12"/>
          </p:nvPr>
        </p:nvSpPr>
        <p:spPr/>
        <p:txBody>
          <a:bodyPr/>
          <a:lstStyle>
            <a:lvl1pPr>
              <a:defRPr/>
            </a:lvl1pPr>
          </a:lstStyle>
          <a:p>
            <a:pPr>
              <a:defRPr/>
            </a:pPr>
            <a:fld id="{E94C2F4A-24DE-42B5-9882-F18788340E71}" type="slidenum">
              <a:rPr lang="fr-FR"/>
              <a:pPr>
                <a:defRPr/>
              </a:pPr>
              <a:t>‹#›</a:t>
            </a:fld>
            <a:endParaRPr lang="fr-FR"/>
          </a:p>
        </p:txBody>
      </p:sp>
    </p:spTree>
    <p:extLst>
      <p:ext uri="{BB962C8B-B14F-4D97-AF65-F5344CB8AC3E}">
        <p14:creationId xmlns:p14="http://schemas.microsoft.com/office/powerpoint/2010/main" val="1878291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72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3">
            <a:extLst>
              <a:ext uri="{FF2B5EF4-FFF2-40B4-BE49-F238E27FC236}">
                <a16:creationId xmlns:a16="http://schemas.microsoft.com/office/drawing/2014/main" id="{C481FB9D-864B-423D-8CC1-C7396AC9DD12}"/>
              </a:ext>
            </a:extLst>
          </p:cNvPr>
          <p:cNvSpPr>
            <a:spLocks noGrp="1"/>
          </p:cNvSpPr>
          <p:nvPr>
            <p:ph type="dt" sz="half" idx="10"/>
          </p:nvPr>
        </p:nvSpPr>
        <p:spPr/>
        <p:txBody>
          <a:bodyPr/>
          <a:lstStyle>
            <a:lvl1pPr>
              <a:defRPr/>
            </a:lvl1pPr>
          </a:lstStyle>
          <a:p>
            <a:pPr>
              <a:defRPr/>
            </a:pPr>
            <a:fld id="{A54C3E3B-4FAC-4BBD-85C5-DF26FFBA9F6C}" type="datetimeFigureOut">
              <a:rPr lang="fr-FR"/>
              <a:pPr>
                <a:defRPr/>
              </a:pPr>
              <a:t>24/04/2020</a:t>
            </a:fld>
            <a:endParaRPr lang="fr-FR"/>
          </a:p>
        </p:txBody>
      </p:sp>
      <p:sp>
        <p:nvSpPr>
          <p:cNvPr id="6" name="Espace réservé du pied de page 4">
            <a:extLst>
              <a:ext uri="{FF2B5EF4-FFF2-40B4-BE49-F238E27FC236}">
                <a16:creationId xmlns:a16="http://schemas.microsoft.com/office/drawing/2014/main" id="{F26AC412-6A61-47F4-903D-DD92484CBB64}"/>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A3B7B73-E6A8-41EA-AA5E-61AF27D124DF}"/>
              </a:ext>
            </a:extLst>
          </p:cNvPr>
          <p:cNvSpPr>
            <a:spLocks noGrp="1"/>
          </p:cNvSpPr>
          <p:nvPr>
            <p:ph type="sldNum" sz="quarter" idx="12"/>
          </p:nvPr>
        </p:nvSpPr>
        <p:spPr/>
        <p:txBody>
          <a:bodyPr/>
          <a:lstStyle>
            <a:lvl1pPr>
              <a:defRPr/>
            </a:lvl1pPr>
          </a:lstStyle>
          <a:p>
            <a:pPr>
              <a:defRPr/>
            </a:pPr>
            <a:fld id="{19457956-6EDB-4B2C-B75C-6EA4E48FD346}" type="slidenum">
              <a:rPr lang="fr-FR"/>
              <a:pPr>
                <a:defRPr/>
              </a:pPr>
              <a:t>‹#›</a:t>
            </a:fld>
            <a:endParaRPr lang="fr-FR"/>
          </a:p>
        </p:txBody>
      </p:sp>
    </p:spTree>
    <p:extLst>
      <p:ext uri="{BB962C8B-B14F-4D97-AF65-F5344CB8AC3E}">
        <p14:creationId xmlns:p14="http://schemas.microsoft.com/office/powerpoint/2010/main" val="4157250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a:extLst>
              <a:ext uri="{FF2B5EF4-FFF2-40B4-BE49-F238E27FC236}">
                <a16:creationId xmlns:a16="http://schemas.microsoft.com/office/drawing/2014/main" id="{B9CD5182-F548-4A3F-8CF1-DEC209BFDA0E}"/>
              </a:ext>
            </a:extLst>
          </p:cNvPr>
          <p:cNvSpPr>
            <a:spLocks noGrp="1"/>
          </p:cNvSpPr>
          <p:nvPr>
            <p:ph type="dt" sz="half" idx="10"/>
          </p:nvPr>
        </p:nvSpPr>
        <p:spPr/>
        <p:txBody>
          <a:bodyPr/>
          <a:lstStyle>
            <a:lvl1pPr>
              <a:defRPr/>
            </a:lvl1pPr>
          </a:lstStyle>
          <a:p>
            <a:pPr>
              <a:defRPr/>
            </a:pPr>
            <a:fld id="{A9D1E13C-35E2-4FFA-BC05-28D359F21704}" type="datetimeFigureOut">
              <a:rPr lang="fr-FR"/>
              <a:pPr>
                <a:defRPr/>
              </a:pPr>
              <a:t>24/04/2020</a:t>
            </a:fld>
            <a:endParaRPr lang="fr-FR"/>
          </a:p>
        </p:txBody>
      </p:sp>
      <p:sp>
        <p:nvSpPr>
          <p:cNvPr id="8" name="Espace réservé du pied de page 4">
            <a:extLst>
              <a:ext uri="{FF2B5EF4-FFF2-40B4-BE49-F238E27FC236}">
                <a16:creationId xmlns:a16="http://schemas.microsoft.com/office/drawing/2014/main" id="{9AC0E094-DB58-4184-B407-1D39A5AD6B2A}"/>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26B3B365-4BE0-4069-91FF-50F4B9062C1D}"/>
              </a:ext>
            </a:extLst>
          </p:cNvPr>
          <p:cNvSpPr>
            <a:spLocks noGrp="1"/>
          </p:cNvSpPr>
          <p:nvPr>
            <p:ph type="sldNum" sz="quarter" idx="12"/>
          </p:nvPr>
        </p:nvSpPr>
        <p:spPr/>
        <p:txBody>
          <a:bodyPr/>
          <a:lstStyle>
            <a:lvl1pPr>
              <a:defRPr/>
            </a:lvl1pPr>
          </a:lstStyle>
          <a:p>
            <a:pPr>
              <a:defRPr/>
            </a:pPr>
            <a:fld id="{08021371-0571-4CBA-A452-CA05DC4994AF}" type="slidenum">
              <a:rPr lang="fr-FR"/>
              <a:pPr>
                <a:defRPr/>
              </a:pPr>
              <a:t>‹#›</a:t>
            </a:fld>
            <a:endParaRPr lang="fr-FR"/>
          </a:p>
        </p:txBody>
      </p:sp>
    </p:spTree>
    <p:extLst>
      <p:ext uri="{BB962C8B-B14F-4D97-AF65-F5344CB8AC3E}">
        <p14:creationId xmlns:p14="http://schemas.microsoft.com/office/powerpoint/2010/main" val="1101783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4D8E7B7A-5938-4E50-B5B0-3EB61B2A1E18}"/>
              </a:ext>
            </a:extLst>
          </p:cNvPr>
          <p:cNvSpPr>
            <a:spLocks noGrp="1"/>
          </p:cNvSpPr>
          <p:nvPr>
            <p:ph type="dt" sz="half" idx="10"/>
          </p:nvPr>
        </p:nvSpPr>
        <p:spPr/>
        <p:txBody>
          <a:bodyPr/>
          <a:lstStyle>
            <a:lvl1pPr>
              <a:defRPr/>
            </a:lvl1pPr>
          </a:lstStyle>
          <a:p>
            <a:pPr>
              <a:defRPr/>
            </a:pPr>
            <a:fld id="{0322BAB9-C2E9-42DB-B46B-B058539EC13B}" type="datetimeFigureOut">
              <a:rPr lang="fr-FR"/>
              <a:pPr>
                <a:defRPr/>
              </a:pPr>
              <a:t>24/04/2020</a:t>
            </a:fld>
            <a:endParaRPr lang="fr-FR"/>
          </a:p>
        </p:txBody>
      </p:sp>
      <p:sp>
        <p:nvSpPr>
          <p:cNvPr id="4" name="Espace réservé du pied de page 4">
            <a:extLst>
              <a:ext uri="{FF2B5EF4-FFF2-40B4-BE49-F238E27FC236}">
                <a16:creationId xmlns:a16="http://schemas.microsoft.com/office/drawing/2014/main" id="{18E51AD8-71DF-4C58-BBB5-CCD011376C8C}"/>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026D507A-4869-452F-A977-D9668C6A3329}"/>
              </a:ext>
            </a:extLst>
          </p:cNvPr>
          <p:cNvSpPr>
            <a:spLocks noGrp="1"/>
          </p:cNvSpPr>
          <p:nvPr>
            <p:ph type="sldNum" sz="quarter" idx="12"/>
          </p:nvPr>
        </p:nvSpPr>
        <p:spPr/>
        <p:txBody>
          <a:bodyPr/>
          <a:lstStyle>
            <a:lvl1pPr>
              <a:defRPr/>
            </a:lvl1pPr>
          </a:lstStyle>
          <a:p>
            <a:pPr>
              <a:defRPr/>
            </a:pPr>
            <a:fld id="{1F45B032-F385-477D-9767-0E5654D4F1DC}" type="slidenum">
              <a:rPr lang="fr-FR"/>
              <a:pPr>
                <a:defRPr/>
              </a:pPr>
              <a:t>‹#›</a:t>
            </a:fld>
            <a:endParaRPr lang="fr-FR"/>
          </a:p>
        </p:txBody>
      </p:sp>
    </p:spTree>
    <p:extLst>
      <p:ext uri="{BB962C8B-B14F-4D97-AF65-F5344CB8AC3E}">
        <p14:creationId xmlns:p14="http://schemas.microsoft.com/office/powerpoint/2010/main" val="3242799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F32C8B15-7F4F-46B8-AA54-49B5DD0E1488}"/>
              </a:ext>
            </a:extLst>
          </p:cNvPr>
          <p:cNvSpPr>
            <a:spLocks noGrp="1"/>
          </p:cNvSpPr>
          <p:nvPr>
            <p:ph type="dt" sz="half" idx="10"/>
          </p:nvPr>
        </p:nvSpPr>
        <p:spPr/>
        <p:txBody>
          <a:bodyPr/>
          <a:lstStyle>
            <a:lvl1pPr>
              <a:defRPr/>
            </a:lvl1pPr>
          </a:lstStyle>
          <a:p>
            <a:pPr>
              <a:defRPr/>
            </a:pPr>
            <a:fld id="{2B7493C9-CB77-4805-9721-6CB367C49377}" type="datetimeFigureOut">
              <a:rPr lang="fr-FR"/>
              <a:pPr>
                <a:defRPr/>
              </a:pPr>
              <a:t>24/04/2020</a:t>
            </a:fld>
            <a:endParaRPr lang="fr-FR"/>
          </a:p>
        </p:txBody>
      </p:sp>
      <p:sp>
        <p:nvSpPr>
          <p:cNvPr id="3" name="Espace réservé du pied de page 4">
            <a:extLst>
              <a:ext uri="{FF2B5EF4-FFF2-40B4-BE49-F238E27FC236}">
                <a16:creationId xmlns:a16="http://schemas.microsoft.com/office/drawing/2014/main" id="{93123E51-2ED4-4AF4-BBC7-AA454A575133}"/>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F9661A4A-C192-4E86-BF14-6F2726D46B9B}"/>
              </a:ext>
            </a:extLst>
          </p:cNvPr>
          <p:cNvSpPr>
            <a:spLocks noGrp="1"/>
          </p:cNvSpPr>
          <p:nvPr>
            <p:ph type="sldNum" sz="quarter" idx="12"/>
          </p:nvPr>
        </p:nvSpPr>
        <p:spPr/>
        <p:txBody>
          <a:bodyPr/>
          <a:lstStyle>
            <a:lvl1pPr>
              <a:defRPr/>
            </a:lvl1pPr>
          </a:lstStyle>
          <a:p>
            <a:pPr>
              <a:defRPr/>
            </a:pPr>
            <a:fld id="{2CD25453-C933-4BDD-B7EE-4F1658DA5BAA}" type="slidenum">
              <a:rPr lang="fr-FR"/>
              <a:pPr>
                <a:defRPr/>
              </a:pPr>
              <a:t>‹#›</a:t>
            </a:fld>
            <a:endParaRPr lang="fr-FR"/>
          </a:p>
        </p:txBody>
      </p:sp>
    </p:spTree>
    <p:extLst>
      <p:ext uri="{BB962C8B-B14F-4D97-AF65-F5344CB8AC3E}">
        <p14:creationId xmlns:p14="http://schemas.microsoft.com/office/powerpoint/2010/main" val="69466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defRPr lang="fr-FR" altLang="fr-FR" kern="1200" dirty="0">
                <a:solidFill>
                  <a:schemeClr val="tx1"/>
                </a:solidFill>
                <a:latin typeface="Arial" panose="020B0604020202020204" pitchFamily="34" charset="0"/>
                <a:ea typeface="+mn-ea"/>
                <a:cs typeface="Arial" panose="020B0604020202020204" pitchFamily="34" charset="0"/>
              </a:defRPr>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D8829B28-0DC5-4CA7-B83B-07B576AB7F5C}"/>
              </a:ext>
            </a:extLst>
          </p:cNvPr>
          <p:cNvSpPr>
            <a:spLocks noGrp="1"/>
          </p:cNvSpPr>
          <p:nvPr>
            <p:ph type="dt" sz="half" idx="10"/>
          </p:nvPr>
        </p:nvSpPr>
        <p:spPr/>
        <p:txBody>
          <a:bodyPr/>
          <a:lstStyle>
            <a:lvl1pPr>
              <a:defRPr/>
            </a:lvl1pPr>
          </a:lstStyle>
          <a:p>
            <a:pPr>
              <a:defRPr/>
            </a:pPr>
            <a:fld id="{34838CF5-8253-401B-A4F7-88C87B90984C}" type="datetimeFigureOut">
              <a:rPr lang="fr-FR"/>
              <a:pPr>
                <a:defRPr/>
              </a:pPr>
              <a:t>24/04/2020</a:t>
            </a:fld>
            <a:endParaRPr lang="fr-FR"/>
          </a:p>
        </p:txBody>
      </p:sp>
      <p:sp>
        <p:nvSpPr>
          <p:cNvPr id="6" name="Espace réservé du pied de page 4">
            <a:extLst>
              <a:ext uri="{FF2B5EF4-FFF2-40B4-BE49-F238E27FC236}">
                <a16:creationId xmlns:a16="http://schemas.microsoft.com/office/drawing/2014/main" id="{8551E8E8-A61C-42E0-B01A-BCEA18695C2E}"/>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46E1382-B3DF-4DBD-9F5A-830084D14929}"/>
              </a:ext>
            </a:extLst>
          </p:cNvPr>
          <p:cNvSpPr>
            <a:spLocks noGrp="1"/>
          </p:cNvSpPr>
          <p:nvPr>
            <p:ph type="sldNum" sz="quarter" idx="12"/>
          </p:nvPr>
        </p:nvSpPr>
        <p:spPr/>
        <p:txBody>
          <a:bodyPr/>
          <a:lstStyle>
            <a:lvl1pPr>
              <a:defRPr/>
            </a:lvl1pPr>
          </a:lstStyle>
          <a:p>
            <a:pPr>
              <a:defRPr/>
            </a:pPr>
            <a:fld id="{6339FDCD-434D-47E2-8FA5-0E9F4C8F147C}" type="slidenum">
              <a:rPr lang="fr-FR"/>
              <a:pPr>
                <a:defRPr/>
              </a:pPr>
              <a:t>‹#›</a:t>
            </a:fld>
            <a:endParaRPr lang="fr-FR"/>
          </a:p>
        </p:txBody>
      </p:sp>
    </p:spTree>
    <p:extLst>
      <p:ext uri="{BB962C8B-B14F-4D97-AF65-F5344CB8AC3E}">
        <p14:creationId xmlns:p14="http://schemas.microsoft.com/office/powerpoint/2010/main" val="2411826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altLang="fr-FR"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35F4BC61-0B69-48DD-870C-1B2B87CBBE75}"/>
              </a:ext>
            </a:extLst>
          </p:cNvPr>
          <p:cNvSpPr>
            <a:spLocks noGrp="1"/>
          </p:cNvSpPr>
          <p:nvPr>
            <p:ph type="dt" sz="half" idx="10"/>
          </p:nvPr>
        </p:nvSpPr>
        <p:spPr/>
        <p:txBody>
          <a:bodyPr/>
          <a:lstStyle>
            <a:lvl1pPr>
              <a:defRPr/>
            </a:lvl1pPr>
          </a:lstStyle>
          <a:p>
            <a:pPr>
              <a:defRPr/>
            </a:pPr>
            <a:fld id="{C70087A2-5D24-4175-B9C4-6986950AB636}" type="datetimeFigureOut">
              <a:rPr lang="fr-FR"/>
              <a:pPr>
                <a:defRPr/>
              </a:pPr>
              <a:t>24/04/2020</a:t>
            </a:fld>
            <a:endParaRPr lang="fr-FR"/>
          </a:p>
        </p:txBody>
      </p:sp>
      <p:sp>
        <p:nvSpPr>
          <p:cNvPr id="6" name="Espace réservé du pied de page 4">
            <a:extLst>
              <a:ext uri="{FF2B5EF4-FFF2-40B4-BE49-F238E27FC236}">
                <a16:creationId xmlns:a16="http://schemas.microsoft.com/office/drawing/2014/main" id="{C20E2BD3-596B-4E02-9884-9156EA8621B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F9275683-D67C-40E5-BCBB-D7BB99419C29}"/>
              </a:ext>
            </a:extLst>
          </p:cNvPr>
          <p:cNvSpPr>
            <a:spLocks noGrp="1"/>
          </p:cNvSpPr>
          <p:nvPr>
            <p:ph type="sldNum" sz="quarter" idx="12"/>
          </p:nvPr>
        </p:nvSpPr>
        <p:spPr/>
        <p:txBody>
          <a:bodyPr/>
          <a:lstStyle>
            <a:lvl1pPr>
              <a:defRPr/>
            </a:lvl1pPr>
          </a:lstStyle>
          <a:p>
            <a:pPr>
              <a:defRPr/>
            </a:pPr>
            <a:fld id="{063AA005-07E7-4465-A2F1-4C4D036A8530}" type="slidenum">
              <a:rPr lang="fr-FR"/>
              <a:pPr>
                <a:defRPr/>
              </a:pPr>
              <a:t>‹#›</a:t>
            </a:fld>
            <a:endParaRPr lang="fr-FR"/>
          </a:p>
        </p:txBody>
      </p:sp>
    </p:spTree>
    <p:extLst>
      <p:ext uri="{BB962C8B-B14F-4D97-AF65-F5344CB8AC3E}">
        <p14:creationId xmlns:p14="http://schemas.microsoft.com/office/powerpoint/2010/main" val="33363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A5DA86C6-74A9-4464-8906-E7E1EC14766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98ACB846-9147-4FDF-B3FA-88F10D9215F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ED89FD11-845A-413F-8FC8-EED47D1A88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8F0D161-D972-4893-80FD-41DEC28EDA09}" type="datetimeFigureOut">
              <a:rPr lang="fr-FR"/>
              <a:pPr>
                <a:defRPr/>
              </a:pPr>
              <a:t>24/04/2020</a:t>
            </a:fld>
            <a:endParaRPr lang="fr-FR"/>
          </a:p>
        </p:txBody>
      </p:sp>
      <p:sp>
        <p:nvSpPr>
          <p:cNvPr id="5" name="Espace réservé du pied de page 4">
            <a:extLst>
              <a:ext uri="{FF2B5EF4-FFF2-40B4-BE49-F238E27FC236}">
                <a16:creationId xmlns:a16="http://schemas.microsoft.com/office/drawing/2014/main" id="{0166BD6B-B0F7-44EE-856A-C8F2932CB2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5CDAB617-6231-41DD-9A32-D8A274096F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7ECC807-6EBB-4AF0-BF0D-FCEFCD20FEAB}" type="slidenum">
              <a:rPr lang="fr-FR"/>
              <a:pPr>
                <a:defRPr/>
              </a:pPr>
              <a:t>‹#›</a:t>
            </a:fld>
            <a:endParaRPr lang="fr-FR"/>
          </a:p>
        </p:txBody>
      </p:sp>
      <p:pic>
        <p:nvPicPr>
          <p:cNvPr id="20" name="Picture 19"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rtl="0" eaLnBrk="0" fontAlgn="base" hangingPunct="0">
        <a:lnSpc>
          <a:spcPct val="90000"/>
        </a:lnSpc>
        <a:spcBef>
          <a:spcPct val="0"/>
        </a:spcBef>
        <a:spcAft>
          <a:spcPct val="0"/>
        </a:spcAft>
        <a:defRPr sz="4000" b="1" kern="1200">
          <a:solidFill>
            <a:srgbClr val="00457C"/>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SzPct val="85000"/>
        <a:buFont typeface="Arial" panose="020B0604020202020204" pitchFamily="34" charset="0"/>
        <a:buChar char="•"/>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hyperlink" Target="mailto:name@organisation.com" TargetMode="External"/><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www.actuarialcolloquium2020.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4100" name="ZoneTexte 5">
            <a:extLst>
              <a:ext uri="{FF2B5EF4-FFF2-40B4-BE49-F238E27FC236}">
                <a16:creationId xmlns:a16="http://schemas.microsoft.com/office/drawing/2014/main" id="{F00A1025-FDFB-47F3-8B82-A0DBD3A44AA6}"/>
              </a:ext>
            </a:extLst>
          </p:cNvPr>
          <p:cNvSpPr txBox="1">
            <a:spLocks noChangeArrowheads="1"/>
          </p:cNvSpPr>
          <p:nvPr/>
        </p:nvSpPr>
        <p:spPr bwMode="auto">
          <a:xfrm>
            <a:off x="500265" y="1925730"/>
            <a:ext cx="109013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SzTx/>
              <a:buFontTx/>
              <a:buNone/>
            </a:pPr>
            <a:r>
              <a:rPr lang="en-US" sz="3600" b="1" dirty="0">
                <a:solidFill>
                  <a:srgbClr val="C00000"/>
                </a:solidFill>
                <a:latin typeface="Roboto" panose="02000000000000000000" pitchFamily="2" charset="0"/>
                <a:ea typeface="Roboto" panose="02000000000000000000" pitchFamily="2" charset="0"/>
                <a:cs typeface="+mn-cs"/>
              </a:rPr>
              <a:t>IAS19 discount rates in the time of Covid-19</a:t>
            </a:r>
            <a:endParaRPr lang="fr-FR" altLang="fr-FR" sz="3600" b="1" dirty="0">
              <a:solidFill>
                <a:srgbClr val="C00000"/>
              </a:solidFill>
              <a:latin typeface="Roboto" panose="02000000000000000000" pitchFamily="2" charset="0"/>
              <a:ea typeface="Roboto" panose="02000000000000000000" pitchFamily="2" charset="0"/>
              <a:cs typeface="+mn-cs"/>
            </a:endParaRPr>
          </a:p>
        </p:txBody>
      </p:sp>
      <p:sp>
        <p:nvSpPr>
          <p:cNvPr id="4101" name="Inhaltsplatzhalter 15">
            <a:extLst>
              <a:ext uri="{FF2B5EF4-FFF2-40B4-BE49-F238E27FC236}">
                <a16:creationId xmlns:a16="http://schemas.microsoft.com/office/drawing/2014/main" id="{892830A4-B737-494A-9055-14DEFE9D8CF1}"/>
              </a:ext>
            </a:extLst>
          </p:cNvPr>
          <p:cNvSpPr txBox="1">
            <a:spLocks noChangeArrowheads="1"/>
          </p:cNvSpPr>
          <p:nvPr/>
        </p:nvSpPr>
        <p:spPr bwMode="auto">
          <a:xfrm>
            <a:off x="447675" y="4314825"/>
            <a:ext cx="6924675"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buSzTx/>
              <a:buFont typeface="Arial" panose="020B0604020202020204" pitchFamily="34" charset="0"/>
              <a:buNone/>
            </a:pPr>
            <a:r>
              <a:rPr lang="en-US" altLang="fr-FR" sz="2400" b="1" dirty="0" smtClean="0">
                <a:latin typeface="Calibri" panose="020F0502020204030204" pitchFamily="34" charset="0"/>
              </a:rPr>
              <a:t>Peter Devlin, </a:t>
            </a:r>
            <a:r>
              <a:rPr lang="en-US" altLang="fr-FR" sz="2400" b="1" dirty="0">
                <a:latin typeface="Calibri" panose="020F0502020204030204" pitchFamily="34" charset="0"/>
              </a:rPr>
              <a:t/>
            </a:r>
            <a:br>
              <a:rPr lang="en-US" altLang="fr-FR" sz="2400" b="1" dirty="0">
                <a:latin typeface="Calibri" panose="020F0502020204030204" pitchFamily="34" charset="0"/>
              </a:rPr>
            </a:br>
            <a:r>
              <a:rPr lang="en-US" altLang="fr-FR" sz="2400" b="1" dirty="0" smtClean="0">
                <a:latin typeface="Calibri" panose="020F0502020204030204" pitchFamily="34" charset="0"/>
              </a:rPr>
              <a:t>Deloitte Consulting, Germany</a:t>
            </a:r>
            <a:endParaRPr lang="en-US" altLang="fr-FR" sz="2400" b="1" dirty="0">
              <a:latin typeface="Calibri" panose="020F0502020204030204" pitchFamily="34" charset="0"/>
            </a:endParaRPr>
          </a:p>
          <a:p>
            <a:pPr eaLnBrk="1" hangingPunct="1">
              <a:buSzTx/>
              <a:buFont typeface="Arial" panose="020B0604020202020204" pitchFamily="34" charset="0"/>
              <a:buNone/>
            </a:pPr>
            <a:endParaRPr lang="en-US" altLang="fr-FR" sz="2400" dirty="0">
              <a:latin typeface="Calibri" panose="020F0502020204030204" pitchFamily="34" charset="0"/>
            </a:endParaRPr>
          </a:p>
          <a:p>
            <a:pPr eaLnBrk="1" hangingPunct="1">
              <a:buSzTx/>
              <a:buFont typeface="Arial" panose="020B0604020202020204" pitchFamily="34" charset="0"/>
              <a:buNone/>
            </a:pPr>
            <a:r>
              <a:rPr lang="en-US" altLang="fr-FR" sz="2400" b="1" dirty="0">
                <a:latin typeface="Calibri" panose="020F0502020204030204" pitchFamily="34" charset="0"/>
              </a:rPr>
              <a:t>May 11</a:t>
            </a:r>
            <a:r>
              <a:rPr lang="en-US" altLang="fr-FR" sz="2400" b="1" baseline="30000" dirty="0">
                <a:latin typeface="Calibri" panose="020F0502020204030204" pitchFamily="34" charset="0"/>
              </a:rPr>
              <a:t>th</a:t>
            </a:r>
            <a:r>
              <a:rPr lang="en-US" altLang="fr-FR" sz="2400" b="1" dirty="0">
                <a:latin typeface="Calibri" panose="020F0502020204030204" pitchFamily="34" charset="0"/>
              </a:rPr>
              <a:t> – May 15</a:t>
            </a:r>
            <a:r>
              <a:rPr lang="en-US" altLang="fr-FR" sz="2400" b="1" baseline="30000" dirty="0">
                <a:latin typeface="Calibri" panose="020F0502020204030204" pitchFamily="34" charset="0"/>
              </a:rPr>
              <a:t>th</a:t>
            </a:r>
            <a:r>
              <a:rPr lang="en-US" altLang="fr-FR" sz="2400" b="1" dirty="0">
                <a:latin typeface="Calibri" panose="020F0502020204030204" pitchFamily="34" charset="0"/>
              </a:rPr>
              <a:t> 2020 </a:t>
            </a:r>
          </a:p>
        </p:txBody>
      </p:sp>
      <p:pic>
        <p:nvPicPr>
          <p:cNvPr id="4" name="Picture 3" descr="A close up of a logo&#10;&#10;Description automatically generated">
            <a:extLst>
              <a:ext uri="{FF2B5EF4-FFF2-40B4-BE49-F238E27FC236}">
                <a16:creationId xmlns:a16="http://schemas.microsoft.com/office/drawing/2014/main" id="{E9C361AA-C299-43B0-B886-A1D8BEC73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Strapline"/>
          <p:cNvSpPr/>
          <p:nvPr/>
        </p:nvSpPr>
        <p:spPr bwMode="gray">
          <a:xfrm>
            <a:off x="449993" y="1095222"/>
            <a:ext cx="11151457" cy="518392"/>
          </a:xfrm>
          <a:prstGeom prst="rect">
            <a:avLst/>
          </a:prstGeom>
          <a:noFill/>
          <a:ln w="19050" algn="ctr">
            <a:noFill/>
            <a:miter lim="800000"/>
            <a:headEnd/>
            <a:tailEnd/>
          </a:ln>
          <a:extLst>
            <a:ext uri="{909E8E84-426E-40DD-AFC4-6F175D3DCCD1}">
              <a14:hiddenFill xmlns:a14="http://schemas.microsoft.com/office/drawing/2010/main">
                <a:solidFill>
                  <a:schemeClr val="accent3"/>
                </a:solidFill>
              </a14:hiddenFill>
            </a:ext>
          </a:extLst>
        </p:spPr>
        <p:txBody>
          <a:bodyPr wrap="square" lIns="0" tIns="0" rIns="0" bIns="0" rtlCol="0" anchor="t"/>
          <a:lstStyle/>
          <a:p>
            <a:pPr>
              <a:lnSpc>
                <a:spcPct val="106000"/>
              </a:lnSpc>
            </a:pPr>
            <a:r>
              <a:rPr lang="en-US" sz="1400" dirty="0" smtClean="0">
                <a:solidFill>
                  <a:srgbClr val="575757"/>
                </a:solidFill>
                <a:latin typeface="Verdana" panose="020B0604030504040204" pitchFamily="34" charset="0"/>
              </a:rPr>
              <a:t>Several choices of methodology with minor effects under stable market conditions have now become a relevant factor when determining discount rates in the Corona crisis. Actuaries need to choose the “right” methods carefully. </a:t>
            </a:r>
            <a:endParaRPr lang="en-US" sz="1400" dirty="0">
              <a:solidFill>
                <a:srgbClr val="575757"/>
              </a:solidFill>
              <a:latin typeface="Verdana" panose="020B0604030504040204" pitchFamily="34" charset="0"/>
            </a:endParaRPr>
          </a:p>
        </p:txBody>
      </p:sp>
      <p:sp>
        <p:nvSpPr>
          <p:cNvPr id="5" name="SlideTitle"/>
          <p:cNvSpPr/>
          <p:nvPr/>
        </p:nvSpPr>
        <p:spPr bwMode="gray">
          <a:xfrm>
            <a:off x="449993" y="647990"/>
            <a:ext cx="9791843" cy="431993"/>
          </a:xfrm>
          <a:prstGeom prst="rect">
            <a:avLst/>
          </a:prstGeom>
          <a:noFill/>
          <a:ln w="19050" algn="ctr">
            <a:noFill/>
            <a:miter lim="800000"/>
            <a:headEnd/>
            <a:tailEnd/>
          </a:ln>
          <a:extLst>
            <a:ext uri="{909E8E84-426E-40DD-AFC4-6F175D3DCCD1}">
              <a14:hiddenFill xmlns:a14="http://schemas.microsoft.com/office/drawing/2010/main">
                <a:solidFill>
                  <a:schemeClr val="accent3"/>
                </a:solidFill>
              </a14:hiddenFill>
            </a:ext>
          </a:extLst>
        </p:spPr>
        <p:txBody>
          <a:bodyPr wrap="square" lIns="0" tIns="0" rIns="0" bIns="0" rtlCol="0" anchor="ctr"/>
          <a:lstStyle/>
          <a:p>
            <a:r>
              <a:rPr lang="en-US" sz="2500" b="1" dirty="0">
                <a:solidFill>
                  <a:srgbClr val="C00000"/>
                </a:solidFill>
                <a:latin typeface="Roboto" panose="02000000000000000000" pitchFamily="2" charset="0"/>
                <a:ea typeface="Roboto" panose="02000000000000000000" pitchFamily="2" charset="0"/>
              </a:rPr>
              <a:t>Methodology </a:t>
            </a:r>
            <a:r>
              <a:rPr lang="en-US" sz="2500" b="1" dirty="0" smtClean="0">
                <a:solidFill>
                  <a:srgbClr val="C00000"/>
                </a:solidFill>
                <a:latin typeface="Roboto" panose="02000000000000000000" pitchFamily="2" charset="0"/>
                <a:ea typeface="Roboto" panose="02000000000000000000" pitchFamily="2" charset="0"/>
              </a:rPr>
              <a:t>aspects</a:t>
            </a:r>
            <a:endParaRPr lang="en-GB" sz="2500" b="1" dirty="0">
              <a:solidFill>
                <a:srgbClr val="C00000"/>
              </a:solidFill>
              <a:latin typeface="Roboto" panose="02000000000000000000" pitchFamily="2" charset="0"/>
              <a:ea typeface="Roboto" panose="02000000000000000000" pitchFamily="2" charset="0"/>
            </a:endParaRPr>
          </a:p>
        </p:txBody>
      </p:sp>
      <p:sp>
        <p:nvSpPr>
          <p:cNvPr id="6" name="5A4F617F44473CFF4A2DAA7F251061FF"/>
          <p:cNvSpPr txBox="1"/>
          <p:nvPr/>
        </p:nvSpPr>
        <p:spPr>
          <a:xfrm>
            <a:off x="4181228" y="1943101"/>
            <a:ext cx="3800722" cy="1153668"/>
          </a:xfrm>
          <a:prstGeom prst="rect">
            <a:avLst/>
          </a:prstGeom>
          <a:noFill/>
        </p:spPr>
        <p:txBody>
          <a:bodyPr vert="horz" wrap="square" lIns="107998" tIns="107998" rIns="0" bIns="0" rtlCol="0">
            <a:noAutofit/>
          </a:bodyPr>
          <a:lstStyle/>
          <a:p>
            <a:pPr algn="just" defTabSz="180181">
              <a:spcAft>
                <a:spcPts val="600"/>
              </a:spcAft>
              <a:defRPr/>
            </a:pPr>
            <a:r>
              <a:rPr lang="en-US" sz="800" b="1" dirty="0" smtClean="0">
                <a:solidFill>
                  <a:srgbClr val="000000"/>
                </a:solidFill>
                <a:latin typeface="Verdana" panose="020B0604030504040204" pitchFamily="34" charset="0"/>
                <a:ea typeface="Verdana" panose="020B0604030504040204" pitchFamily="34" charset="0"/>
              </a:rPr>
              <a:t>Bid vs Mid vs Ask Prices</a:t>
            </a:r>
          </a:p>
          <a:p>
            <a:pPr marL="171450" lvl="0" indent="-171450" algn="just" defTabSz="180181">
              <a:spcAft>
                <a:spcPts val="600"/>
              </a:spcAft>
              <a:buFont typeface="Arial" panose="020B0604020202020204" pitchFamily="34" charset="0"/>
              <a:buChar char="•"/>
              <a:defRPr/>
            </a:pPr>
            <a:r>
              <a:rPr lang="en-US" sz="800" dirty="0" smtClean="0">
                <a:solidFill>
                  <a:srgbClr val="000000"/>
                </a:solidFill>
                <a:latin typeface="Verdana" panose="020B0604030504040204" pitchFamily="34" charset="0"/>
                <a:ea typeface="Verdana" panose="020B0604030504040204" pitchFamily="34" charset="0"/>
              </a:rPr>
              <a:t>There has always been the debate of whether bid, mid or even ask </a:t>
            </a:r>
            <a:r>
              <a:rPr lang="en-US" sz="800" dirty="0">
                <a:solidFill>
                  <a:srgbClr val="000000"/>
                </a:solidFill>
                <a:latin typeface="Verdana" panose="020B0604030504040204" pitchFamily="34" charset="0"/>
                <a:ea typeface="Verdana" panose="020B0604030504040204" pitchFamily="34" charset="0"/>
              </a:rPr>
              <a:t>p</a:t>
            </a:r>
            <a:r>
              <a:rPr lang="en-US" sz="800" dirty="0" smtClean="0">
                <a:solidFill>
                  <a:srgbClr val="000000"/>
                </a:solidFill>
                <a:latin typeface="Verdana" panose="020B0604030504040204" pitchFamily="34" charset="0"/>
                <a:ea typeface="Verdana" panose="020B0604030504040204" pitchFamily="34" charset="0"/>
              </a:rPr>
              <a:t>rices should be used when determining discount rates under IAS 19.</a:t>
            </a:r>
          </a:p>
          <a:p>
            <a:pPr marL="171450" lvl="0" indent="-171450" algn="just" defTabSz="180181">
              <a:spcAft>
                <a:spcPts val="600"/>
              </a:spcAft>
              <a:buFont typeface="Arial" panose="020B0604020202020204" pitchFamily="34" charset="0"/>
              <a:buChar char="•"/>
              <a:defRPr/>
            </a:pPr>
            <a:r>
              <a:rPr lang="en-US" sz="800" dirty="0" smtClean="0">
                <a:solidFill>
                  <a:srgbClr val="000000"/>
                </a:solidFill>
                <a:latin typeface="Verdana" panose="020B0604030504040204" pitchFamily="34" charset="0"/>
                <a:ea typeface="Verdana" panose="020B0604030504040204" pitchFamily="34" charset="0"/>
              </a:rPr>
              <a:t>While the effects under stable market conditions (left) were rather negligible spreads of corporates bonds in the Corona crises have increased significantly (right).</a:t>
            </a:r>
          </a:p>
        </p:txBody>
      </p:sp>
      <p:cxnSp>
        <p:nvCxnSpPr>
          <p:cNvPr id="8" name="26A63B7F632AAEFF1CB547F615F63FF"/>
          <p:cNvCxnSpPr/>
          <p:nvPr/>
        </p:nvCxnSpPr>
        <p:spPr>
          <a:xfrm>
            <a:off x="4181228" y="1943100"/>
            <a:ext cx="380072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5A4F617F44473CFF4A2DAA7F251061FF"/>
          <p:cNvSpPr txBox="1"/>
          <p:nvPr/>
        </p:nvSpPr>
        <p:spPr>
          <a:xfrm>
            <a:off x="4179880" y="3222576"/>
            <a:ext cx="3800722" cy="1578483"/>
          </a:xfrm>
          <a:prstGeom prst="rect">
            <a:avLst/>
          </a:prstGeom>
          <a:noFill/>
        </p:spPr>
        <p:txBody>
          <a:bodyPr vert="horz" wrap="square" lIns="107998" tIns="107998" rIns="0" bIns="0" rtlCol="0">
            <a:noAutofit/>
          </a:bodyPr>
          <a:lstStyle/>
          <a:p>
            <a:pPr algn="just" defTabSz="180181">
              <a:spcAft>
                <a:spcPts val="600"/>
              </a:spcAft>
              <a:defRPr/>
            </a:pPr>
            <a:r>
              <a:rPr lang="en-US" sz="800" b="1" dirty="0" smtClean="0">
                <a:solidFill>
                  <a:srgbClr val="000000"/>
                </a:solidFill>
                <a:latin typeface="Verdana" panose="020B0604030504040204" pitchFamily="34" charset="0"/>
                <a:ea typeface="Verdana" panose="020B0604030504040204" pitchFamily="34" charset="0"/>
              </a:rPr>
              <a:t>Nelson-Siegel vs </a:t>
            </a:r>
            <a:r>
              <a:rPr lang="en-US" sz="800" b="1" dirty="0" err="1" smtClean="0">
                <a:solidFill>
                  <a:srgbClr val="000000"/>
                </a:solidFill>
                <a:latin typeface="Verdana" panose="020B0604030504040204" pitchFamily="34" charset="0"/>
                <a:ea typeface="Verdana" panose="020B0604030504040204" pitchFamily="34" charset="0"/>
              </a:rPr>
              <a:t>Svensson</a:t>
            </a:r>
            <a:r>
              <a:rPr lang="en-US" sz="800" b="1" dirty="0">
                <a:solidFill>
                  <a:srgbClr val="000000"/>
                </a:solidFill>
                <a:latin typeface="Verdana" panose="020B0604030504040204" pitchFamily="34" charset="0"/>
                <a:ea typeface="Verdana" panose="020B0604030504040204" pitchFamily="34" charset="0"/>
              </a:rPr>
              <a:t> </a:t>
            </a:r>
            <a:r>
              <a:rPr lang="en-US" sz="800" b="1" dirty="0" smtClean="0">
                <a:solidFill>
                  <a:srgbClr val="000000"/>
                </a:solidFill>
                <a:latin typeface="Verdana" panose="020B0604030504040204" pitchFamily="34" charset="0"/>
                <a:ea typeface="Verdana" panose="020B0604030504040204" pitchFamily="34" charset="0"/>
              </a:rPr>
              <a:t>interpolation</a:t>
            </a:r>
          </a:p>
          <a:p>
            <a:pPr marL="171450" lvl="0" indent="-171450" algn="just" defTabSz="180181">
              <a:spcAft>
                <a:spcPts val="600"/>
              </a:spcAft>
              <a:buFont typeface="Arial" panose="020B0604020202020204" pitchFamily="34" charset="0"/>
              <a:buChar char="•"/>
              <a:defRPr/>
            </a:pPr>
            <a:r>
              <a:rPr lang="en-US" sz="800" dirty="0" smtClean="0">
                <a:solidFill>
                  <a:srgbClr val="000000"/>
                </a:solidFill>
                <a:latin typeface="Verdana" panose="020B0604030504040204" pitchFamily="34" charset="0"/>
                <a:ea typeface="Verdana" panose="020B0604030504040204" pitchFamily="34" charset="0"/>
              </a:rPr>
              <a:t>There are several generally accepted methods to interpolate and extrapolate yield curves from the bond clouds, e.g. polynomial approach, Nelson-Siegel approach and Nelson-Siegel-</a:t>
            </a:r>
            <a:r>
              <a:rPr lang="en-US" sz="800" dirty="0" err="1" smtClean="0">
                <a:solidFill>
                  <a:srgbClr val="000000"/>
                </a:solidFill>
                <a:latin typeface="Verdana" panose="020B0604030504040204" pitchFamily="34" charset="0"/>
                <a:ea typeface="Verdana" panose="020B0604030504040204" pitchFamily="34" charset="0"/>
              </a:rPr>
              <a:t>Svensson</a:t>
            </a:r>
            <a:r>
              <a:rPr lang="en-US" sz="800" dirty="0" smtClean="0">
                <a:solidFill>
                  <a:srgbClr val="000000"/>
                </a:solidFill>
                <a:latin typeface="Verdana" panose="020B0604030504040204" pitchFamily="34" charset="0"/>
                <a:ea typeface="Verdana" panose="020B0604030504040204" pitchFamily="34" charset="0"/>
              </a:rPr>
              <a:t> approach. </a:t>
            </a:r>
          </a:p>
          <a:p>
            <a:pPr marL="171450" lvl="0" indent="-171450" algn="just" defTabSz="180181">
              <a:spcAft>
                <a:spcPts val="600"/>
              </a:spcAft>
              <a:buFont typeface="Arial" panose="020B0604020202020204" pitchFamily="34" charset="0"/>
              <a:buChar char="•"/>
              <a:defRPr/>
            </a:pPr>
            <a:r>
              <a:rPr lang="en-US" sz="800" dirty="0" smtClean="0">
                <a:solidFill>
                  <a:srgbClr val="000000"/>
                </a:solidFill>
                <a:latin typeface="Verdana" panose="020B0604030504040204" pitchFamily="34" charset="0"/>
                <a:ea typeface="Verdana" panose="020B0604030504040204" pitchFamily="34" charset="0"/>
              </a:rPr>
              <a:t>Under stable market conditions as at 31 Dec 19 the classical Nelson-Siegel approach and its extension by </a:t>
            </a:r>
            <a:r>
              <a:rPr lang="en-US" sz="800" dirty="0" err="1" smtClean="0">
                <a:solidFill>
                  <a:srgbClr val="000000"/>
                </a:solidFill>
                <a:latin typeface="Verdana" panose="020B0604030504040204" pitchFamily="34" charset="0"/>
                <a:ea typeface="Verdana" panose="020B0604030504040204" pitchFamily="34" charset="0"/>
              </a:rPr>
              <a:t>Svensson</a:t>
            </a:r>
            <a:r>
              <a:rPr lang="en-US" sz="800" dirty="0" smtClean="0">
                <a:solidFill>
                  <a:srgbClr val="000000"/>
                </a:solidFill>
                <a:latin typeface="Verdana" panose="020B0604030504040204" pitchFamily="34" charset="0"/>
                <a:ea typeface="Verdana" panose="020B0604030504040204" pitchFamily="34" charset="0"/>
              </a:rPr>
              <a:t> lead to almost identical curves (left hand). </a:t>
            </a:r>
            <a:endParaRPr lang="en-US" sz="800" dirty="0">
              <a:solidFill>
                <a:srgbClr val="000000"/>
              </a:solidFill>
              <a:latin typeface="Verdana" panose="020B0604030504040204" pitchFamily="34" charset="0"/>
              <a:ea typeface="Verdana" panose="020B0604030504040204" pitchFamily="34" charset="0"/>
            </a:endParaRPr>
          </a:p>
          <a:p>
            <a:pPr marL="171450" lvl="0" indent="-171450" algn="just" defTabSz="180181">
              <a:spcAft>
                <a:spcPts val="600"/>
              </a:spcAft>
              <a:buFont typeface="Arial" panose="020B0604020202020204" pitchFamily="34" charset="0"/>
              <a:buChar char="•"/>
              <a:defRPr/>
            </a:pPr>
            <a:r>
              <a:rPr lang="en-US" sz="800" dirty="0" smtClean="0">
                <a:solidFill>
                  <a:srgbClr val="000000"/>
                </a:solidFill>
                <a:latin typeface="Verdana" panose="020B0604030504040204" pitchFamily="34" charset="0"/>
                <a:ea typeface="Verdana" panose="020B0604030504040204" pitchFamily="34" charset="0"/>
              </a:rPr>
              <a:t>In times of Corona, we see very different shapes for these two approaches. </a:t>
            </a:r>
          </a:p>
        </p:txBody>
      </p:sp>
      <p:cxnSp>
        <p:nvCxnSpPr>
          <p:cNvPr id="23" name="26A63B7F632AAEFF1CB547F615F63FF"/>
          <p:cNvCxnSpPr/>
          <p:nvPr/>
        </p:nvCxnSpPr>
        <p:spPr>
          <a:xfrm>
            <a:off x="4179880" y="3207336"/>
            <a:ext cx="380072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5A4F617F44473CFF4A2DAA7F251061FF"/>
          <p:cNvSpPr txBox="1"/>
          <p:nvPr/>
        </p:nvSpPr>
        <p:spPr>
          <a:xfrm>
            <a:off x="4179880" y="5081857"/>
            <a:ext cx="3800722" cy="1271856"/>
          </a:xfrm>
          <a:prstGeom prst="rect">
            <a:avLst/>
          </a:prstGeom>
          <a:noFill/>
        </p:spPr>
        <p:txBody>
          <a:bodyPr vert="horz" wrap="square" lIns="107998" tIns="107998" rIns="0" bIns="0" rtlCol="0">
            <a:noAutofit/>
          </a:bodyPr>
          <a:lstStyle/>
          <a:p>
            <a:pPr algn="just" defTabSz="180181">
              <a:spcAft>
                <a:spcPts val="600"/>
              </a:spcAft>
              <a:defRPr/>
            </a:pPr>
            <a:r>
              <a:rPr lang="en-US" sz="800" b="1" dirty="0" smtClean="0">
                <a:solidFill>
                  <a:srgbClr val="000000"/>
                </a:solidFill>
                <a:latin typeface="Verdana" panose="020B0604030504040204" pitchFamily="34" charset="0"/>
                <a:ea typeface="Verdana" panose="020B0604030504040204" pitchFamily="34" charset="0"/>
              </a:rPr>
              <a:t>Further aspects</a:t>
            </a:r>
          </a:p>
          <a:p>
            <a:pPr marL="171450" lvl="0" indent="-171450" algn="just" defTabSz="180181">
              <a:spcAft>
                <a:spcPts val="600"/>
              </a:spcAft>
              <a:buFont typeface="Arial" panose="020B0604020202020204" pitchFamily="34" charset="0"/>
              <a:buChar char="•"/>
              <a:defRPr/>
            </a:pPr>
            <a:r>
              <a:rPr lang="en-US" sz="800" dirty="0" smtClean="0">
                <a:solidFill>
                  <a:srgbClr val="000000"/>
                </a:solidFill>
                <a:latin typeface="Verdana" panose="020B0604030504040204" pitchFamily="34" charset="0"/>
                <a:ea typeface="Verdana" panose="020B0604030504040204" pitchFamily="34" charset="0"/>
              </a:rPr>
              <a:t>Covered bonds vs uncovered bonds. If covered bonds are used (which was accepted for many years), Corona impact is too small to lead to changes in method (IAS8).   </a:t>
            </a:r>
          </a:p>
          <a:p>
            <a:pPr marL="171450" lvl="0" indent="-171450" algn="just" defTabSz="180181">
              <a:spcAft>
                <a:spcPts val="600"/>
              </a:spcAft>
              <a:buFont typeface="Arial" panose="020B0604020202020204" pitchFamily="34" charset="0"/>
              <a:buChar char="•"/>
              <a:defRPr/>
            </a:pPr>
            <a:r>
              <a:rPr lang="en-US" sz="800" dirty="0" smtClean="0">
                <a:solidFill>
                  <a:srgbClr val="000000"/>
                </a:solidFill>
                <a:latin typeface="Verdana" panose="020B0604030504040204" pitchFamily="34" charset="0"/>
                <a:ea typeface="Verdana" panose="020B0604030504040204" pitchFamily="34" charset="0"/>
              </a:rPr>
              <a:t>Market data reliability (e.g. given by the reliability scores BVAL from Bloomberg or TRPS from Thomsen Reuters) decreased significantly during the crisis.</a:t>
            </a:r>
          </a:p>
        </p:txBody>
      </p:sp>
      <p:cxnSp>
        <p:nvCxnSpPr>
          <p:cNvPr id="15" name="26A63B7F632AAEFF1CB547F615F63FF"/>
          <p:cNvCxnSpPr/>
          <p:nvPr/>
        </p:nvCxnSpPr>
        <p:spPr>
          <a:xfrm>
            <a:off x="4179880" y="5074236"/>
            <a:ext cx="380072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stretch>
            <a:fillRect/>
          </a:stretch>
        </p:blipFill>
        <p:spPr>
          <a:xfrm>
            <a:off x="646135" y="1676672"/>
            <a:ext cx="2987731" cy="2390185"/>
          </a:xfrm>
          <a:prstGeom prst="rect">
            <a:avLst/>
          </a:prstGeom>
        </p:spPr>
      </p:pic>
      <p:pic>
        <p:nvPicPr>
          <p:cNvPr id="28" name="Picture 27"/>
          <p:cNvPicPr>
            <a:picLocks noChangeAspect="1"/>
          </p:cNvPicPr>
          <p:nvPr/>
        </p:nvPicPr>
        <p:blipFill>
          <a:blip r:embed="rId4"/>
          <a:stretch>
            <a:fillRect/>
          </a:stretch>
        </p:blipFill>
        <p:spPr>
          <a:xfrm>
            <a:off x="8451197" y="1676672"/>
            <a:ext cx="2987731" cy="2390185"/>
          </a:xfrm>
          <a:prstGeom prst="rect">
            <a:avLst/>
          </a:prstGeom>
        </p:spPr>
      </p:pic>
      <p:pic>
        <p:nvPicPr>
          <p:cNvPr id="30" name="Picture 29"/>
          <p:cNvPicPr>
            <a:picLocks noChangeAspect="1"/>
          </p:cNvPicPr>
          <p:nvPr/>
        </p:nvPicPr>
        <p:blipFill>
          <a:blip r:embed="rId5"/>
          <a:stretch>
            <a:fillRect/>
          </a:stretch>
        </p:blipFill>
        <p:spPr>
          <a:xfrm>
            <a:off x="646135" y="4129915"/>
            <a:ext cx="2987731" cy="2390185"/>
          </a:xfrm>
          <a:prstGeom prst="rect">
            <a:avLst/>
          </a:prstGeom>
        </p:spPr>
      </p:pic>
      <p:pic>
        <p:nvPicPr>
          <p:cNvPr id="32" name="Picture 31"/>
          <p:cNvPicPr>
            <a:picLocks noChangeAspect="1"/>
          </p:cNvPicPr>
          <p:nvPr/>
        </p:nvPicPr>
        <p:blipFill>
          <a:blip r:embed="rId6"/>
          <a:stretch>
            <a:fillRect/>
          </a:stretch>
        </p:blipFill>
        <p:spPr>
          <a:xfrm>
            <a:off x="8451198" y="4129915"/>
            <a:ext cx="2987731" cy="2390185"/>
          </a:xfrm>
          <a:prstGeom prst="rect">
            <a:avLst/>
          </a:prstGeom>
        </p:spPr>
      </p:pic>
    </p:spTree>
    <p:extLst>
      <p:ext uri="{BB962C8B-B14F-4D97-AF65-F5344CB8AC3E}">
        <p14:creationId xmlns:p14="http://schemas.microsoft.com/office/powerpoint/2010/main" val="1000477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Strapline"/>
          <p:cNvSpPr/>
          <p:nvPr/>
        </p:nvSpPr>
        <p:spPr bwMode="gray">
          <a:xfrm>
            <a:off x="449993" y="1079983"/>
            <a:ext cx="11151457" cy="518392"/>
          </a:xfrm>
          <a:prstGeom prst="rect">
            <a:avLst/>
          </a:prstGeom>
          <a:noFill/>
          <a:ln w="19050" algn="ctr">
            <a:noFill/>
            <a:miter lim="800000"/>
            <a:headEnd/>
            <a:tailEnd/>
          </a:ln>
          <a:extLst>
            <a:ext uri="{909E8E84-426E-40DD-AFC4-6F175D3DCCD1}">
              <a14:hiddenFill xmlns:a14="http://schemas.microsoft.com/office/drawing/2010/main">
                <a:solidFill>
                  <a:schemeClr val="accent3"/>
                </a:solidFill>
              </a14:hiddenFill>
            </a:ext>
          </a:extLst>
        </p:spPr>
        <p:txBody>
          <a:bodyPr wrap="square" lIns="0" tIns="0" rIns="0" bIns="0" rtlCol="0" anchor="t"/>
          <a:lstStyle/>
          <a:p>
            <a:pPr>
              <a:lnSpc>
                <a:spcPct val="106000"/>
              </a:lnSpc>
            </a:pPr>
            <a:r>
              <a:rPr lang="en-US" sz="1400" dirty="0" smtClean="0">
                <a:solidFill>
                  <a:srgbClr val="575757"/>
                </a:solidFill>
                <a:latin typeface="Verdana" panose="020B0604030504040204" pitchFamily="34" charset="0"/>
              </a:rPr>
              <a:t>Inflation is another relevant driver for pension obligations. Many actuaries use ECB target of (below but close to) 2.00%, actual (smoothed) inflations or survey-based inflations. We prefer a more market-orientated approach as this is required under IAS 19</a:t>
            </a:r>
            <a:r>
              <a:rPr lang="en-US" sz="1400" dirty="0">
                <a:solidFill>
                  <a:srgbClr val="575757"/>
                </a:solidFill>
                <a:latin typeface="Verdana" panose="020B0604030504040204" pitchFamily="34" charset="0"/>
              </a:rPr>
              <a:t> </a:t>
            </a:r>
            <a:r>
              <a:rPr lang="en-US" sz="1400" dirty="0" smtClean="0">
                <a:solidFill>
                  <a:srgbClr val="575757"/>
                </a:solidFill>
                <a:latin typeface="Verdana" panose="020B0604030504040204" pitchFamily="34" charset="0"/>
              </a:rPr>
              <a:t>and fulfill mutual consistency requirements</a:t>
            </a:r>
            <a:endParaRPr lang="en-US" sz="1400" dirty="0" smtClean="0">
              <a:solidFill>
                <a:srgbClr val="FF0000"/>
              </a:solidFill>
              <a:latin typeface="Verdana" panose="020B0604030504040204" pitchFamily="34" charset="0"/>
            </a:endParaRPr>
          </a:p>
        </p:txBody>
      </p:sp>
      <p:sp>
        <p:nvSpPr>
          <p:cNvPr id="6" name="5A4F617F44473CFF4A2DAA7F251061FF"/>
          <p:cNvSpPr txBox="1"/>
          <p:nvPr/>
        </p:nvSpPr>
        <p:spPr>
          <a:xfrm>
            <a:off x="5524500" y="1943100"/>
            <a:ext cx="6076950" cy="4429125"/>
          </a:xfrm>
          <a:prstGeom prst="rect">
            <a:avLst/>
          </a:prstGeom>
          <a:noFill/>
        </p:spPr>
        <p:txBody>
          <a:bodyPr vert="horz" wrap="square" lIns="107998" tIns="107998" rIns="0" bIns="0" rtlCol="0">
            <a:noAutofit/>
          </a:bodyPr>
          <a:lstStyle/>
          <a:p>
            <a:pPr algn="just" defTabSz="180181">
              <a:spcAft>
                <a:spcPts val="600"/>
              </a:spcAft>
              <a:defRPr/>
            </a:pPr>
            <a:r>
              <a:rPr lang="en-US" sz="800" b="1" dirty="0" smtClean="0">
                <a:solidFill>
                  <a:srgbClr val="000000"/>
                </a:solidFill>
                <a:latin typeface="Verdana" panose="020B0604030504040204" pitchFamily="34" charset="0"/>
                <a:ea typeface="Verdana" panose="020B0604030504040204" pitchFamily="34" charset="0"/>
              </a:rPr>
              <a:t>Inflation in the Euro-Zone</a:t>
            </a:r>
          </a:p>
          <a:p>
            <a:pPr marL="171450" lvl="0" indent="-171450" algn="just" defTabSz="180181">
              <a:spcAft>
                <a:spcPts val="600"/>
              </a:spcAft>
              <a:buFont typeface="Arial" panose="020B0604020202020204" pitchFamily="34" charset="0"/>
              <a:buChar char="•"/>
              <a:defRPr/>
            </a:pPr>
            <a:r>
              <a:rPr lang="en-US" sz="800" dirty="0" smtClean="0">
                <a:solidFill>
                  <a:srgbClr val="000000"/>
                </a:solidFill>
                <a:latin typeface="Verdana" panose="020B0604030504040204" pitchFamily="34" charset="0"/>
                <a:ea typeface="Verdana" panose="020B0604030504040204" pitchFamily="34" charset="0"/>
              </a:rPr>
              <a:t>In the last years inflation in Euro-Zone has been below the ECB target of “below but close to 2.00%”. </a:t>
            </a:r>
          </a:p>
          <a:p>
            <a:pPr marL="171450" lvl="0" indent="-171450" algn="just" defTabSz="180181">
              <a:spcAft>
                <a:spcPts val="600"/>
              </a:spcAft>
              <a:buFont typeface="Arial" panose="020B0604020202020204" pitchFamily="34" charset="0"/>
              <a:buChar char="•"/>
              <a:defRPr/>
            </a:pPr>
            <a:r>
              <a:rPr lang="en-US" sz="800" dirty="0" smtClean="0">
                <a:solidFill>
                  <a:srgbClr val="000000"/>
                </a:solidFill>
                <a:latin typeface="Verdana" panose="020B0604030504040204" pitchFamily="34" charset="0"/>
                <a:ea typeface="Verdana" panose="020B0604030504040204" pitchFamily="34" charset="0"/>
              </a:rPr>
              <a:t>There are many opinions as to whether the Corona crisis will lead to a significant drop in rates or an increase. </a:t>
            </a:r>
          </a:p>
          <a:p>
            <a:pPr marL="171450" lvl="0" indent="-171450" algn="just" defTabSz="180181">
              <a:spcAft>
                <a:spcPts val="600"/>
              </a:spcAft>
              <a:buFont typeface="Arial" panose="020B0604020202020204" pitchFamily="34" charset="0"/>
              <a:buChar char="•"/>
              <a:defRPr/>
            </a:pPr>
            <a:r>
              <a:rPr lang="en-US" sz="800" dirty="0" smtClean="0">
                <a:solidFill>
                  <a:srgbClr val="000000"/>
                </a:solidFill>
                <a:latin typeface="Verdana" panose="020B0604030504040204" pitchFamily="34" charset="0"/>
                <a:ea typeface="Verdana" panose="020B0604030504040204" pitchFamily="34" charset="0"/>
              </a:rPr>
              <a:t>Mainly there are two different ways to predict inflation. Survey-based measures and market-based measures. We would always suggest a market-based approach as this is required under IAS 19.</a:t>
            </a:r>
          </a:p>
          <a:p>
            <a:pPr marL="171450" indent="-171450" algn="just" defTabSz="180181">
              <a:spcAft>
                <a:spcPts val="600"/>
              </a:spcAft>
              <a:buFont typeface="Arial" panose="020B0604020202020204" pitchFamily="34" charset="0"/>
              <a:buChar char="•"/>
              <a:defRPr/>
            </a:pPr>
            <a:r>
              <a:rPr lang="en-US" sz="800" dirty="0">
                <a:solidFill>
                  <a:srgbClr val="000000"/>
                </a:solidFill>
                <a:latin typeface="Verdana" panose="020B0604030504040204" pitchFamily="34" charset="0"/>
                <a:ea typeface="Verdana" panose="020B0604030504040204" pitchFamily="34" charset="0"/>
              </a:rPr>
              <a:t>Looking at the gap between the </a:t>
            </a:r>
            <a:r>
              <a:rPr lang="en-US" sz="800" dirty="0" smtClean="0">
                <a:solidFill>
                  <a:srgbClr val="000000"/>
                </a:solidFill>
                <a:latin typeface="Verdana" panose="020B0604030504040204" pitchFamily="34" charset="0"/>
                <a:ea typeface="Verdana" panose="020B0604030504040204" pitchFamily="34" charset="0"/>
              </a:rPr>
              <a:t>yields </a:t>
            </a:r>
            <a:r>
              <a:rPr lang="en-US" sz="800" dirty="0">
                <a:solidFill>
                  <a:srgbClr val="000000"/>
                </a:solidFill>
                <a:latin typeface="Verdana" panose="020B0604030504040204" pitchFamily="34" charset="0"/>
                <a:ea typeface="Verdana" panose="020B0604030504040204" pitchFamily="34" charset="0"/>
              </a:rPr>
              <a:t>on fixed-interest government bonds </a:t>
            </a:r>
            <a:r>
              <a:rPr lang="en-US" sz="800" dirty="0" smtClean="0">
                <a:solidFill>
                  <a:srgbClr val="000000"/>
                </a:solidFill>
                <a:latin typeface="Verdana" panose="020B0604030504040204" pitchFamily="34" charset="0"/>
                <a:ea typeface="Verdana" panose="020B0604030504040204" pitchFamily="34" charset="0"/>
              </a:rPr>
              <a:t>(15 years term) and </a:t>
            </a:r>
            <a:r>
              <a:rPr lang="en-US" sz="800" dirty="0">
                <a:solidFill>
                  <a:srgbClr val="000000"/>
                </a:solidFill>
                <a:latin typeface="Verdana" panose="020B0604030504040204" pitchFamily="34" charset="0"/>
                <a:ea typeface="Verdana" panose="020B0604030504040204" pitchFamily="34" charset="0"/>
              </a:rPr>
              <a:t>the yield on inflation-linked </a:t>
            </a:r>
            <a:r>
              <a:rPr lang="en-US" sz="800" dirty="0" smtClean="0">
                <a:solidFill>
                  <a:srgbClr val="000000"/>
                </a:solidFill>
                <a:latin typeface="Verdana" panose="020B0604030504040204" pitchFamily="34" charset="0"/>
                <a:ea typeface="Verdana" panose="020B0604030504040204" pitchFamily="34" charset="0"/>
              </a:rPr>
              <a:t>bonds (15 years term), our </a:t>
            </a:r>
            <a:r>
              <a:rPr lang="en-US" sz="800" dirty="0">
                <a:solidFill>
                  <a:srgbClr val="000000"/>
                </a:solidFill>
                <a:latin typeface="Verdana" panose="020B0604030504040204" pitchFamily="34" charset="0"/>
                <a:ea typeface="Verdana" panose="020B0604030504040204" pitchFamily="34" charset="0"/>
              </a:rPr>
              <a:t>forecast inflation </a:t>
            </a:r>
            <a:r>
              <a:rPr lang="en-US" sz="800" dirty="0" smtClean="0">
                <a:solidFill>
                  <a:srgbClr val="000000"/>
                </a:solidFill>
                <a:latin typeface="Verdana" panose="020B0604030504040204" pitchFamily="34" charset="0"/>
                <a:ea typeface="Verdana" panose="020B0604030504040204" pitchFamily="34" charset="0"/>
              </a:rPr>
              <a:t>rate is shown in the adjacent graph in </a:t>
            </a:r>
            <a:r>
              <a:rPr lang="en-US" sz="800" dirty="0" smtClean="0">
                <a:latin typeface="Verdana" panose="020B0604030504040204" pitchFamily="34" charset="0"/>
                <a:ea typeface="Verdana" panose="020B0604030504040204" pitchFamily="34" charset="0"/>
              </a:rPr>
              <a:t>orange</a:t>
            </a:r>
            <a:r>
              <a:rPr lang="en-US" sz="800" dirty="0" smtClean="0">
                <a:solidFill>
                  <a:srgbClr val="000000"/>
                </a:solidFill>
                <a:latin typeface="Verdana" panose="020B0604030504040204" pitchFamily="34" charset="0"/>
                <a:ea typeface="Verdana" panose="020B0604030504040204" pitchFamily="34" charset="0"/>
              </a:rPr>
              <a:t>. </a:t>
            </a:r>
            <a:r>
              <a:rPr lang="en-US" sz="800" dirty="0">
                <a:solidFill>
                  <a:srgbClr val="000000"/>
                </a:solidFill>
                <a:latin typeface="Verdana" panose="020B0604030504040204" pitchFamily="34" charset="0"/>
                <a:ea typeface="Verdana" panose="020B0604030504040204" pitchFamily="34" charset="0"/>
              </a:rPr>
              <a:t>The actual inflation is shown in </a:t>
            </a:r>
            <a:r>
              <a:rPr lang="en-US" sz="800" dirty="0">
                <a:latin typeface="Verdana" panose="020B0604030504040204" pitchFamily="34" charset="0"/>
                <a:ea typeface="Verdana" panose="020B0604030504040204" pitchFamily="34" charset="0"/>
              </a:rPr>
              <a:t>blue</a:t>
            </a:r>
            <a:r>
              <a:rPr lang="en-US" sz="800" b="1" dirty="0" smtClean="0">
                <a:solidFill>
                  <a:srgbClr val="0070C0"/>
                </a:solidFill>
                <a:latin typeface="Verdana" panose="020B0604030504040204" pitchFamily="34" charset="0"/>
                <a:ea typeface="Verdana" panose="020B0604030504040204" pitchFamily="34" charset="0"/>
              </a:rPr>
              <a:t>. </a:t>
            </a:r>
            <a:r>
              <a:rPr lang="en-US" sz="800" dirty="0" smtClean="0">
                <a:solidFill>
                  <a:srgbClr val="000000"/>
                </a:solidFill>
                <a:latin typeface="Verdana" panose="020B0604030504040204" pitchFamily="34" charset="0"/>
                <a:ea typeface="Verdana" panose="020B0604030504040204" pitchFamily="34" charset="0"/>
              </a:rPr>
              <a:t>The formula is open to refinements but gives a market view that is the requirement.</a:t>
            </a:r>
            <a:endParaRPr lang="en-US" sz="800" dirty="0">
              <a:solidFill>
                <a:srgbClr val="000000"/>
              </a:solidFill>
              <a:latin typeface="Verdana" panose="020B0604030504040204" pitchFamily="34" charset="0"/>
              <a:ea typeface="Verdana" panose="020B0604030504040204" pitchFamily="34" charset="0"/>
            </a:endParaRPr>
          </a:p>
          <a:p>
            <a:pPr algn="just" defTabSz="180181">
              <a:spcAft>
                <a:spcPts val="600"/>
              </a:spcAft>
              <a:defRPr/>
            </a:pPr>
            <a:r>
              <a:rPr lang="en-US" sz="800" b="1" dirty="0" smtClean="0">
                <a:solidFill>
                  <a:srgbClr val="000000"/>
                </a:solidFill>
                <a:latin typeface="Verdana" panose="020B0604030504040204" pitchFamily="34" charset="0"/>
                <a:ea typeface="Verdana" panose="020B0604030504040204" pitchFamily="34" charset="0"/>
              </a:rPr>
              <a:t>An application: Pension increases in Germany</a:t>
            </a:r>
            <a:endParaRPr lang="en-US" sz="800" b="1" dirty="0">
              <a:solidFill>
                <a:srgbClr val="000000"/>
              </a:solidFill>
              <a:latin typeface="Verdana" panose="020B0604030504040204" pitchFamily="34" charset="0"/>
              <a:ea typeface="Verdana" panose="020B0604030504040204" pitchFamily="34" charset="0"/>
            </a:endParaRPr>
          </a:p>
          <a:p>
            <a:pPr marL="171450" lvl="0" indent="-171450" algn="just" defTabSz="180181">
              <a:spcAft>
                <a:spcPts val="600"/>
              </a:spcAft>
              <a:buFont typeface="Arial" panose="020B0604020202020204" pitchFamily="34" charset="0"/>
              <a:buChar char="•"/>
              <a:defRPr/>
            </a:pPr>
            <a:r>
              <a:rPr lang="en-US" sz="800" dirty="0" smtClean="0">
                <a:solidFill>
                  <a:srgbClr val="000000"/>
                </a:solidFill>
                <a:latin typeface="Verdana" panose="020B0604030504040204" pitchFamily="34" charset="0"/>
                <a:ea typeface="Verdana" panose="020B0604030504040204" pitchFamily="34" charset="0"/>
              </a:rPr>
              <a:t>If there is no guarantee fixed in the pension plan, companies </a:t>
            </a:r>
            <a:r>
              <a:rPr lang="en-US" sz="800" dirty="0">
                <a:solidFill>
                  <a:srgbClr val="000000"/>
                </a:solidFill>
                <a:latin typeface="Verdana" panose="020B0604030504040204" pitchFamily="34" charset="0"/>
                <a:ea typeface="Verdana" panose="020B0604030504040204" pitchFamily="34" charset="0"/>
              </a:rPr>
              <a:t>in Germany are </a:t>
            </a:r>
            <a:r>
              <a:rPr lang="en-US" sz="800" dirty="0" smtClean="0">
                <a:solidFill>
                  <a:srgbClr val="000000"/>
                </a:solidFill>
                <a:latin typeface="Verdana" panose="020B0604030504040204" pitchFamily="34" charset="0"/>
                <a:ea typeface="Verdana" panose="020B0604030504040204" pitchFamily="34" charset="0"/>
              </a:rPr>
              <a:t>required to increase pensions by inflation. </a:t>
            </a:r>
            <a:r>
              <a:rPr lang="en-US" sz="800" dirty="0">
                <a:solidFill>
                  <a:srgbClr val="000000"/>
                </a:solidFill>
                <a:latin typeface="Verdana" panose="020B0604030504040204" pitchFamily="34" charset="0"/>
                <a:ea typeface="Verdana" panose="020B0604030504040204" pitchFamily="34" charset="0"/>
              </a:rPr>
              <a:t>Where pension increase rates are fixed (e.g. 1% p.a.), the fixed rate should be used. </a:t>
            </a:r>
            <a:endParaRPr lang="en-US" sz="800" dirty="0" smtClean="0">
              <a:solidFill>
                <a:srgbClr val="000000"/>
              </a:solidFill>
              <a:latin typeface="Verdana" panose="020B0604030504040204" pitchFamily="34" charset="0"/>
              <a:ea typeface="Verdana" panose="020B0604030504040204" pitchFamily="34" charset="0"/>
            </a:endParaRPr>
          </a:p>
          <a:p>
            <a:pPr marL="171450" indent="-171450" algn="just" defTabSz="180181">
              <a:spcAft>
                <a:spcPts val="600"/>
              </a:spcAft>
              <a:buFont typeface="Arial" panose="020B0604020202020204" pitchFamily="34" charset="0"/>
              <a:buChar char="•"/>
              <a:defRPr/>
            </a:pPr>
            <a:r>
              <a:rPr lang="en-US" sz="800" dirty="0" smtClean="0">
                <a:solidFill>
                  <a:srgbClr val="000000"/>
                </a:solidFill>
                <a:latin typeface="Verdana" panose="020B0604030504040204" pitchFamily="34" charset="0"/>
                <a:ea typeface="Verdana" panose="020B0604030504040204" pitchFamily="34" charset="0"/>
              </a:rPr>
              <a:t>Actuaries in Germany tend to use pension increase rates of 1.75% to 2.00% in order to take account of the ECB inflation target of “somewhat below 2.00%” (if your actuarial valuation system uses projected cash-flows with correct increases and not annuity values at retirement then this is not needed!). </a:t>
            </a:r>
            <a:r>
              <a:rPr lang="en-US" sz="800" dirty="0">
                <a:solidFill>
                  <a:srgbClr val="000000"/>
                </a:solidFill>
                <a:latin typeface="Verdana" panose="020B0604030504040204" pitchFamily="34" charset="0"/>
                <a:ea typeface="Verdana" panose="020B0604030504040204" pitchFamily="34" charset="0"/>
              </a:rPr>
              <a:t>From our point of view, this approach is too prudent as it neither reflects current inflation nor inflation </a:t>
            </a:r>
            <a:r>
              <a:rPr lang="en-US" sz="800" dirty="0" smtClean="0">
                <a:solidFill>
                  <a:srgbClr val="000000"/>
                </a:solidFill>
                <a:latin typeface="Verdana" panose="020B0604030504040204" pitchFamily="34" charset="0"/>
                <a:ea typeface="Verdana" panose="020B0604030504040204" pitchFamily="34" charset="0"/>
              </a:rPr>
              <a:t>expectations (graph on the upper left). </a:t>
            </a:r>
            <a:endParaRPr lang="en-US" sz="800" dirty="0">
              <a:solidFill>
                <a:srgbClr val="000000"/>
              </a:solidFill>
              <a:latin typeface="Verdana" panose="020B0604030504040204" pitchFamily="34" charset="0"/>
              <a:ea typeface="Verdana" panose="020B0604030504040204" pitchFamily="34" charset="0"/>
            </a:endParaRPr>
          </a:p>
          <a:p>
            <a:pPr marL="171450" lvl="0" indent="-171450" algn="just" defTabSz="180181">
              <a:spcAft>
                <a:spcPts val="600"/>
              </a:spcAft>
              <a:buFont typeface="Arial" panose="020B0604020202020204" pitchFamily="34" charset="0"/>
              <a:buChar char="•"/>
              <a:defRPr/>
            </a:pPr>
            <a:r>
              <a:rPr lang="en-US" sz="800" dirty="0" smtClean="0">
                <a:solidFill>
                  <a:srgbClr val="000000"/>
                </a:solidFill>
                <a:latin typeface="Verdana" panose="020B0604030504040204" pitchFamily="34" charset="0"/>
                <a:ea typeface="Verdana" panose="020B0604030504040204" pitchFamily="34" charset="0"/>
              </a:rPr>
              <a:t>Furthermore, according </a:t>
            </a:r>
            <a:r>
              <a:rPr lang="en-US" sz="800" dirty="0">
                <a:solidFill>
                  <a:srgbClr val="000000"/>
                </a:solidFill>
                <a:latin typeface="Verdana" panose="020B0604030504040204" pitchFamily="34" charset="0"/>
                <a:ea typeface="Verdana" panose="020B0604030504040204" pitchFamily="34" charset="0"/>
              </a:rPr>
              <a:t>to German legislation, companies in Germany </a:t>
            </a:r>
            <a:r>
              <a:rPr lang="en-US" sz="800" dirty="0" smtClean="0">
                <a:solidFill>
                  <a:srgbClr val="000000"/>
                </a:solidFill>
                <a:latin typeface="Verdana" panose="020B0604030504040204" pitchFamily="34" charset="0"/>
                <a:ea typeface="Verdana" panose="020B0604030504040204" pitchFamily="34" charset="0"/>
              </a:rPr>
              <a:t>are only required </a:t>
            </a:r>
            <a:r>
              <a:rPr lang="en-US" sz="800" dirty="0">
                <a:solidFill>
                  <a:srgbClr val="000000"/>
                </a:solidFill>
                <a:latin typeface="Verdana" panose="020B0604030504040204" pitchFamily="34" charset="0"/>
                <a:ea typeface="Verdana" panose="020B0604030504040204" pitchFamily="34" charset="0"/>
              </a:rPr>
              <a:t>to review pension </a:t>
            </a:r>
            <a:r>
              <a:rPr lang="en-US" sz="800" b="1" dirty="0">
                <a:solidFill>
                  <a:srgbClr val="000000"/>
                </a:solidFill>
                <a:latin typeface="Verdana" panose="020B0604030504040204" pitchFamily="34" charset="0"/>
                <a:ea typeface="Verdana" panose="020B0604030504040204" pitchFamily="34" charset="0"/>
              </a:rPr>
              <a:t>payments every three years </a:t>
            </a:r>
            <a:r>
              <a:rPr lang="en-US" sz="800" dirty="0">
                <a:solidFill>
                  <a:srgbClr val="000000"/>
                </a:solidFill>
                <a:latin typeface="Verdana" panose="020B0604030504040204" pitchFamily="34" charset="0"/>
                <a:ea typeface="Verdana" panose="020B0604030504040204" pitchFamily="34" charset="0"/>
              </a:rPr>
              <a:t>and to increase pensions according to the change in the cost-of-living index, if the financial situation of the company allows for it</a:t>
            </a:r>
            <a:r>
              <a:rPr lang="en-US" sz="800" dirty="0" smtClean="0">
                <a:solidFill>
                  <a:srgbClr val="000000"/>
                </a:solidFill>
                <a:latin typeface="Verdana" panose="020B0604030504040204" pitchFamily="34" charset="0"/>
                <a:ea typeface="Verdana" panose="020B0604030504040204" pitchFamily="34" charset="0"/>
              </a:rPr>
              <a:t>. </a:t>
            </a:r>
          </a:p>
          <a:p>
            <a:pPr marL="171450" lvl="0" indent="-171450" algn="just" defTabSz="180181">
              <a:spcAft>
                <a:spcPts val="600"/>
              </a:spcAft>
              <a:buFont typeface="Arial" panose="020B0604020202020204" pitchFamily="34" charset="0"/>
              <a:buChar char="•"/>
              <a:defRPr/>
            </a:pPr>
            <a:r>
              <a:rPr lang="en-US" sz="800" dirty="0" smtClean="0">
                <a:solidFill>
                  <a:srgbClr val="000000"/>
                </a:solidFill>
                <a:latin typeface="Verdana" panose="020B0604030504040204" pitchFamily="34" charset="0"/>
                <a:ea typeface="Verdana" panose="020B0604030504040204" pitchFamily="34" charset="0"/>
              </a:rPr>
              <a:t>Where </a:t>
            </a:r>
            <a:r>
              <a:rPr lang="en-US" sz="800" dirty="0">
                <a:solidFill>
                  <a:srgbClr val="000000"/>
                </a:solidFill>
                <a:latin typeface="Verdana" panose="020B0604030504040204" pitchFamily="34" charset="0"/>
                <a:ea typeface="Verdana" panose="020B0604030504040204" pitchFamily="34" charset="0"/>
              </a:rPr>
              <a:t>pension increases are made every three years in line with Section 16 </a:t>
            </a:r>
            <a:r>
              <a:rPr lang="en-US" sz="800" dirty="0" err="1">
                <a:solidFill>
                  <a:srgbClr val="000000"/>
                </a:solidFill>
                <a:latin typeface="Verdana" panose="020B0604030504040204" pitchFamily="34" charset="0"/>
                <a:ea typeface="Verdana" panose="020B0604030504040204" pitchFamily="34" charset="0"/>
              </a:rPr>
              <a:t>BetrAVG</a:t>
            </a:r>
            <a:r>
              <a:rPr lang="en-US" sz="800" dirty="0">
                <a:solidFill>
                  <a:srgbClr val="000000"/>
                </a:solidFill>
                <a:latin typeface="Verdana" panose="020B0604030504040204" pitchFamily="34" charset="0"/>
                <a:ea typeface="Verdana" panose="020B0604030504040204" pitchFamily="34" charset="0"/>
              </a:rPr>
              <a:t> then the rate of pension increase should be the expected inflation rate less 0.25% to take account of the three year lag in </a:t>
            </a:r>
            <a:r>
              <a:rPr lang="en-US" sz="800" dirty="0" smtClean="0">
                <a:solidFill>
                  <a:srgbClr val="000000"/>
                </a:solidFill>
                <a:latin typeface="Verdana" panose="020B0604030504040204" pitchFamily="34" charset="0"/>
                <a:ea typeface="Verdana" panose="020B0604030504040204" pitchFamily="34" charset="0"/>
              </a:rPr>
              <a:t>increases</a:t>
            </a:r>
            <a:r>
              <a:rPr lang="en-US" sz="800" dirty="0">
                <a:solidFill>
                  <a:srgbClr val="000000"/>
                </a:solidFill>
                <a:latin typeface="Verdana" panose="020B0604030504040204" pitchFamily="34" charset="0"/>
                <a:ea typeface="Verdana" panose="020B0604030504040204" pitchFamily="34" charset="0"/>
              </a:rPr>
              <a:t> </a:t>
            </a:r>
            <a:r>
              <a:rPr lang="en-US" sz="800" dirty="0" smtClean="0">
                <a:solidFill>
                  <a:srgbClr val="000000"/>
                </a:solidFill>
                <a:latin typeface="Verdana" panose="020B0604030504040204" pitchFamily="34" charset="0"/>
                <a:ea typeface="Verdana" panose="020B0604030504040204" pitchFamily="34" charset="0"/>
              </a:rPr>
              <a:t>(graph on the lower left). </a:t>
            </a:r>
          </a:p>
          <a:p>
            <a:pPr marL="171450" lvl="0" indent="-171450" algn="just" defTabSz="180181">
              <a:spcAft>
                <a:spcPts val="600"/>
              </a:spcAft>
              <a:buFont typeface="Arial" panose="020B0604020202020204" pitchFamily="34" charset="0"/>
              <a:buChar char="•"/>
              <a:defRPr/>
            </a:pPr>
            <a:r>
              <a:rPr lang="en-US" sz="800" dirty="0" smtClean="0">
                <a:solidFill>
                  <a:srgbClr val="000000"/>
                </a:solidFill>
                <a:latin typeface="Verdana" panose="020B0604030504040204" pitchFamily="34" charset="0"/>
                <a:ea typeface="Verdana" panose="020B0604030504040204" pitchFamily="34" charset="0"/>
              </a:rPr>
              <a:t>In Corona crisis another aspect comes into play. German Pension Act more precisely states that pension must be adjusted in line with the </a:t>
            </a:r>
            <a:r>
              <a:rPr lang="en-US" sz="800" b="1" dirty="0" smtClean="0">
                <a:solidFill>
                  <a:srgbClr val="000000"/>
                </a:solidFill>
                <a:latin typeface="Verdana" panose="020B0604030504040204" pitchFamily="34" charset="0"/>
                <a:ea typeface="Verdana" panose="020B0604030504040204" pitchFamily="34" charset="0"/>
              </a:rPr>
              <a:t>lower of the </a:t>
            </a:r>
            <a:r>
              <a:rPr lang="en-US" sz="800" b="1" dirty="0">
                <a:solidFill>
                  <a:srgbClr val="000000"/>
                </a:solidFill>
                <a:latin typeface="Verdana" panose="020B0604030504040204" pitchFamily="34" charset="0"/>
                <a:ea typeface="Verdana" panose="020B0604030504040204" pitchFamily="34" charset="0"/>
              </a:rPr>
              <a:t>change in the cost-of-living </a:t>
            </a:r>
            <a:r>
              <a:rPr lang="en-US" sz="800" b="1" dirty="0" smtClean="0">
                <a:solidFill>
                  <a:srgbClr val="000000"/>
                </a:solidFill>
                <a:latin typeface="Verdana" panose="020B0604030504040204" pitchFamily="34" charset="0"/>
                <a:ea typeface="Verdana" panose="020B0604030504040204" pitchFamily="34" charset="0"/>
              </a:rPr>
              <a:t>index and the realized salary increases for the company</a:t>
            </a:r>
            <a:r>
              <a:rPr lang="en-US" sz="800" dirty="0" smtClean="0">
                <a:solidFill>
                  <a:srgbClr val="000000"/>
                </a:solidFill>
                <a:latin typeface="Verdana" panose="020B0604030504040204" pitchFamily="34" charset="0"/>
                <a:ea typeface="Verdana" panose="020B0604030504040204" pitchFamily="34" charset="0"/>
              </a:rPr>
              <a:t>. As many companies will be hit hard by the crisis, the salary increase rate could be below inflation for many years. </a:t>
            </a:r>
          </a:p>
          <a:p>
            <a:pPr marL="171450" lvl="0" indent="-171450" algn="just" defTabSz="180181">
              <a:spcAft>
                <a:spcPts val="600"/>
              </a:spcAft>
              <a:buFont typeface="Arial" panose="020B0604020202020204" pitchFamily="34" charset="0"/>
              <a:buChar char="•"/>
              <a:defRPr/>
            </a:pPr>
            <a:r>
              <a:rPr lang="en-US" sz="800" dirty="0" smtClean="0">
                <a:solidFill>
                  <a:srgbClr val="000000"/>
                </a:solidFill>
                <a:latin typeface="Verdana" panose="020B0604030504040204" pitchFamily="34" charset="0"/>
                <a:ea typeface="Verdana" panose="020B0604030504040204" pitchFamily="34" charset="0"/>
              </a:rPr>
              <a:t>Thus reviewing this formula is important.</a:t>
            </a:r>
            <a:endParaRPr lang="en-US" sz="800" dirty="0">
              <a:solidFill>
                <a:srgbClr val="000000"/>
              </a:solidFill>
              <a:latin typeface="Verdana" panose="020B0604030504040204" pitchFamily="34" charset="0"/>
              <a:ea typeface="Verdana" panose="020B0604030504040204" pitchFamily="34" charset="0"/>
            </a:endParaRPr>
          </a:p>
        </p:txBody>
      </p:sp>
      <p:cxnSp>
        <p:nvCxnSpPr>
          <p:cNvPr id="8" name="26A63B7F632AAEFF1CB547F615F63FF"/>
          <p:cNvCxnSpPr/>
          <p:nvPr/>
        </p:nvCxnSpPr>
        <p:spPr>
          <a:xfrm>
            <a:off x="5524500" y="1943100"/>
            <a:ext cx="607695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a:graphicFrameLocks/>
          </p:cNvGraphicFramePr>
          <p:nvPr>
            <p:extLst>
              <p:ext uri="{D42A27DB-BD31-4B8C-83A1-F6EECF244321}">
                <p14:modId xmlns:p14="http://schemas.microsoft.com/office/powerpoint/2010/main" val="55895251"/>
              </p:ext>
            </p:extLst>
          </p:nvPr>
        </p:nvGraphicFramePr>
        <p:xfrm>
          <a:off x="449263" y="4264025"/>
          <a:ext cx="4637642" cy="17727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4031625637"/>
              </p:ext>
            </p:extLst>
          </p:nvPr>
        </p:nvGraphicFramePr>
        <p:xfrm>
          <a:off x="438150" y="2030369"/>
          <a:ext cx="4648755" cy="2106626"/>
        </p:xfrm>
        <a:graphic>
          <a:graphicData uri="http://schemas.openxmlformats.org/drawingml/2006/chart">
            <c:chart xmlns:c="http://schemas.openxmlformats.org/drawingml/2006/chart" xmlns:r="http://schemas.openxmlformats.org/officeDocument/2006/relationships" r:id="rId4"/>
          </a:graphicData>
        </a:graphic>
      </p:graphicFrame>
      <p:sp>
        <p:nvSpPr>
          <p:cNvPr id="14" name="SlideTitle"/>
          <p:cNvSpPr/>
          <p:nvPr/>
        </p:nvSpPr>
        <p:spPr bwMode="gray">
          <a:xfrm>
            <a:off x="449993" y="647990"/>
            <a:ext cx="9791843" cy="431993"/>
          </a:xfrm>
          <a:prstGeom prst="rect">
            <a:avLst/>
          </a:prstGeom>
          <a:noFill/>
          <a:ln w="19050" algn="ctr">
            <a:noFill/>
            <a:miter lim="800000"/>
            <a:headEnd/>
            <a:tailEnd/>
          </a:ln>
          <a:extLst>
            <a:ext uri="{909E8E84-426E-40DD-AFC4-6F175D3DCCD1}">
              <a14:hiddenFill xmlns:a14="http://schemas.microsoft.com/office/drawing/2010/main">
                <a:solidFill>
                  <a:schemeClr val="accent3"/>
                </a:solidFill>
              </a14:hiddenFill>
            </a:ext>
          </a:extLst>
        </p:spPr>
        <p:txBody>
          <a:bodyPr wrap="square" lIns="0" tIns="0" rIns="0" bIns="0" rtlCol="0" anchor="ctr"/>
          <a:lstStyle/>
          <a:p>
            <a:r>
              <a:rPr lang="en-US" sz="2500" b="1" dirty="0" smtClean="0">
                <a:solidFill>
                  <a:srgbClr val="C00000"/>
                </a:solidFill>
                <a:latin typeface="Roboto" panose="02000000000000000000" pitchFamily="2" charset="0"/>
                <a:ea typeface="Roboto" panose="02000000000000000000" pitchFamily="2" charset="0"/>
              </a:rPr>
              <a:t>Expected inflation</a:t>
            </a:r>
            <a:endParaRPr lang="en-GB" sz="2500" b="1" dirty="0">
              <a:solidFill>
                <a:srgbClr val="C00000"/>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889743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1F8D7533-5EAF-4719-8498-3E30BC2C760B}"/>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C00000"/>
                </a:solidFill>
                <a:latin typeface="Roboto" panose="02000000000000000000" pitchFamily="2" charset="0"/>
                <a:ea typeface="Roboto" panose="02000000000000000000" pitchFamily="2" charset="0"/>
                <a:cs typeface="+mn-cs"/>
              </a:rPr>
              <a:t>Thank you for your attention</a:t>
            </a:r>
          </a:p>
        </p:txBody>
      </p:sp>
      <p:sp>
        <p:nvSpPr>
          <p:cNvPr id="7171" name="ZoneTexte 4">
            <a:extLst>
              <a:ext uri="{FF2B5EF4-FFF2-40B4-BE49-F238E27FC236}">
                <a16:creationId xmlns:a16="http://schemas.microsoft.com/office/drawing/2014/main" id="{F79FFA13-DD30-430D-9BF7-6CE7D7BC31AA}"/>
              </a:ext>
            </a:extLst>
          </p:cNvPr>
          <p:cNvSpPr txBox="1">
            <a:spLocks noChangeArrowheads="1"/>
          </p:cNvSpPr>
          <p:nvPr/>
        </p:nvSpPr>
        <p:spPr bwMode="auto">
          <a:xfrm>
            <a:off x="330200" y="1849438"/>
            <a:ext cx="11231563"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SzTx/>
              <a:buFontTx/>
              <a:buNone/>
            </a:pPr>
            <a:r>
              <a:rPr lang="en-US" altLang="fr-FR" sz="1800" dirty="0" smtClean="0">
                <a:latin typeface="Roboto" panose="02000000000000000000" pitchFamily="2" charset="0"/>
                <a:ea typeface="Roboto" panose="02000000000000000000" pitchFamily="2" charset="0"/>
                <a:cs typeface="Aharoni" panose="020B0604020202020204" pitchFamily="2" charset="-79"/>
              </a:rPr>
              <a:t>Contact details:</a:t>
            </a:r>
          </a:p>
          <a:p>
            <a:pPr eaLnBrk="1" hangingPunct="1">
              <a:lnSpc>
                <a:spcPct val="100000"/>
              </a:lnSpc>
              <a:spcBef>
                <a:spcPct val="0"/>
              </a:spcBef>
              <a:buSzTx/>
              <a:buFontTx/>
              <a:buNone/>
            </a:pPr>
            <a:endParaRPr lang="en-US" altLang="fr-FR" sz="1800" dirty="0" smtClean="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r>
              <a:rPr lang="en-US" altLang="fr-FR" sz="1800" b="1" dirty="0" smtClean="0">
                <a:latin typeface="Roboto" panose="02000000000000000000" pitchFamily="2" charset="0"/>
                <a:ea typeface="Roboto" panose="02000000000000000000" pitchFamily="2" charset="0"/>
                <a:cs typeface="Aharoni" panose="020B0604020202020204" pitchFamily="2" charset="-79"/>
              </a:rPr>
              <a:t>Peter Devlin</a:t>
            </a:r>
          </a:p>
          <a:p>
            <a:pPr eaLnBrk="1" hangingPunct="1">
              <a:lnSpc>
                <a:spcPct val="100000"/>
              </a:lnSpc>
              <a:spcBef>
                <a:spcPct val="0"/>
              </a:spcBef>
              <a:buSzTx/>
              <a:buFontTx/>
              <a:buNone/>
            </a:pPr>
            <a:endParaRPr lang="en-US" altLang="fr-FR" sz="1800" dirty="0" smtClean="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r>
              <a:rPr lang="en-US" altLang="fr-FR" sz="1800" dirty="0" smtClean="0">
                <a:latin typeface="Roboto" panose="02000000000000000000" pitchFamily="2" charset="0"/>
                <a:ea typeface="Roboto" panose="02000000000000000000" pitchFamily="2" charset="0"/>
                <a:cs typeface="Aharoni" panose="020B0604020202020204" pitchFamily="2" charset="-79"/>
              </a:rPr>
              <a:t>Deloitte Consulting GmbH</a:t>
            </a:r>
          </a:p>
          <a:p>
            <a:pPr eaLnBrk="1" hangingPunct="1">
              <a:lnSpc>
                <a:spcPct val="100000"/>
              </a:lnSpc>
              <a:spcBef>
                <a:spcPct val="0"/>
              </a:spcBef>
              <a:buSzTx/>
              <a:buFontTx/>
              <a:buNone/>
            </a:pPr>
            <a:r>
              <a:rPr lang="en-US" altLang="fr-FR" sz="1800" dirty="0" err="1" smtClean="0">
                <a:latin typeface="Roboto" panose="02000000000000000000" pitchFamily="2" charset="0"/>
                <a:ea typeface="Roboto" panose="02000000000000000000" pitchFamily="2" charset="0"/>
                <a:cs typeface="Aharoni" panose="020B0604020202020204" pitchFamily="2" charset="-79"/>
              </a:rPr>
              <a:t>Rosenheimerplatz</a:t>
            </a:r>
            <a:r>
              <a:rPr lang="en-US" altLang="fr-FR" sz="1800" dirty="0" smtClean="0">
                <a:latin typeface="Roboto" panose="02000000000000000000" pitchFamily="2" charset="0"/>
                <a:ea typeface="Roboto" panose="02000000000000000000" pitchFamily="2" charset="0"/>
                <a:cs typeface="Aharoni" panose="020B0604020202020204" pitchFamily="2" charset="-79"/>
              </a:rPr>
              <a:t> 4</a:t>
            </a:r>
          </a:p>
          <a:p>
            <a:pPr eaLnBrk="1" hangingPunct="1">
              <a:lnSpc>
                <a:spcPct val="100000"/>
              </a:lnSpc>
              <a:spcBef>
                <a:spcPct val="0"/>
              </a:spcBef>
              <a:buSzTx/>
              <a:buFontTx/>
              <a:buNone/>
            </a:pPr>
            <a:r>
              <a:rPr lang="en-US" altLang="fr-FR" sz="1800" dirty="0" smtClean="0">
                <a:latin typeface="Roboto" panose="02000000000000000000" pitchFamily="2" charset="0"/>
                <a:ea typeface="Roboto" panose="02000000000000000000" pitchFamily="2" charset="0"/>
                <a:cs typeface="Aharoni" panose="020B0604020202020204" pitchFamily="2" charset="-79"/>
              </a:rPr>
              <a:t>Munich 81669</a:t>
            </a:r>
          </a:p>
          <a:p>
            <a:pPr eaLnBrk="1" hangingPunct="1">
              <a:lnSpc>
                <a:spcPct val="100000"/>
              </a:lnSpc>
              <a:spcBef>
                <a:spcPct val="0"/>
              </a:spcBef>
              <a:buSzTx/>
              <a:buFontTx/>
              <a:buNone/>
            </a:pPr>
            <a:r>
              <a:rPr lang="en-US" altLang="fr-FR" sz="1800" dirty="0" smtClean="0">
                <a:latin typeface="Roboto" panose="02000000000000000000" pitchFamily="2" charset="0"/>
                <a:ea typeface="Roboto" panose="02000000000000000000" pitchFamily="2" charset="0"/>
                <a:cs typeface="Aharoni" panose="020B0604020202020204" pitchFamily="2" charset="-79"/>
              </a:rPr>
              <a:t>Germany</a:t>
            </a:r>
          </a:p>
          <a:p>
            <a:pPr eaLnBrk="1" hangingPunct="1">
              <a:lnSpc>
                <a:spcPct val="100000"/>
              </a:lnSpc>
              <a:spcBef>
                <a:spcPct val="0"/>
              </a:spcBef>
              <a:buSzTx/>
              <a:buFontTx/>
              <a:buNone/>
            </a:pPr>
            <a:endParaRPr lang="en-US" altLang="fr-FR" sz="1800" dirty="0" smtClean="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r>
              <a:rPr lang="en-US" altLang="fr-FR" sz="1800" dirty="0" smtClean="0">
                <a:latin typeface="Roboto" panose="02000000000000000000" pitchFamily="2" charset="0"/>
                <a:ea typeface="Roboto" panose="02000000000000000000" pitchFamily="2" charset="0"/>
                <a:cs typeface="Aharoni" panose="020B0604020202020204" pitchFamily="2" charset="-79"/>
                <a:hlinkClick r:id="rId3"/>
              </a:rPr>
              <a:t>pdevlin@deloitte.de</a:t>
            </a:r>
            <a:endParaRPr lang="en-US" altLang="fr-FR" sz="1800" dirty="0" smtClean="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endParaRPr lang="en-US" altLang="fr-FR" sz="1800" dirty="0" smtClean="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r>
              <a:rPr lang="en-US" altLang="fr-FR" sz="1800" b="1" dirty="0" smtClean="0">
                <a:solidFill>
                  <a:srgbClr val="FF0000"/>
                </a:solidFill>
                <a:latin typeface="Roboto" panose="02000000000000000000" pitchFamily="2" charset="0"/>
                <a:ea typeface="Roboto" panose="02000000000000000000" pitchFamily="2" charset="0"/>
                <a:cs typeface="Aharoni" panose="020B0604020202020204" pitchFamily="2" charset="-79"/>
                <a:hlinkClick r:id="rId4"/>
              </a:rPr>
              <a:t>https://www.actuarialcolloquium2020.com</a:t>
            </a:r>
            <a:r>
              <a:rPr lang="en-US" altLang="fr-FR" sz="1800" b="1" dirty="0" smtClean="0">
                <a:solidFill>
                  <a:srgbClr val="FF0000"/>
                </a:solidFill>
                <a:latin typeface="Verdana" panose="020B0604030504040204" pitchFamily="34" charset="0"/>
                <a:ea typeface="Verdana" panose="020B0604030504040204" pitchFamily="34" charset="0"/>
                <a:cs typeface="Aharoni" panose="020B0604020202020204" pitchFamily="2" charset="-79"/>
                <a:hlinkClick r:id="rId4"/>
              </a:rPr>
              <a:t>/</a:t>
            </a:r>
            <a:endParaRPr lang="en-US" altLang="fr-FR" sz="1800" b="1" dirty="0" smtClean="0">
              <a:solidFill>
                <a:srgbClr val="FF0000"/>
              </a:solidFill>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p:txBody>
      </p:sp>
      <p:pic>
        <p:nvPicPr>
          <p:cNvPr id="6" name="Picture 3" descr="A close up of a logo&#10;&#10;Description automatically generated">
            <a:extLst>
              <a:ext uri="{FF2B5EF4-FFF2-40B4-BE49-F238E27FC236}">
                <a16:creationId xmlns:a16="http://schemas.microsoft.com/office/drawing/2014/main" id="{969D6576-8364-4369-8561-9C2239D4B6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1F8D7533-5EAF-4719-8498-3E30BC2C760B}"/>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endParaRPr lang="en-US" sz="3600" b="1" dirty="0">
              <a:solidFill>
                <a:srgbClr val="00457C"/>
              </a:solidFill>
              <a:latin typeface="Verdana" panose="020B0604030504040204" pitchFamily="34" charset="0"/>
              <a:ea typeface="Verdana" panose="020B0604030504040204" pitchFamily="34" charset="0"/>
              <a:cs typeface="+mn-cs"/>
            </a:endParaRPr>
          </a:p>
        </p:txBody>
      </p:sp>
      <p:sp>
        <p:nvSpPr>
          <p:cNvPr id="7171" name="ZoneTexte 4">
            <a:extLst>
              <a:ext uri="{FF2B5EF4-FFF2-40B4-BE49-F238E27FC236}">
                <a16:creationId xmlns:a16="http://schemas.microsoft.com/office/drawing/2014/main" id="{F79FFA13-DD30-430D-9BF7-6CE7D7BC31AA}"/>
              </a:ext>
            </a:extLst>
          </p:cNvPr>
          <p:cNvSpPr txBox="1">
            <a:spLocks noChangeArrowheads="1"/>
          </p:cNvSpPr>
          <p:nvPr/>
        </p:nvSpPr>
        <p:spPr bwMode="auto">
          <a:xfrm>
            <a:off x="330200" y="1849438"/>
            <a:ext cx="11231563" cy="427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buNone/>
            </a:pPr>
            <a:r>
              <a:rPr lang="en-US" sz="2000" b="1" dirty="0" smtClean="0">
                <a:solidFill>
                  <a:srgbClr val="C00000"/>
                </a:solidFill>
              </a:rPr>
              <a:t>Disclaimer:</a:t>
            </a:r>
            <a:endParaRPr lang="en-US" sz="2000" dirty="0" smtClean="0">
              <a:solidFill>
                <a:srgbClr val="C00000"/>
              </a:solidFill>
            </a:endParaRPr>
          </a:p>
          <a:p>
            <a:pPr algn="just">
              <a:buNone/>
            </a:pPr>
            <a:r>
              <a:rPr lang="en-US" sz="1800" i="1" dirty="0" smtClean="0"/>
              <a:t>The views or opinions expressed in this presentation are those of the authors and do not necessarily reflect official policies or positions of the </a:t>
            </a:r>
            <a:r>
              <a:rPr lang="en-US" sz="1800" i="1" dirty="0" err="1" smtClean="0"/>
              <a:t>Institut</a:t>
            </a:r>
            <a:r>
              <a:rPr lang="en-US" sz="1800" i="1" dirty="0" smtClean="0"/>
              <a:t> des </a:t>
            </a:r>
            <a:r>
              <a:rPr lang="en-US" sz="1800" i="1" dirty="0" err="1" smtClean="0"/>
              <a:t>Actuaires</a:t>
            </a:r>
            <a:r>
              <a:rPr lang="en-US" sz="1800" i="1" dirty="0" smtClean="0"/>
              <a:t> (IA), the International Actuarial Association (IAA) and its Sections.</a:t>
            </a:r>
            <a:endParaRPr lang="en-US" sz="1800" dirty="0" smtClean="0"/>
          </a:p>
          <a:p>
            <a:pPr algn="just">
              <a:buNone/>
            </a:pPr>
            <a:r>
              <a:rPr lang="en-US" sz="1800" i="1" dirty="0" smtClean="0"/>
              <a:t>While every effort has been made to ensure the accuracy and completeness of the material, the IA, IAA and authors give no warranty in that regard and reject any responsibility or liability for any loss or damage incurred through the use of, or reliance upon, the information contained therein. Reproduction and translations are permitted with mention of the source.</a:t>
            </a:r>
            <a:r>
              <a:rPr lang="en-US" sz="1800" dirty="0" smtClean="0"/>
              <a:t> </a:t>
            </a:r>
          </a:p>
          <a:p>
            <a:pPr algn="just">
              <a:buNone/>
            </a:pPr>
            <a:r>
              <a:rPr lang="en-US" sz="1800" i="1" dirty="0" smtClean="0"/>
              <a:t>Permission is granted to make brief excerpts of the presentation for a published review. Permission is also granted to make limited numbers of copies of items in this presentation for personal, internal, classroom or other instructional use, on condition that the foregoing copyright notice is used so as to give reasonable notice of the author, the IA and the IAA's copyrights. This consent for free limited copying without prior consent of the author, IA or the IAA does not extend to making copies for general distribution, for advertising or promotional purposes, for inclusion in new collective works or for resale. </a:t>
            </a:r>
            <a:endParaRPr lang="en-US" sz="1800" dirty="0" smtClean="0"/>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p:txBody>
      </p:sp>
      <p:pic>
        <p:nvPicPr>
          <p:cNvPr id="6" name="Picture 3" descr="A close up of a logo&#10;&#10;Description automatically generated">
            <a:extLst>
              <a:ext uri="{FF2B5EF4-FFF2-40B4-BE49-F238E27FC236}">
                <a16:creationId xmlns:a16="http://schemas.microsoft.com/office/drawing/2014/main" id="{D836ADC0-9885-4175-88D6-53E56CF40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Tree>
    <p:extLst>
      <p:ext uri="{BB962C8B-B14F-4D97-AF65-F5344CB8AC3E}">
        <p14:creationId xmlns:p14="http://schemas.microsoft.com/office/powerpoint/2010/main" val="3737457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9E976024-D870-47C3-BDE2-EF3B1C22B0CC}"/>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C00000"/>
                </a:solidFill>
                <a:latin typeface="Roboto" panose="02000000000000000000" pitchFamily="2" charset="0"/>
                <a:ea typeface="Roboto" panose="02000000000000000000" pitchFamily="2" charset="0"/>
                <a:cs typeface="+mn-cs"/>
              </a:rPr>
              <a:t>About the speaker</a:t>
            </a:r>
          </a:p>
        </p:txBody>
      </p:sp>
      <p:sp>
        <p:nvSpPr>
          <p:cNvPr id="8" name="Textplatzhalter 3">
            <a:extLst>
              <a:ext uri="{FF2B5EF4-FFF2-40B4-BE49-F238E27FC236}">
                <a16:creationId xmlns:a16="http://schemas.microsoft.com/office/drawing/2014/main" id="{073B1EFB-FC39-44C7-B40D-025DCA75AD34}"/>
              </a:ext>
            </a:extLst>
          </p:cNvPr>
          <p:cNvSpPr txBox="1">
            <a:spLocks/>
          </p:cNvSpPr>
          <p:nvPr/>
        </p:nvSpPr>
        <p:spPr>
          <a:xfrm>
            <a:off x="2122830" y="2219326"/>
            <a:ext cx="5449888" cy="1346200"/>
          </a:xfrm>
          <a:prstGeom prst="rect">
            <a:avLst/>
          </a:prstGeom>
          <a:no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1800" b="1" dirty="0" smtClean="0">
                <a:solidFill>
                  <a:srgbClr val="C00000"/>
                </a:solidFill>
                <a:latin typeface="Roboto" panose="02000000000000000000" pitchFamily="2" charset="0"/>
                <a:ea typeface="Roboto" panose="02000000000000000000" pitchFamily="2" charset="0"/>
              </a:rPr>
              <a:t>Peter Devlin</a:t>
            </a:r>
            <a:endParaRPr lang="en-US" sz="1800" dirty="0">
              <a:solidFill>
                <a:srgbClr val="C00000"/>
              </a:solidFill>
              <a:latin typeface="Roboto" panose="02000000000000000000" pitchFamily="2" charset="0"/>
              <a:ea typeface="Roboto" panose="02000000000000000000" pitchFamily="2" charset="0"/>
            </a:endParaRPr>
          </a:p>
          <a:p>
            <a:pPr marL="0" indent="0" fontAlgn="auto">
              <a:spcAft>
                <a:spcPts val="0"/>
              </a:spcAft>
              <a:buNone/>
              <a:defRPr/>
            </a:pPr>
            <a:r>
              <a:rPr lang="en-US" sz="1600" dirty="0" smtClean="0">
                <a:latin typeface="Verdana" panose="020B0604030504040204" pitchFamily="34" charset="0"/>
                <a:ea typeface="Verdana" panose="020B0604030504040204" pitchFamily="34" charset="0"/>
              </a:rPr>
              <a:t>Partner, Deloitte Consulting GmbH</a:t>
            </a:r>
          </a:p>
          <a:p>
            <a:pPr marL="0" indent="0" fontAlgn="auto">
              <a:spcAft>
                <a:spcPts val="0"/>
              </a:spcAft>
              <a:buNone/>
              <a:defRPr/>
            </a:pPr>
            <a:r>
              <a:rPr lang="en-US" sz="1600" dirty="0" smtClean="0">
                <a:latin typeface="Verdana" panose="020B0604030504040204" pitchFamily="34" charset="0"/>
                <a:ea typeface="Verdana" panose="020B0604030504040204" pitchFamily="34" charset="0"/>
              </a:rPr>
              <a:t>Authors include Paulwin Graewe</a:t>
            </a:r>
            <a:r>
              <a:rPr lang="en-US" sz="1600" dirty="0" smtClean="0">
                <a:latin typeface="Verdana" panose="020B0604030504040204" pitchFamily="34" charset="0"/>
                <a:ea typeface="Verdana" panose="020B0604030504040204" pitchFamily="34" charset="0"/>
              </a:rPr>
              <a:t>, Hartmut Moormann, Reinhard </a:t>
            </a:r>
            <a:r>
              <a:rPr lang="en-US" sz="1600" dirty="0" smtClean="0">
                <a:latin typeface="Verdana" panose="020B0604030504040204" pitchFamily="34" charset="0"/>
                <a:ea typeface="Verdana" panose="020B0604030504040204" pitchFamily="34" charset="0"/>
              </a:rPr>
              <a:t>Schmidt and Christine Steiner</a:t>
            </a:r>
            <a:endParaRPr lang="en-US" sz="1600" dirty="0">
              <a:latin typeface="Verdana" panose="020B0604030504040204" pitchFamily="34" charset="0"/>
              <a:ea typeface="Verdana" panose="020B0604030504040204" pitchFamily="34" charset="0"/>
            </a:endParaRPr>
          </a:p>
        </p:txBody>
      </p:sp>
      <p:sp>
        <p:nvSpPr>
          <p:cNvPr id="9" name="Textplatzhalter 3">
            <a:extLst>
              <a:ext uri="{FF2B5EF4-FFF2-40B4-BE49-F238E27FC236}">
                <a16:creationId xmlns:a16="http://schemas.microsoft.com/office/drawing/2014/main" id="{D33C1A04-A548-4AAC-A569-92514281C3EE}"/>
              </a:ext>
            </a:extLst>
          </p:cNvPr>
          <p:cNvSpPr txBox="1">
            <a:spLocks/>
          </p:cNvSpPr>
          <p:nvPr/>
        </p:nvSpPr>
        <p:spPr>
          <a:xfrm>
            <a:off x="2122830" y="3720210"/>
            <a:ext cx="6789738" cy="2058797"/>
          </a:xfrm>
          <a:prstGeom prst="rect">
            <a:avLst/>
          </a:prstGeom>
          <a:noFill/>
        </p:spPr>
        <p:txBody>
          <a:bodyPr>
            <a:normAutofit fontScale="92500" lnSpcReduction="20000"/>
          </a:bodyPr>
          <a:lstStyle>
            <a:lvl1pPr marL="268288" indent="-268288" algn="l" defTabSz="457200" rtl="0" eaLnBrk="1" latinLnBrk="0" hangingPunct="1">
              <a:spcBef>
                <a:spcPct val="20000"/>
              </a:spcBef>
              <a:buFont typeface="Wingdings" panose="05000000000000000000" pitchFamily="2" charset="2"/>
              <a:buChar char="§"/>
              <a:defRPr sz="2300" b="0" kern="1200">
                <a:solidFill>
                  <a:schemeClr val="tx1"/>
                </a:solidFill>
                <a:latin typeface="Verdana"/>
                <a:ea typeface="+mn-ea"/>
                <a:cs typeface="Verdana"/>
              </a:defRPr>
            </a:lvl1pPr>
            <a:lvl2pPr marL="534988" indent="-266700" algn="l" defTabSz="457200" rtl="0" eaLnBrk="1" latinLnBrk="0" hangingPunct="1">
              <a:spcBef>
                <a:spcPct val="20000"/>
              </a:spcBef>
              <a:buFont typeface="Symbol" panose="05050102010706020507" pitchFamily="18" charset="2"/>
              <a:buChar char="-"/>
              <a:defRPr sz="2300" b="0" kern="1200">
                <a:solidFill>
                  <a:schemeClr val="tx1"/>
                </a:solidFill>
                <a:latin typeface="Verdana"/>
                <a:ea typeface="+mn-ea"/>
                <a:cs typeface="Verdana"/>
              </a:defRPr>
            </a:lvl2pPr>
            <a:lvl3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3pPr>
            <a:lvl4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4pPr>
            <a:lvl5pPr marL="1077913" indent="-274638" algn="l" defTabSz="457200" rtl="0" eaLnBrk="1" latinLnBrk="0" hangingPunct="1">
              <a:spcBef>
                <a:spcPct val="20000"/>
              </a:spcBef>
              <a:buFont typeface="Arial"/>
              <a:buChar char="»"/>
              <a:defRPr sz="2300" b="0" kern="1200" baseline="0">
                <a:solidFill>
                  <a:schemeClr val="tx1"/>
                </a:solidFill>
                <a:latin typeface="Verdana"/>
                <a:ea typeface="+mn-ea"/>
                <a:cs typeface="Verdana"/>
              </a:defRPr>
            </a:lvl5pPr>
            <a:lvl6pPr marL="1346200" indent="-268288" algn="l" defTabSz="457200" rtl="0" eaLnBrk="1" latinLnBrk="0" hangingPunct="1">
              <a:spcBef>
                <a:spcPct val="20000"/>
              </a:spcBef>
              <a:buFont typeface="Arial"/>
              <a:buChar char="•"/>
              <a:defRPr sz="2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Wingdings" panose="05000000000000000000" pitchFamily="2" charset="2"/>
              <a:buNone/>
              <a:defRPr/>
            </a:pPr>
            <a:r>
              <a:rPr lang="en-US" sz="2100" b="1" dirty="0" smtClean="0">
                <a:solidFill>
                  <a:srgbClr val="C00000"/>
                </a:solidFill>
                <a:latin typeface="Roboto" panose="02000000000000000000" pitchFamily="2" charset="0"/>
                <a:ea typeface="Roboto" panose="02000000000000000000" pitchFamily="2" charset="0"/>
              </a:rPr>
              <a:t>Deloitte</a:t>
            </a:r>
            <a:endParaRPr lang="en-US" sz="2100" b="1" dirty="0">
              <a:solidFill>
                <a:srgbClr val="C00000"/>
              </a:solidFill>
              <a:latin typeface="Roboto" panose="02000000000000000000" pitchFamily="2" charset="0"/>
              <a:ea typeface="Roboto" panose="02000000000000000000" pitchFamily="2" charset="0"/>
            </a:endParaRPr>
          </a:p>
          <a:p>
            <a:pPr marL="0" indent="0" fontAlgn="auto">
              <a:lnSpc>
                <a:spcPct val="120000"/>
              </a:lnSpc>
              <a:spcAft>
                <a:spcPts val="0"/>
              </a:spcAft>
              <a:buNone/>
              <a:defRPr/>
            </a:pPr>
            <a:r>
              <a:rPr lang="en-US" sz="1600" dirty="0" smtClean="0"/>
              <a:t>Deloitte </a:t>
            </a:r>
            <a:r>
              <a:rPr lang="en-US" sz="1600" dirty="0"/>
              <a:t>provides audit, risk advisory, tax, financial advisory and consulting services to public and private clients spanning multiple industries; legal advisory services in Germany are provided by Deloitte Legal. With a globally connected network of member firms in more than 150 countries, Deloitte brings world-class capabilities and </a:t>
            </a:r>
            <a:r>
              <a:rPr lang="en-US" sz="1600" dirty="0" smtClean="0"/>
              <a:t>high quality </a:t>
            </a:r>
            <a:r>
              <a:rPr lang="en-US" sz="1600" dirty="0"/>
              <a:t>service to clients, delivering the insights they need to address their most complex business challenges. </a:t>
            </a:r>
          </a:p>
        </p:txBody>
      </p:sp>
      <p:cxnSp>
        <p:nvCxnSpPr>
          <p:cNvPr id="10" name="Gerader Verbinder 8">
            <a:extLst>
              <a:ext uri="{FF2B5EF4-FFF2-40B4-BE49-F238E27FC236}">
                <a16:creationId xmlns:a16="http://schemas.microsoft.com/office/drawing/2014/main" id="{7C1D4B8F-E217-43A8-ADB9-8ECBD8B38648}"/>
              </a:ext>
            </a:extLst>
          </p:cNvPr>
          <p:cNvCxnSpPr/>
          <p:nvPr/>
        </p:nvCxnSpPr>
        <p:spPr>
          <a:xfrm>
            <a:off x="717550" y="3605911"/>
            <a:ext cx="6807200" cy="0"/>
          </a:xfrm>
          <a:prstGeom prst="line">
            <a:avLst/>
          </a:prstGeom>
          <a:ln w="12700">
            <a:solidFill>
              <a:srgbClr val="00457D"/>
            </a:solidFill>
          </a:ln>
        </p:spPr>
        <p:style>
          <a:lnRef idx="2">
            <a:schemeClr val="accent1"/>
          </a:lnRef>
          <a:fillRef idx="0">
            <a:schemeClr val="accent1"/>
          </a:fillRef>
          <a:effectRef idx="1">
            <a:schemeClr val="accent1"/>
          </a:effectRef>
          <a:fontRef idx="minor">
            <a:schemeClr val="tx1"/>
          </a:fontRef>
        </p:style>
      </p:cxnSp>
      <p:pic>
        <p:nvPicPr>
          <p:cNvPr id="14" name="Picture 3" descr="A close up of a logo&#10;&#10;Description automatically generated">
            <a:extLst>
              <a:ext uri="{FF2B5EF4-FFF2-40B4-BE49-F238E27FC236}">
                <a16:creationId xmlns:a16="http://schemas.microsoft.com/office/drawing/2014/main" id="{90B6CF9A-E214-4E3A-B837-96950E39E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pic>
        <p:nvPicPr>
          <p:cNvPr id="13" name="Grafik 7">
            <a:extLst>
              <a:ext uri="{FF2B5EF4-FFF2-40B4-BE49-F238E27FC236}">
                <a16:creationId xmlns:a16="http://schemas.microsoft.com/office/drawing/2014/main" id="{AD4603DC-D952-4329-864F-6A4CCE54DD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011" y="2276533"/>
            <a:ext cx="958616" cy="1186288"/>
          </a:xfrm>
          <a:prstGeom prst="rect">
            <a:avLst/>
          </a:prstGeom>
          <a:ln>
            <a:noFill/>
          </a:ln>
          <a:effectLst>
            <a:outerShdw blurRad="292100" dist="139700" dir="2700000" algn="tl" rotWithShape="0">
              <a:srgbClr val="333333">
                <a:alpha val="65000"/>
              </a:srgbClr>
            </a:outerShdw>
          </a:effectLst>
        </p:spPr>
      </p:pic>
      <p:grpSp>
        <p:nvGrpSpPr>
          <p:cNvPr id="15" name="Group 14">
            <a:extLst>
              <a:ext uri="{FF2B5EF4-FFF2-40B4-BE49-F238E27FC236}">
                <a16:creationId xmlns:a16="http://schemas.microsoft.com/office/drawing/2014/main" id="{E9ED29CA-6A60-490D-9D54-EA7CC7AF832C}"/>
              </a:ext>
            </a:extLst>
          </p:cNvPr>
          <p:cNvGrpSpPr>
            <a:grpSpLocks noChangeAspect="1"/>
          </p:cNvGrpSpPr>
          <p:nvPr/>
        </p:nvGrpSpPr>
        <p:grpSpPr>
          <a:xfrm>
            <a:off x="787136" y="4299677"/>
            <a:ext cx="1194365" cy="223809"/>
            <a:chOff x="398463" y="404813"/>
            <a:chExt cx="1627187" cy="307976"/>
          </a:xfrm>
          <a:solidFill>
            <a:schemeClr val="tx1"/>
          </a:solidFill>
        </p:grpSpPr>
        <p:sp>
          <p:nvSpPr>
            <p:cNvPr id="16" name="Oval 5">
              <a:extLst>
                <a:ext uri="{FF2B5EF4-FFF2-40B4-BE49-F238E27FC236}">
                  <a16:creationId xmlns:a16="http://schemas.microsoft.com/office/drawing/2014/main" id="{119E2360-A688-44DF-A6BB-76D18177CCFF}"/>
                </a:ext>
              </a:extLst>
            </p:cNvPr>
            <p:cNvSpPr>
              <a:spLocks noChangeArrowheads="1"/>
            </p:cNvSpPr>
            <p:nvPr/>
          </p:nvSpPr>
          <p:spPr bwMode="auto">
            <a:xfrm>
              <a:off x="1938338" y="625476"/>
              <a:ext cx="87312" cy="87313"/>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00" dirty="0">
                <a:solidFill>
                  <a:schemeClr val="bg1"/>
                </a:solidFill>
              </a:endParaRPr>
            </a:p>
          </p:txBody>
        </p:sp>
        <p:sp>
          <p:nvSpPr>
            <p:cNvPr id="17" name="Freeform 6">
              <a:extLst>
                <a:ext uri="{FF2B5EF4-FFF2-40B4-BE49-F238E27FC236}">
                  <a16:creationId xmlns:a16="http://schemas.microsoft.com/office/drawing/2014/main" id="{4265C3C7-34A9-47F1-AB5F-2771E187891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00" dirty="0">
                <a:solidFill>
                  <a:schemeClr val="bg1"/>
                </a:solidFill>
              </a:endParaRPr>
            </a:p>
          </p:txBody>
        </p:sp>
        <p:sp>
          <p:nvSpPr>
            <p:cNvPr id="18" name="Rectangle 7">
              <a:extLst>
                <a:ext uri="{FF2B5EF4-FFF2-40B4-BE49-F238E27FC236}">
                  <a16:creationId xmlns:a16="http://schemas.microsoft.com/office/drawing/2014/main" id="{A9400861-EDC5-4A80-9569-C20320CE006A}"/>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600" dirty="0">
                <a:solidFill>
                  <a:schemeClr val="bg1"/>
                </a:solidFill>
              </a:endParaRPr>
            </a:p>
          </p:txBody>
        </p:sp>
        <p:sp>
          <p:nvSpPr>
            <p:cNvPr id="19" name="Freeform 8">
              <a:extLst>
                <a:ext uri="{FF2B5EF4-FFF2-40B4-BE49-F238E27FC236}">
                  <a16:creationId xmlns:a16="http://schemas.microsoft.com/office/drawing/2014/main" id="{64DC9296-DBBC-4C4E-ACB4-7DA2607D524B}"/>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00" dirty="0">
                <a:solidFill>
                  <a:schemeClr val="bg1"/>
                </a:solidFill>
              </a:endParaRPr>
            </a:p>
          </p:txBody>
        </p:sp>
        <p:sp>
          <p:nvSpPr>
            <p:cNvPr id="20" name="Rectangle 9">
              <a:extLst>
                <a:ext uri="{FF2B5EF4-FFF2-40B4-BE49-F238E27FC236}">
                  <a16:creationId xmlns:a16="http://schemas.microsoft.com/office/drawing/2014/main" id="{3E26591B-8E9F-4856-8284-BF3F8DB6ABC1}"/>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600" dirty="0">
                <a:solidFill>
                  <a:schemeClr val="bg1"/>
                </a:solidFill>
              </a:endParaRPr>
            </a:p>
          </p:txBody>
        </p:sp>
        <p:sp>
          <p:nvSpPr>
            <p:cNvPr id="21" name="Rectangle 10">
              <a:extLst>
                <a:ext uri="{FF2B5EF4-FFF2-40B4-BE49-F238E27FC236}">
                  <a16:creationId xmlns:a16="http://schemas.microsoft.com/office/drawing/2014/main" id="{43F42271-5510-4D15-B07B-133237928BB4}"/>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600" dirty="0">
                <a:solidFill>
                  <a:schemeClr val="bg1"/>
                </a:solidFill>
              </a:endParaRPr>
            </a:p>
          </p:txBody>
        </p:sp>
        <p:sp>
          <p:nvSpPr>
            <p:cNvPr id="22" name="Freeform 11">
              <a:extLst>
                <a:ext uri="{FF2B5EF4-FFF2-40B4-BE49-F238E27FC236}">
                  <a16:creationId xmlns:a16="http://schemas.microsoft.com/office/drawing/2014/main" id="{00E9FD99-54D9-422B-9717-D0DD3442A0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00" dirty="0">
                <a:solidFill>
                  <a:schemeClr val="bg1"/>
                </a:solidFill>
              </a:endParaRPr>
            </a:p>
          </p:txBody>
        </p:sp>
        <p:sp>
          <p:nvSpPr>
            <p:cNvPr id="23" name="Freeform 12">
              <a:extLst>
                <a:ext uri="{FF2B5EF4-FFF2-40B4-BE49-F238E27FC236}">
                  <a16:creationId xmlns:a16="http://schemas.microsoft.com/office/drawing/2014/main" id="{BAF30821-90D3-436A-8DDF-D130E66447E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00" dirty="0">
                <a:solidFill>
                  <a:schemeClr val="bg1"/>
                </a:solidFill>
              </a:endParaRPr>
            </a:p>
          </p:txBody>
        </p:sp>
        <p:sp>
          <p:nvSpPr>
            <p:cNvPr id="24" name="Freeform 13">
              <a:extLst>
                <a:ext uri="{FF2B5EF4-FFF2-40B4-BE49-F238E27FC236}">
                  <a16:creationId xmlns:a16="http://schemas.microsoft.com/office/drawing/2014/main" id="{5C1A565D-B22B-4EE2-ACC9-C993D581F00C}"/>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00" dirty="0">
                <a:solidFill>
                  <a:schemeClr val="bg1"/>
                </a:solidFill>
              </a:endParaRPr>
            </a:p>
          </p:txBody>
        </p:sp>
        <p:sp>
          <p:nvSpPr>
            <p:cNvPr id="25" name="Freeform 14">
              <a:extLst>
                <a:ext uri="{FF2B5EF4-FFF2-40B4-BE49-F238E27FC236}">
                  <a16:creationId xmlns:a16="http://schemas.microsoft.com/office/drawing/2014/main" id="{666738FD-9737-43F5-8E36-896FD725FE08}"/>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00" dirty="0">
                <a:solidFill>
                  <a:schemeClr val="bg1"/>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ZoneTexte 4">
            <a:extLst>
              <a:ext uri="{FF2B5EF4-FFF2-40B4-BE49-F238E27FC236}">
                <a16:creationId xmlns:a16="http://schemas.microsoft.com/office/drawing/2014/main" id="{F79FFA13-DD30-430D-9BF7-6CE7D7BC31AA}"/>
              </a:ext>
            </a:extLst>
          </p:cNvPr>
          <p:cNvSpPr txBox="1">
            <a:spLocks noChangeArrowheads="1"/>
          </p:cNvSpPr>
          <p:nvPr/>
        </p:nvSpPr>
        <p:spPr bwMode="auto">
          <a:xfrm>
            <a:off x="2208339" y="5180125"/>
            <a:ext cx="6705557"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indent="-285750" algn="just">
              <a:buNone/>
            </a:pPr>
            <a:r>
              <a:rPr lang="en-US" altLang="fr-FR" sz="1400" dirty="0" smtClean="0">
                <a:latin typeface="Verdana" panose="020B0604030504040204" pitchFamily="34" charset="0"/>
                <a:ea typeface="Verdana" panose="020B0604030504040204" pitchFamily="34" charset="0"/>
              </a:rPr>
              <a:t>The </a:t>
            </a:r>
            <a:r>
              <a:rPr lang="en-US" altLang="fr-FR" sz="1400" b="1" dirty="0" smtClean="0">
                <a:latin typeface="Verdana" panose="020B0604030504040204" pitchFamily="34" charset="0"/>
                <a:ea typeface="Verdana" panose="020B0604030504040204" pitchFamily="34" charset="0"/>
              </a:rPr>
              <a:t>currency</a:t>
            </a:r>
            <a:r>
              <a:rPr lang="en-US" altLang="fr-FR" sz="1400" dirty="0" smtClean="0">
                <a:latin typeface="Verdana" panose="020B0604030504040204" pitchFamily="34" charset="0"/>
                <a:ea typeface="Verdana" panose="020B0604030504040204" pitchFamily="34" charset="0"/>
              </a:rPr>
              <a:t> and </a:t>
            </a:r>
            <a:r>
              <a:rPr lang="en-US" altLang="fr-FR" sz="1400" b="1" dirty="0" smtClean="0">
                <a:latin typeface="Verdana" panose="020B0604030504040204" pitchFamily="34" charset="0"/>
                <a:ea typeface="Verdana" panose="020B0604030504040204" pitchFamily="34" charset="0"/>
              </a:rPr>
              <a:t>term</a:t>
            </a:r>
            <a:r>
              <a:rPr lang="en-US" altLang="fr-FR" sz="1400" dirty="0" smtClean="0">
                <a:latin typeface="Verdana" panose="020B0604030504040204" pitchFamily="34" charset="0"/>
                <a:ea typeface="Verdana" panose="020B0604030504040204" pitchFamily="34" charset="0"/>
              </a:rPr>
              <a:t> of the corporate or government bonds </a:t>
            </a:r>
            <a:r>
              <a:rPr lang="en-US" altLang="fr-FR" sz="1400" b="1" dirty="0" smtClean="0">
                <a:latin typeface="Verdana" panose="020B0604030504040204" pitchFamily="34" charset="0"/>
                <a:ea typeface="Verdana" panose="020B0604030504040204" pitchFamily="34" charset="0"/>
              </a:rPr>
              <a:t>shall be consistent</a:t>
            </a:r>
            <a:r>
              <a:rPr lang="en-US" altLang="fr-FR" sz="1400" dirty="0" smtClean="0">
                <a:latin typeface="Verdana" panose="020B0604030504040204" pitchFamily="34" charset="0"/>
                <a:ea typeface="Verdana" panose="020B0604030504040204" pitchFamily="34" charset="0"/>
              </a:rPr>
              <a:t> with the </a:t>
            </a:r>
            <a:r>
              <a:rPr lang="en-US" altLang="fr-FR" sz="1400" b="1" dirty="0" smtClean="0">
                <a:latin typeface="Verdana" panose="020B0604030504040204" pitchFamily="34" charset="0"/>
                <a:ea typeface="Verdana" panose="020B0604030504040204" pitchFamily="34" charset="0"/>
              </a:rPr>
              <a:t>currency and estimated term </a:t>
            </a:r>
            <a:r>
              <a:rPr lang="en-US" altLang="fr-FR" sz="1400" dirty="0" smtClean="0">
                <a:latin typeface="Verdana" panose="020B0604030504040204" pitchFamily="34" charset="0"/>
                <a:ea typeface="Verdana" panose="020B0604030504040204" pitchFamily="34" charset="0"/>
              </a:rPr>
              <a:t>of the post-employment benefit obligations.</a:t>
            </a:r>
            <a:endParaRPr lang="en-US" altLang="fr-FR" sz="1400" dirty="0">
              <a:latin typeface="Verdana" panose="020B0604030504040204" pitchFamily="34" charset="0"/>
              <a:ea typeface="Verdana" panose="020B0604030504040204" pitchFamily="34" charset="0"/>
            </a:endParaRPr>
          </a:p>
        </p:txBody>
      </p:sp>
      <p:sp>
        <p:nvSpPr>
          <p:cNvPr id="5" name="Titel 1">
            <a:extLst>
              <a:ext uri="{FF2B5EF4-FFF2-40B4-BE49-F238E27FC236}">
                <a16:creationId xmlns:a16="http://schemas.microsoft.com/office/drawing/2014/main" id="{9E976024-D870-47C3-BDE2-EF3B1C22B0CC}"/>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2500" b="1" dirty="0" smtClean="0">
                <a:solidFill>
                  <a:srgbClr val="C00000"/>
                </a:solidFill>
                <a:latin typeface="Roboto" panose="02000000000000000000" pitchFamily="2" charset="0"/>
                <a:ea typeface="Roboto" panose="02000000000000000000" pitchFamily="2" charset="0"/>
                <a:cs typeface="+mn-cs"/>
              </a:rPr>
              <a:t>Determination of discount rates</a:t>
            </a:r>
            <a:endParaRPr lang="en-US" sz="2500" b="1" dirty="0">
              <a:solidFill>
                <a:srgbClr val="C00000"/>
              </a:solidFill>
              <a:latin typeface="Roboto" panose="02000000000000000000" pitchFamily="2" charset="0"/>
              <a:ea typeface="Roboto" panose="02000000000000000000" pitchFamily="2" charset="0"/>
              <a:cs typeface="+mn-cs"/>
            </a:endParaRPr>
          </a:p>
        </p:txBody>
      </p:sp>
      <p:sp>
        <p:nvSpPr>
          <p:cNvPr id="2" name="Rectangle 1"/>
          <p:cNvSpPr/>
          <p:nvPr/>
        </p:nvSpPr>
        <p:spPr>
          <a:xfrm>
            <a:off x="330199" y="1279525"/>
            <a:ext cx="11686304" cy="646331"/>
          </a:xfrm>
          <a:prstGeom prst="rect">
            <a:avLst/>
          </a:prstGeom>
        </p:spPr>
        <p:txBody>
          <a:bodyPr wrap="square">
            <a:spAutoFit/>
          </a:bodyPr>
          <a:lstStyle/>
          <a:p>
            <a:pPr algn="just">
              <a:buNone/>
            </a:pPr>
            <a:r>
              <a:rPr lang="en-US" altLang="fr-FR" dirty="0" smtClean="0">
                <a:solidFill>
                  <a:schemeClr val="bg2">
                    <a:lumMod val="50000"/>
                  </a:schemeClr>
                </a:solidFill>
                <a:latin typeface="Verdana" panose="020B0604030504040204" pitchFamily="34" charset="0"/>
                <a:ea typeface="Verdana" panose="020B0604030504040204" pitchFamily="34" charset="0"/>
                <a:cs typeface="Aharoni" panose="020B0604020202020204" pitchFamily="2" charset="-79"/>
              </a:rPr>
              <a:t>IAS19 only includes a </a:t>
            </a:r>
            <a:r>
              <a:rPr lang="en-US" altLang="fr-FR" b="1" dirty="0" smtClean="0">
                <a:solidFill>
                  <a:schemeClr val="bg2">
                    <a:lumMod val="50000"/>
                  </a:schemeClr>
                </a:solidFill>
                <a:latin typeface="Verdana" panose="020B0604030504040204" pitchFamily="34" charset="0"/>
                <a:ea typeface="Verdana" panose="020B0604030504040204" pitchFamily="34" charset="0"/>
                <a:cs typeface="Aharoni" panose="020B0604020202020204" pitchFamily="2" charset="-79"/>
              </a:rPr>
              <a:t>description</a:t>
            </a:r>
            <a:r>
              <a:rPr lang="en-US" altLang="fr-FR" dirty="0" smtClean="0">
                <a:solidFill>
                  <a:schemeClr val="bg2">
                    <a:lumMod val="50000"/>
                  </a:schemeClr>
                </a:solidFill>
                <a:latin typeface="Verdana" panose="020B0604030504040204" pitchFamily="34" charset="0"/>
                <a:ea typeface="Verdana" panose="020B0604030504040204" pitchFamily="34" charset="0"/>
                <a:cs typeface="Aharoni" panose="020B0604020202020204" pitchFamily="2" charset="-79"/>
              </a:rPr>
              <a:t> how the discount rate has to be determined. However, there is not the </a:t>
            </a:r>
            <a:r>
              <a:rPr lang="en-US" altLang="fr-FR" b="1" dirty="0" smtClean="0">
                <a:solidFill>
                  <a:schemeClr val="bg2">
                    <a:lumMod val="50000"/>
                  </a:schemeClr>
                </a:solidFill>
                <a:latin typeface="Verdana" panose="020B0604030504040204" pitchFamily="34" charset="0"/>
                <a:ea typeface="Verdana" panose="020B0604030504040204" pitchFamily="34" charset="0"/>
                <a:cs typeface="Aharoni" panose="020B0604020202020204" pitchFamily="2" charset="-79"/>
              </a:rPr>
              <a:t>“one and only” </a:t>
            </a:r>
            <a:r>
              <a:rPr lang="en-US" altLang="fr-FR" dirty="0" smtClean="0">
                <a:solidFill>
                  <a:schemeClr val="bg2">
                    <a:lumMod val="50000"/>
                  </a:schemeClr>
                </a:solidFill>
                <a:latin typeface="Verdana" panose="020B0604030504040204" pitchFamily="34" charset="0"/>
                <a:ea typeface="Verdana" panose="020B0604030504040204" pitchFamily="34" charset="0"/>
                <a:cs typeface="Aharoni" panose="020B0604020202020204" pitchFamily="2" charset="-79"/>
              </a:rPr>
              <a:t>correct method to do this.</a:t>
            </a:r>
            <a:endParaRPr lang="en-US" altLang="fr-FR" dirty="0">
              <a:solidFill>
                <a:schemeClr val="bg2">
                  <a:lumMod val="50000"/>
                </a:schemeClr>
              </a:solidFill>
              <a:latin typeface="Verdana" panose="020B0604030504040204" pitchFamily="34" charset="0"/>
              <a:ea typeface="Verdana" panose="020B0604030504040204" pitchFamily="34" charset="0"/>
              <a:cs typeface="Aharoni" panose="020B0604020202020204" pitchFamily="2" charset="-79"/>
            </a:endParaRPr>
          </a:p>
        </p:txBody>
      </p:sp>
      <p:sp>
        <p:nvSpPr>
          <p:cNvPr id="9" name="Freeform 566">
            <a:extLst>
              <a:ext uri="{FF2B5EF4-FFF2-40B4-BE49-F238E27FC236}">
                <a16:creationId xmlns:a16="http://schemas.microsoft.com/office/drawing/2014/main" id="{717D862D-9770-49D1-8EE1-F5E264653303}"/>
              </a:ext>
            </a:extLst>
          </p:cNvPr>
          <p:cNvSpPr>
            <a:spLocks noChangeAspect="1" noEditPoints="1"/>
          </p:cNvSpPr>
          <p:nvPr/>
        </p:nvSpPr>
        <p:spPr bwMode="auto">
          <a:xfrm>
            <a:off x="900000" y="2784654"/>
            <a:ext cx="576000" cy="576000"/>
          </a:xfrm>
          <a:custGeom>
            <a:avLst/>
            <a:gdLst>
              <a:gd name="T0" fmla="*/ 364 w 512"/>
              <a:gd name="T1" fmla="*/ 138 h 512"/>
              <a:gd name="T2" fmla="*/ 393 w 512"/>
              <a:gd name="T3" fmla="*/ 352 h 512"/>
              <a:gd name="T4" fmla="*/ 310 w 512"/>
              <a:gd name="T5" fmla="*/ 352 h 512"/>
              <a:gd name="T6" fmla="*/ 329 w 512"/>
              <a:gd name="T7" fmla="*/ 138 h 512"/>
              <a:gd name="T8" fmla="*/ 364 w 512"/>
              <a:gd name="T9" fmla="*/ 138 h 512"/>
              <a:gd name="T10" fmla="*/ 213 w 512"/>
              <a:gd name="T11" fmla="*/ 233 h 512"/>
              <a:gd name="T12" fmla="*/ 213 w 512"/>
              <a:gd name="T13" fmla="*/ 352 h 512"/>
              <a:gd name="T14" fmla="*/ 289 w 512"/>
              <a:gd name="T15" fmla="*/ 352 h 512"/>
              <a:gd name="T16" fmla="*/ 294 w 512"/>
              <a:gd name="T17" fmla="*/ 287 h 512"/>
              <a:gd name="T18" fmla="*/ 292 w 512"/>
              <a:gd name="T19" fmla="*/ 286 h 512"/>
              <a:gd name="T20" fmla="*/ 213 w 512"/>
              <a:gd name="T21" fmla="*/ 233 h 512"/>
              <a:gd name="T22" fmla="*/ 117 w 512"/>
              <a:gd name="T23" fmla="*/ 352 h 512"/>
              <a:gd name="T24" fmla="*/ 192 w 512"/>
              <a:gd name="T25" fmla="*/ 352 h 512"/>
              <a:gd name="T26" fmla="*/ 192 w 512"/>
              <a:gd name="T27" fmla="*/ 283 h 512"/>
              <a:gd name="T28" fmla="*/ 117 w 512"/>
              <a:gd name="T29" fmla="*/ 233 h 512"/>
              <a:gd name="T30" fmla="*/ 117 w 512"/>
              <a:gd name="T31" fmla="*/ 352 h 512"/>
              <a:gd name="T32" fmla="*/ 512 w 512"/>
              <a:gd name="T33" fmla="*/ 256 h 512"/>
              <a:gd name="T34" fmla="*/ 256 w 512"/>
              <a:gd name="T35" fmla="*/ 512 h 512"/>
              <a:gd name="T36" fmla="*/ 0 w 512"/>
              <a:gd name="T37" fmla="*/ 256 h 512"/>
              <a:gd name="T38" fmla="*/ 256 w 512"/>
              <a:gd name="T39" fmla="*/ 0 h 512"/>
              <a:gd name="T40" fmla="*/ 512 w 512"/>
              <a:gd name="T41" fmla="*/ 256 h 512"/>
              <a:gd name="T42" fmla="*/ 416 w 512"/>
              <a:gd name="T43" fmla="*/ 361 h 512"/>
              <a:gd name="T44" fmla="*/ 384 w 512"/>
              <a:gd name="T45" fmla="*/ 126 h 512"/>
              <a:gd name="T46" fmla="*/ 373 w 512"/>
              <a:gd name="T47" fmla="*/ 117 h 512"/>
              <a:gd name="T48" fmla="*/ 320 w 512"/>
              <a:gd name="T49" fmla="*/ 117 h 512"/>
              <a:gd name="T50" fmla="*/ 309 w 512"/>
              <a:gd name="T51" fmla="*/ 127 h 512"/>
              <a:gd name="T52" fmla="*/ 297 w 512"/>
              <a:gd name="T53" fmla="*/ 263 h 512"/>
              <a:gd name="T54" fmla="*/ 208 w 512"/>
              <a:gd name="T55" fmla="*/ 204 h 512"/>
              <a:gd name="T56" fmla="*/ 197 w 512"/>
              <a:gd name="T57" fmla="*/ 204 h 512"/>
              <a:gd name="T58" fmla="*/ 192 w 512"/>
              <a:gd name="T59" fmla="*/ 213 h 512"/>
              <a:gd name="T60" fmla="*/ 192 w 512"/>
              <a:gd name="T61" fmla="*/ 257 h 512"/>
              <a:gd name="T62" fmla="*/ 112 w 512"/>
              <a:gd name="T63" fmla="*/ 204 h 512"/>
              <a:gd name="T64" fmla="*/ 101 w 512"/>
              <a:gd name="T65" fmla="*/ 204 h 512"/>
              <a:gd name="T66" fmla="*/ 96 w 512"/>
              <a:gd name="T67" fmla="*/ 213 h 512"/>
              <a:gd name="T68" fmla="*/ 96 w 512"/>
              <a:gd name="T69" fmla="*/ 362 h 512"/>
              <a:gd name="T70" fmla="*/ 106 w 512"/>
              <a:gd name="T71" fmla="*/ 373 h 512"/>
              <a:gd name="T72" fmla="*/ 405 w 512"/>
              <a:gd name="T73" fmla="*/ 373 h 512"/>
              <a:gd name="T74" fmla="*/ 413 w 512"/>
              <a:gd name="T75" fmla="*/ 369 h 512"/>
              <a:gd name="T76" fmla="*/ 416 w 512"/>
              <a:gd name="T77" fmla="*/ 36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2" h="512">
                <a:moveTo>
                  <a:pt x="364" y="138"/>
                </a:moveTo>
                <a:cubicBezTo>
                  <a:pt x="393" y="352"/>
                  <a:pt x="393" y="352"/>
                  <a:pt x="393" y="352"/>
                </a:cubicBezTo>
                <a:cubicBezTo>
                  <a:pt x="310" y="352"/>
                  <a:pt x="310" y="352"/>
                  <a:pt x="310" y="352"/>
                </a:cubicBezTo>
                <a:cubicBezTo>
                  <a:pt x="329" y="138"/>
                  <a:pt x="329" y="138"/>
                  <a:pt x="329" y="138"/>
                </a:cubicBezTo>
                <a:lnTo>
                  <a:pt x="364" y="138"/>
                </a:lnTo>
                <a:close/>
                <a:moveTo>
                  <a:pt x="213" y="233"/>
                </a:moveTo>
                <a:cubicBezTo>
                  <a:pt x="213" y="352"/>
                  <a:pt x="213" y="352"/>
                  <a:pt x="213" y="352"/>
                </a:cubicBezTo>
                <a:cubicBezTo>
                  <a:pt x="289" y="352"/>
                  <a:pt x="289" y="352"/>
                  <a:pt x="289" y="352"/>
                </a:cubicBezTo>
                <a:cubicBezTo>
                  <a:pt x="294" y="287"/>
                  <a:pt x="294" y="287"/>
                  <a:pt x="294" y="287"/>
                </a:cubicBezTo>
                <a:cubicBezTo>
                  <a:pt x="294" y="286"/>
                  <a:pt x="293" y="286"/>
                  <a:pt x="292" y="286"/>
                </a:cubicBezTo>
                <a:lnTo>
                  <a:pt x="213" y="233"/>
                </a:lnTo>
                <a:close/>
                <a:moveTo>
                  <a:pt x="117" y="352"/>
                </a:moveTo>
                <a:cubicBezTo>
                  <a:pt x="192" y="352"/>
                  <a:pt x="192" y="352"/>
                  <a:pt x="192" y="352"/>
                </a:cubicBezTo>
                <a:cubicBezTo>
                  <a:pt x="192" y="283"/>
                  <a:pt x="192" y="283"/>
                  <a:pt x="192" y="283"/>
                </a:cubicBezTo>
                <a:cubicBezTo>
                  <a:pt x="117" y="233"/>
                  <a:pt x="117" y="233"/>
                  <a:pt x="117" y="233"/>
                </a:cubicBezTo>
                <a:lnTo>
                  <a:pt x="117" y="352"/>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361"/>
                </a:moveTo>
                <a:cubicBezTo>
                  <a:pt x="384" y="126"/>
                  <a:pt x="384" y="126"/>
                  <a:pt x="384" y="126"/>
                </a:cubicBezTo>
                <a:cubicBezTo>
                  <a:pt x="383" y="121"/>
                  <a:pt x="378" y="117"/>
                  <a:pt x="373" y="117"/>
                </a:cubicBezTo>
                <a:cubicBezTo>
                  <a:pt x="320" y="117"/>
                  <a:pt x="320" y="117"/>
                  <a:pt x="320" y="117"/>
                </a:cubicBezTo>
                <a:cubicBezTo>
                  <a:pt x="314" y="117"/>
                  <a:pt x="310" y="121"/>
                  <a:pt x="309" y="127"/>
                </a:cubicBezTo>
                <a:cubicBezTo>
                  <a:pt x="297" y="263"/>
                  <a:pt x="297" y="263"/>
                  <a:pt x="297" y="263"/>
                </a:cubicBezTo>
                <a:cubicBezTo>
                  <a:pt x="208" y="204"/>
                  <a:pt x="208" y="204"/>
                  <a:pt x="208" y="204"/>
                </a:cubicBezTo>
                <a:cubicBezTo>
                  <a:pt x="205" y="202"/>
                  <a:pt x="201" y="202"/>
                  <a:pt x="197" y="204"/>
                </a:cubicBezTo>
                <a:cubicBezTo>
                  <a:pt x="194" y="205"/>
                  <a:pt x="192" y="209"/>
                  <a:pt x="192" y="213"/>
                </a:cubicBezTo>
                <a:cubicBezTo>
                  <a:pt x="192" y="257"/>
                  <a:pt x="192" y="257"/>
                  <a:pt x="192" y="257"/>
                </a:cubicBezTo>
                <a:cubicBezTo>
                  <a:pt x="112" y="204"/>
                  <a:pt x="112" y="204"/>
                  <a:pt x="112" y="204"/>
                </a:cubicBezTo>
                <a:cubicBezTo>
                  <a:pt x="109" y="202"/>
                  <a:pt x="105" y="202"/>
                  <a:pt x="101" y="204"/>
                </a:cubicBezTo>
                <a:cubicBezTo>
                  <a:pt x="98" y="205"/>
                  <a:pt x="96" y="209"/>
                  <a:pt x="96" y="213"/>
                </a:cubicBezTo>
                <a:cubicBezTo>
                  <a:pt x="96" y="362"/>
                  <a:pt x="96" y="362"/>
                  <a:pt x="96" y="362"/>
                </a:cubicBezTo>
                <a:cubicBezTo>
                  <a:pt x="96" y="368"/>
                  <a:pt x="100" y="373"/>
                  <a:pt x="106" y="373"/>
                </a:cubicBezTo>
                <a:cubicBezTo>
                  <a:pt x="405" y="373"/>
                  <a:pt x="405" y="373"/>
                  <a:pt x="405" y="373"/>
                </a:cubicBezTo>
                <a:cubicBezTo>
                  <a:pt x="408" y="373"/>
                  <a:pt x="411" y="372"/>
                  <a:pt x="413" y="369"/>
                </a:cubicBezTo>
                <a:cubicBezTo>
                  <a:pt x="415" y="367"/>
                  <a:pt x="416" y="364"/>
                  <a:pt x="416" y="361"/>
                </a:cubicBezTo>
                <a:close/>
              </a:path>
            </a:pathLst>
          </a:custGeom>
          <a:solidFill>
            <a:schemeClr val="accent2"/>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dirty="0">
              <a:solidFill>
                <a:schemeClr val="bg1"/>
              </a:solidFill>
              <a:latin typeface="Verdana" panose="020B0604030504040204" pitchFamily="34" charset="0"/>
              <a:ea typeface="Verdana" panose="020B0604030504040204" pitchFamily="34" charset="0"/>
            </a:endParaRPr>
          </a:p>
        </p:txBody>
      </p:sp>
      <p:sp>
        <p:nvSpPr>
          <p:cNvPr id="12" name="TextBox 568">
            <a:extLst>
              <a:ext uri="{FF2B5EF4-FFF2-40B4-BE49-F238E27FC236}">
                <a16:creationId xmlns:a16="http://schemas.microsoft.com/office/drawing/2014/main" id="{98ACB846-9147-4FDF-B3FA-88F10D9215FA}"/>
              </a:ext>
            </a:extLst>
          </p:cNvPr>
          <p:cNvSpPr txBox="1">
            <a:spLocks noChangeArrowheads="1"/>
          </p:cNvSpPr>
          <p:nvPr/>
        </p:nvSpPr>
        <p:spPr bwMode="auto">
          <a:xfrm>
            <a:off x="2208339" y="2784654"/>
            <a:ext cx="7598090" cy="70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SzPct val="85000"/>
              <a:buFont typeface="Wingdings" panose="05000000000000000000" pitchFamily="2" charset="2"/>
              <a:buChar char=""/>
              <a:defRPr lang="fr-FR" altLang="fr-F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Wingdings" panose="05000000000000000000" pitchFamily="2" charset="2"/>
              <a:buChar char="§"/>
              <a:defRPr lang="fr-FR" altLang="fr-F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fr-FR" altLang="fr-F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fr-FR" altLang="fr-F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fr-FR" altLang="fr-F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400" dirty="0" smtClean="0">
                <a:latin typeface="Verdana" panose="020B0604030504040204" pitchFamily="34" charset="0"/>
                <a:ea typeface="Verdana" panose="020B0604030504040204" pitchFamily="34" charset="0"/>
              </a:rPr>
              <a:t>Under IAS19.83 the rate used to discount post-employment benefit obligations (both funded and unfunded) shall be determined by reference to market yields at the balance sheet date on </a:t>
            </a:r>
            <a:r>
              <a:rPr lang="en-US" sz="1400" b="1" dirty="0" smtClean="0">
                <a:latin typeface="Verdana" panose="020B0604030504040204" pitchFamily="34" charset="0"/>
                <a:ea typeface="Verdana" panose="020B0604030504040204" pitchFamily="34" charset="0"/>
              </a:rPr>
              <a:t>high quality corporate bonds</a:t>
            </a:r>
            <a:r>
              <a:rPr lang="en-US" sz="1400" dirty="0" smtClean="0">
                <a:latin typeface="Verdana" panose="020B0604030504040204" pitchFamily="34" charset="0"/>
                <a:ea typeface="Verdana" panose="020B0604030504040204" pitchFamily="34" charset="0"/>
              </a:rPr>
              <a:t>. </a:t>
            </a:r>
            <a:endParaRPr lang="en-US" sz="1400" dirty="0">
              <a:latin typeface="Verdana" panose="020B0604030504040204" pitchFamily="34" charset="0"/>
              <a:ea typeface="Verdana" panose="020B0604030504040204" pitchFamily="34" charset="0"/>
            </a:endParaRPr>
          </a:p>
        </p:txBody>
      </p:sp>
      <p:sp>
        <p:nvSpPr>
          <p:cNvPr id="13" name="TextBox 568">
            <a:extLst>
              <a:ext uri="{FF2B5EF4-FFF2-40B4-BE49-F238E27FC236}">
                <a16:creationId xmlns:a16="http://schemas.microsoft.com/office/drawing/2014/main" id="{98ACB846-9147-4FDF-B3FA-88F10D9215FA}"/>
              </a:ext>
            </a:extLst>
          </p:cNvPr>
          <p:cNvSpPr txBox="1">
            <a:spLocks noChangeArrowheads="1"/>
          </p:cNvSpPr>
          <p:nvPr/>
        </p:nvSpPr>
        <p:spPr bwMode="auto">
          <a:xfrm>
            <a:off x="2208339" y="4006897"/>
            <a:ext cx="7598090"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SzPct val="85000"/>
              <a:buFont typeface="Wingdings" panose="05000000000000000000" pitchFamily="2" charset="2"/>
              <a:buChar char=""/>
              <a:defRPr lang="fr-FR" altLang="fr-F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Wingdings" panose="05000000000000000000" pitchFamily="2" charset="2"/>
              <a:buChar char="§"/>
              <a:defRPr lang="fr-FR" altLang="fr-F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fr-FR" altLang="fr-F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fr-FR" altLang="fr-F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fr-FR" altLang="fr-F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altLang="fr-FR" sz="1400" dirty="0" smtClean="0">
                <a:latin typeface="Verdana" panose="020B0604030504040204" pitchFamily="34" charset="0"/>
                <a:ea typeface="Verdana" panose="020B0604030504040204" pitchFamily="34" charset="0"/>
              </a:rPr>
              <a:t>In countries where there is </a:t>
            </a:r>
            <a:r>
              <a:rPr lang="en-US" altLang="fr-FR" sz="1400" b="1" dirty="0" smtClean="0">
                <a:latin typeface="Verdana" panose="020B0604030504040204" pitchFamily="34" charset="0"/>
                <a:ea typeface="Verdana" panose="020B0604030504040204" pitchFamily="34" charset="0"/>
              </a:rPr>
              <a:t>no deep market</a:t>
            </a:r>
            <a:r>
              <a:rPr lang="en-US" altLang="fr-FR" sz="1400" dirty="0" smtClean="0">
                <a:latin typeface="Verdana" panose="020B0604030504040204" pitchFamily="34" charset="0"/>
                <a:ea typeface="Verdana" panose="020B0604030504040204" pitchFamily="34" charset="0"/>
              </a:rPr>
              <a:t> in such bonds, the market yields (at the end of the reporting period) on </a:t>
            </a:r>
            <a:r>
              <a:rPr lang="en-US" altLang="fr-FR" sz="1400" b="1" dirty="0" smtClean="0">
                <a:latin typeface="Verdana" panose="020B0604030504040204" pitchFamily="34" charset="0"/>
                <a:ea typeface="Verdana" panose="020B0604030504040204" pitchFamily="34" charset="0"/>
              </a:rPr>
              <a:t>government bonds </a:t>
            </a:r>
            <a:r>
              <a:rPr lang="en-US" altLang="fr-FR" sz="1400" dirty="0" smtClean="0">
                <a:latin typeface="Verdana" panose="020B0604030504040204" pitchFamily="34" charset="0"/>
                <a:ea typeface="Verdana" panose="020B0604030504040204" pitchFamily="34" charset="0"/>
              </a:rPr>
              <a:t>shall be used. </a:t>
            </a:r>
            <a:endParaRPr lang="en-US" altLang="fr-FR" sz="1400" dirty="0">
              <a:latin typeface="Verdana" panose="020B0604030504040204" pitchFamily="34" charset="0"/>
              <a:ea typeface="Verdana" panose="020B0604030504040204" pitchFamily="34" charset="0"/>
            </a:endParaRPr>
          </a:p>
        </p:txBody>
      </p:sp>
      <p:sp>
        <p:nvSpPr>
          <p:cNvPr id="14" name="Freeform 822">
            <a:extLst>
              <a:ext uri="{FF2B5EF4-FFF2-40B4-BE49-F238E27FC236}">
                <a16:creationId xmlns:a16="http://schemas.microsoft.com/office/drawing/2014/main" id="{6F3223F1-5937-4A1E-95C0-FE8F18DAD779}"/>
              </a:ext>
            </a:extLst>
          </p:cNvPr>
          <p:cNvSpPr>
            <a:spLocks noChangeAspect="1" noEditPoints="1"/>
          </p:cNvSpPr>
          <p:nvPr/>
        </p:nvSpPr>
        <p:spPr bwMode="auto">
          <a:xfrm>
            <a:off x="900000" y="5229141"/>
            <a:ext cx="576000" cy="576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60 w 512"/>
              <a:gd name="T11" fmla="*/ 408 h 512"/>
              <a:gd name="T12" fmla="*/ 352 w 512"/>
              <a:gd name="T13" fmla="*/ 413 h 512"/>
              <a:gd name="T14" fmla="*/ 346 w 512"/>
              <a:gd name="T15" fmla="*/ 411 h 512"/>
              <a:gd name="T16" fmla="*/ 310 w 512"/>
              <a:gd name="T17" fmla="*/ 380 h 512"/>
              <a:gd name="T18" fmla="*/ 260 w 512"/>
              <a:gd name="T19" fmla="*/ 302 h 512"/>
              <a:gd name="T20" fmla="*/ 256 w 512"/>
              <a:gd name="T21" fmla="*/ 288 h 512"/>
              <a:gd name="T22" fmla="*/ 199 w 512"/>
              <a:gd name="T23" fmla="*/ 383 h 512"/>
              <a:gd name="T24" fmla="*/ 166 w 512"/>
              <a:gd name="T25" fmla="*/ 411 h 512"/>
              <a:gd name="T26" fmla="*/ 160 w 512"/>
              <a:gd name="T27" fmla="*/ 413 h 512"/>
              <a:gd name="T28" fmla="*/ 151 w 512"/>
              <a:gd name="T29" fmla="*/ 408 h 512"/>
              <a:gd name="T30" fmla="*/ 154 w 512"/>
              <a:gd name="T31" fmla="*/ 393 h 512"/>
              <a:gd name="T32" fmla="*/ 184 w 512"/>
              <a:gd name="T33" fmla="*/ 368 h 512"/>
              <a:gd name="T34" fmla="*/ 245 w 512"/>
              <a:gd name="T35" fmla="*/ 218 h 512"/>
              <a:gd name="T36" fmla="*/ 245 w 512"/>
              <a:gd name="T37" fmla="*/ 132 h 512"/>
              <a:gd name="T38" fmla="*/ 178 w 512"/>
              <a:gd name="T39" fmla="*/ 199 h 512"/>
              <a:gd name="T40" fmla="*/ 170 w 512"/>
              <a:gd name="T41" fmla="*/ 202 h 512"/>
              <a:gd name="T42" fmla="*/ 163 w 512"/>
              <a:gd name="T43" fmla="*/ 199 h 512"/>
              <a:gd name="T44" fmla="*/ 163 w 512"/>
              <a:gd name="T45" fmla="*/ 184 h 512"/>
              <a:gd name="T46" fmla="*/ 248 w 512"/>
              <a:gd name="T47" fmla="*/ 99 h 512"/>
              <a:gd name="T48" fmla="*/ 252 w 512"/>
              <a:gd name="T49" fmla="*/ 96 h 512"/>
              <a:gd name="T50" fmla="*/ 260 w 512"/>
              <a:gd name="T51" fmla="*/ 96 h 512"/>
              <a:gd name="T52" fmla="*/ 263 w 512"/>
              <a:gd name="T53" fmla="*/ 99 h 512"/>
              <a:gd name="T54" fmla="*/ 349 w 512"/>
              <a:gd name="T55" fmla="*/ 184 h 512"/>
              <a:gd name="T56" fmla="*/ 349 w 512"/>
              <a:gd name="T57" fmla="*/ 199 h 512"/>
              <a:gd name="T58" fmla="*/ 341 w 512"/>
              <a:gd name="T59" fmla="*/ 202 h 512"/>
              <a:gd name="T60" fmla="*/ 333 w 512"/>
              <a:gd name="T61" fmla="*/ 199 h 512"/>
              <a:gd name="T62" fmla="*/ 266 w 512"/>
              <a:gd name="T63" fmla="*/ 132 h 512"/>
              <a:gd name="T64" fmla="*/ 266 w 512"/>
              <a:gd name="T65" fmla="*/ 218 h 512"/>
              <a:gd name="T66" fmla="*/ 280 w 512"/>
              <a:gd name="T67" fmla="*/ 294 h 512"/>
              <a:gd name="T68" fmla="*/ 325 w 512"/>
              <a:gd name="T69" fmla="*/ 366 h 512"/>
              <a:gd name="T70" fmla="*/ 358 w 512"/>
              <a:gd name="T71" fmla="*/ 393 h 512"/>
              <a:gd name="T72" fmla="*/ 360 w 512"/>
              <a:gd name="T73" fmla="*/ 40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60" y="408"/>
                </a:moveTo>
                <a:cubicBezTo>
                  <a:pt x="358" y="411"/>
                  <a:pt x="355" y="413"/>
                  <a:pt x="352" y="413"/>
                </a:cubicBezTo>
                <a:cubicBezTo>
                  <a:pt x="350" y="413"/>
                  <a:pt x="347" y="412"/>
                  <a:pt x="346" y="411"/>
                </a:cubicBezTo>
                <a:cubicBezTo>
                  <a:pt x="333" y="402"/>
                  <a:pt x="321" y="392"/>
                  <a:pt x="310" y="380"/>
                </a:cubicBezTo>
                <a:cubicBezTo>
                  <a:pt x="288" y="358"/>
                  <a:pt x="272" y="331"/>
                  <a:pt x="260" y="302"/>
                </a:cubicBezTo>
                <a:cubicBezTo>
                  <a:pt x="259" y="297"/>
                  <a:pt x="257" y="293"/>
                  <a:pt x="256" y="288"/>
                </a:cubicBezTo>
                <a:cubicBezTo>
                  <a:pt x="245" y="323"/>
                  <a:pt x="226" y="356"/>
                  <a:pt x="199" y="383"/>
                </a:cubicBezTo>
                <a:cubicBezTo>
                  <a:pt x="189" y="393"/>
                  <a:pt x="178" y="403"/>
                  <a:pt x="166" y="411"/>
                </a:cubicBezTo>
                <a:cubicBezTo>
                  <a:pt x="164" y="412"/>
                  <a:pt x="162" y="413"/>
                  <a:pt x="160" y="413"/>
                </a:cubicBezTo>
                <a:cubicBezTo>
                  <a:pt x="156" y="413"/>
                  <a:pt x="153" y="411"/>
                  <a:pt x="151" y="408"/>
                </a:cubicBezTo>
                <a:cubicBezTo>
                  <a:pt x="148" y="403"/>
                  <a:pt x="149" y="397"/>
                  <a:pt x="154" y="393"/>
                </a:cubicBezTo>
                <a:cubicBezTo>
                  <a:pt x="164" y="386"/>
                  <a:pt x="175" y="377"/>
                  <a:pt x="184" y="368"/>
                </a:cubicBezTo>
                <a:cubicBezTo>
                  <a:pt x="223" y="328"/>
                  <a:pt x="245" y="275"/>
                  <a:pt x="245" y="218"/>
                </a:cubicBezTo>
                <a:cubicBezTo>
                  <a:pt x="245" y="132"/>
                  <a:pt x="245" y="132"/>
                  <a:pt x="245" y="132"/>
                </a:cubicBezTo>
                <a:cubicBezTo>
                  <a:pt x="178" y="199"/>
                  <a:pt x="178" y="199"/>
                  <a:pt x="178" y="199"/>
                </a:cubicBezTo>
                <a:cubicBezTo>
                  <a:pt x="176" y="201"/>
                  <a:pt x="173" y="202"/>
                  <a:pt x="170" y="202"/>
                </a:cubicBezTo>
                <a:cubicBezTo>
                  <a:pt x="168" y="202"/>
                  <a:pt x="165" y="201"/>
                  <a:pt x="163" y="199"/>
                </a:cubicBezTo>
                <a:cubicBezTo>
                  <a:pt x="159" y="195"/>
                  <a:pt x="159" y="188"/>
                  <a:pt x="163" y="184"/>
                </a:cubicBezTo>
                <a:cubicBezTo>
                  <a:pt x="248" y="99"/>
                  <a:pt x="248" y="99"/>
                  <a:pt x="248" y="99"/>
                </a:cubicBezTo>
                <a:cubicBezTo>
                  <a:pt x="249" y="98"/>
                  <a:pt x="250" y="97"/>
                  <a:pt x="252" y="96"/>
                </a:cubicBezTo>
                <a:cubicBezTo>
                  <a:pt x="254" y="95"/>
                  <a:pt x="257" y="95"/>
                  <a:pt x="260" y="96"/>
                </a:cubicBezTo>
                <a:cubicBezTo>
                  <a:pt x="261" y="97"/>
                  <a:pt x="262" y="98"/>
                  <a:pt x="263" y="99"/>
                </a:cubicBezTo>
                <a:cubicBezTo>
                  <a:pt x="349" y="184"/>
                  <a:pt x="349" y="184"/>
                  <a:pt x="349" y="184"/>
                </a:cubicBezTo>
                <a:cubicBezTo>
                  <a:pt x="353" y="188"/>
                  <a:pt x="353" y="195"/>
                  <a:pt x="349" y="199"/>
                </a:cubicBezTo>
                <a:cubicBezTo>
                  <a:pt x="346" y="201"/>
                  <a:pt x="344" y="202"/>
                  <a:pt x="341" y="202"/>
                </a:cubicBezTo>
                <a:cubicBezTo>
                  <a:pt x="338" y="202"/>
                  <a:pt x="336" y="201"/>
                  <a:pt x="333" y="199"/>
                </a:cubicBezTo>
                <a:cubicBezTo>
                  <a:pt x="266" y="132"/>
                  <a:pt x="266" y="132"/>
                  <a:pt x="266" y="132"/>
                </a:cubicBezTo>
                <a:cubicBezTo>
                  <a:pt x="266" y="218"/>
                  <a:pt x="266" y="218"/>
                  <a:pt x="266" y="218"/>
                </a:cubicBezTo>
                <a:cubicBezTo>
                  <a:pt x="266" y="245"/>
                  <a:pt x="271" y="270"/>
                  <a:pt x="280" y="294"/>
                </a:cubicBezTo>
                <a:cubicBezTo>
                  <a:pt x="290" y="321"/>
                  <a:pt x="306" y="345"/>
                  <a:pt x="325" y="366"/>
                </a:cubicBezTo>
                <a:cubicBezTo>
                  <a:pt x="335" y="376"/>
                  <a:pt x="346" y="385"/>
                  <a:pt x="358" y="393"/>
                </a:cubicBezTo>
                <a:cubicBezTo>
                  <a:pt x="363" y="397"/>
                  <a:pt x="364" y="403"/>
                  <a:pt x="360" y="40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106">
            <a:extLst>
              <a:ext uri="{FF2B5EF4-FFF2-40B4-BE49-F238E27FC236}">
                <a16:creationId xmlns:a16="http://schemas.microsoft.com/office/drawing/2014/main" id="{8B8388CB-C831-4E86-8BFD-C1684D59D5D8}"/>
              </a:ext>
            </a:extLst>
          </p:cNvPr>
          <p:cNvSpPr>
            <a:spLocks noChangeAspect="1" noEditPoints="1"/>
          </p:cNvSpPr>
          <p:nvPr/>
        </p:nvSpPr>
        <p:spPr bwMode="auto">
          <a:xfrm>
            <a:off x="900000" y="4006897"/>
            <a:ext cx="576000" cy="576000"/>
          </a:xfrm>
          <a:custGeom>
            <a:avLst/>
            <a:gdLst>
              <a:gd name="T0" fmla="*/ 373 w 512"/>
              <a:gd name="T1" fmla="*/ 362 h 512"/>
              <a:gd name="T2" fmla="*/ 352 w 512"/>
              <a:gd name="T3" fmla="*/ 298 h 512"/>
              <a:gd name="T4" fmla="*/ 330 w 512"/>
              <a:gd name="T5" fmla="*/ 298 h 512"/>
              <a:gd name="T6" fmla="*/ 298 w 512"/>
              <a:gd name="T7" fmla="*/ 323 h 512"/>
              <a:gd name="T8" fmla="*/ 288 w 512"/>
              <a:gd name="T9" fmla="*/ 288 h 512"/>
              <a:gd name="T10" fmla="*/ 277 w 512"/>
              <a:gd name="T11" fmla="*/ 330 h 512"/>
              <a:gd name="T12" fmla="*/ 277 w 512"/>
              <a:gd name="T13" fmla="*/ 333 h 512"/>
              <a:gd name="T14" fmla="*/ 216 w 512"/>
              <a:gd name="T15" fmla="*/ 394 h 512"/>
              <a:gd name="T16" fmla="*/ 234 w 512"/>
              <a:gd name="T17" fmla="*/ 331 h 512"/>
              <a:gd name="T18" fmla="*/ 234 w 512"/>
              <a:gd name="T19" fmla="*/ 298 h 512"/>
              <a:gd name="T20" fmla="*/ 213 w 512"/>
              <a:gd name="T21" fmla="*/ 298 h 512"/>
              <a:gd name="T22" fmla="*/ 181 w 512"/>
              <a:gd name="T23" fmla="*/ 336 h 512"/>
              <a:gd name="T24" fmla="*/ 170 w 512"/>
              <a:gd name="T25" fmla="*/ 288 h 512"/>
              <a:gd name="T26" fmla="*/ 160 w 512"/>
              <a:gd name="T27" fmla="*/ 346 h 512"/>
              <a:gd name="T28" fmla="*/ 138 w 512"/>
              <a:gd name="T29" fmla="*/ 197 h 512"/>
              <a:gd name="T30" fmla="*/ 167 w 512"/>
              <a:gd name="T31" fmla="*/ 187 h 512"/>
              <a:gd name="T32" fmla="*/ 208 w 512"/>
              <a:gd name="T33" fmla="*/ 213 h 512"/>
              <a:gd name="T34" fmla="*/ 218 w 512"/>
              <a:gd name="T35" fmla="*/ 143 h 512"/>
              <a:gd name="T36" fmla="*/ 226 w 512"/>
              <a:gd name="T37" fmla="*/ 135 h 512"/>
              <a:gd name="T38" fmla="*/ 251 w 512"/>
              <a:gd name="T39" fmla="*/ 117 h 512"/>
              <a:gd name="T40" fmla="*/ 283 w 512"/>
              <a:gd name="T41" fmla="*/ 146 h 512"/>
              <a:gd name="T42" fmla="*/ 269 w 512"/>
              <a:gd name="T43" fmla="*/ 163 h 512"/>
              <a:gd name="T44" fmla="*/ 304 w 512"/>
              <a:gd name="T45" fmla="*/ 213 h 512"/>
              <a:gd name="T46" fmla="*/ 344 w 512"/>
              <a:gd name="T47" fmla="*/ 187 h 512"/>
              <a:gd name="T48" fmla="*/ 373 w 512"/>
              <a:gd name="T49" fmla="*/ 197 h 512"/>
              <a:gd name="T50" fmla="*/ 256 w 512"/>
              <a:gd name="T51" fmla="*/ 512 h 512"/>
              <a:gd name="T52" fmla="*/ 256 w 512"/>
              <a:gd name="T53" fmla="*/ 0 h 512"/>
              <a:gd name="T54" fmla="*/ 394 w 512"/>
              <a:gd name="T55" fmla="*/ 197 h 512"/>
              <a:gd name="T56" fmla="*/ 327 w 512"/>
              <a:gd name="T57" fmla="*/ 174 h 512"/>
              <a:gd name="T58" fmla="*/ 304 w 512"/>
              <a:gd name="T59" fmla="*/ 192 h 512"/>
              <a:gd name="T60" fmla="*/ 303 w 512"/>
              <a:gd name="T61" fmla="*/ 152 h 512"/>
              <a:gd name="T62" fmla="*/ 250 w 512"/>
              <a:gd name="T63" fmla="*/ 96 h 512"/>
              <a:gd name="T64" fmla="*/ 211 w 512"/>
              <a:gd name="T65" fmla="*/ 120 h 512"/>
              <a:gd name="T66" fmla="*/ 189 w 512"/>
              <a:gd name="T67" fmla="*/ 141 h 512"/>
              <a:gd name="T68" fmla="*/ 195 w 512"/>
              <a:gd name="T69" fmla="*/ 160 h 512"/>
              <a:gd name="T70" fmla="*/ 208 w 512"/>
              <a:gd name="T71" fmla="*/ 192 h 512"/>
              <a:gd name="T72" fmla="*/ 184 w 512"/>
              <a:gd name="T73" fmla="*/ 175 h 512"/>
              <a:gd name="T74" fmla="*/ 117 w 512"/>
              <a:gd name="T75" fmla="*/ 197 h 512"/>
              <a:gd name="T76" fmla="*/ 123 w 512"/>
              <a:gd name="T77" fmla="*/ 393 h 512"/>
              <a:gd name="T78" fmla="*/ 176 w 512"/>
              <a:gd name="T79" fmla="*/ 361 h 512"/>
              <a:gd name="T80" fmla="*/ 192 w 512"/>
              <a:gd name="T81" fmla="*/ 402 h 512"/>
              <a:gd name="T82" fmla="*/ 202 w 512"/>
              <a:gd name="T83" fmla="*/ 416 h 512"/>
              <a:gd name="T84" fmla="*/ 309 w 512"/>
              <a:gd name="T85" fmla="*/ 416 h 512"/>
              <a:gd name="T86" fmla="*/ 312 w 512"/>
              <a:gd name="T87" fmla="*/ 415 h 512"/>
              <a:gd name="T88" fmla="*/ 304 w 512"/>
              <a:gd name="T89" fmla="*/ 348 h 512"/>
              <a:gd name="T90" fmla="*/ 377 w 512"/>
              <a:gd name="T91" fmla="*/ 392 h 512"/>
              <a:gd name="T92" fmla="*/ 388 w 512"/>
              <a:gd name="T93" fmla="*/ 393 h 512"/>
              <a:gd name="T94" fmla="*/ 394 w 512"/>
              <a:gd name="T95" fmla="*/ 1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2" h="512">
                <a:moveTo>
                  <a:pt x="373" y="197"/>
                </a:moveTo>
                <a:cubicBezTo>
                  <a:pt x="373" y="362"/>
                  <a:pt x="373" y="362"/>
                  <a:pt x="373" y="362"/>
                </a:cubicBezTo>
                <a:cubicBezTo>
                  <a:pt x="352" y="346"/>
                  <a:pt x="352" y="346"/>
                  <a:pt x="352" y="346"/>
                </a:cubicBezTo>
                <a:cubicBezTo>
                  <a:pt x="352" y="298"/>
                  <a:pt x="352" y="298"/>
                  <a:pt x="352" y="298"/>
                </a:cubicBezTo>
                <a:cubicBezTo>
                  <a:pt x="352" y="292"/>
                  <a:pt x="347" y="288"/>
                  <a:pt x="341" y="288"/>
                </a:cubicBezTo>
                <a:cubicBezTo>
                  <a:pt x="335" y="288"/>
                  <a:pt x="330" y="292"/>
                  <a:pt x="330" y="298"/>
                </a:cubicBezTo>
                <a:cubicBezTo>
                  <a:pt x="330" y="336"/>
                  <a:pt x="330" y="336"/>
                  <a:pt x="330" y="336"/>
                </a:cubicBezTo>
                <a:cubicBezTo>
                  <a:pt x="298" y="323"/>
                  <a:pt x="298" y="323"/>
                  <a:pt x="298" y="323"/>
                </a:cubicBezTo>
                <a:cubicBezTo>
                  <a:pt x="298" y="298"/>
                  <a:pt x="298" y="298"/>
                  <a:pt x="298" y="298"/>
                </a:cubicBezTo>
                <a:cubicBezTo>
                  <a:pt x="298" y="292"/>
                  <a:pt x="294" y="288"/>
                  <a:pt x="288" y="288"/>
                </a:cubicBezTo>
                <a:cubicBezTo>
                  <a:pt x="282" y="288"/>
                  <a:pt x="277" y="292"/>
                  <a:pt x="277" y="298"/>
                </a:cubicBezTo>
                <a:cubicBezTo>
                  <a:pt x="277" y="330"/>
                  <a:pt x="277" y="330"/>
                  <a:pt x="277" y="330"/>
                </a:cubicBezTo>
                <a:cubicBezTo>
                  <a:pt x="277" y="331"/>
                  <a:pt x="277" y="331"/>
                  <a:pt x="277" y="331"/>
                </a:cubicBezTo>
                <a:cubicBezTo>
                  <a:pt x="277" y="332"/>
                  <a:pt x="277" y="332"/>
                  <a:pt x="277" y="333"/>
                </a:cubicBezTo>
                <a:cubicBezTo>
                  <a:pt x="295" y="394"/>
                  <a:pt x="295" y="394"/>
                  <a:pt x="295" y="394"/>
                </a:cubicBezTo>
                <a:cubicBezTo>
                  <a:pt x="216" y="394"/>
                  <a:pt x="216" y="394"/>
                  <a:pt x="216" y="394"/>
                </a:cubicBezTo>
                <a:cubicBezTo>
                  <a:pt x="234" y="333"/>
                  <a:pt x="234" y="333"/>
                  <a:pt x="234" y="333"/>
                </a:cubicBezTo>
                <a:cubicBezTo>
                  <a:pt x="234" y="332"/>
                  <a:pt x="234" y="332"/>
                  <a:pt x="234" y="331"/>
                </a:cubicBezTo>
                <a:cubicBezTo>
                  <a:pt x="234" y="331"/>
                  <a:pt x="234" y="331"/>
                  <a:pt x="234" y="330"/>
                </a:cubicBezTo>
                <a:cubicBezTo>
                  <a:pt x="234" y="298"/>
                  <a:pt x="234" y="298"/>
                  <a:pt x="234" y="298"/>
                </a:cubicBezTo>
                <a:cubicBezTo>
                  <a:pt x="234" y="292"/>
                  <a:pt x="230" y="288"/>
                  <a:pt x="224" y="288"/>
                </a:cubicBezTo>
                <a:cubicBezTo>
                  <a:pt x="218" y="288"/>
                  <a:pt x="213" y="292"/>
                  <a:pt x="213" y="298"/>
                </a:cubicBezTo>
                <a:cubicBezTo>
                  <a:pt x="213" y="323"/>
                  <a:pt x="213" y="323"/>
                  <a:pt x="213" y="323"/>
                </a:cubicBezTo>
                <a:cubicBezTo>
                  <a:pt x="181" y="336"/>
                  <a:pt x="181" y="336"/>
                  <a:pt x="181" y="336"/>
                </a:cubicBezTo>
                <a:cubicBezTo>
                  <a:pt x="181" y="298"/>
                  <a:pt x="181" y="298"/>
                  <a:pt x="181" y="298"/>
                </a:cubicBezTo>
                <a:cubicBezTo>
                  <a:pt x="181" y="292"/>
                  <a:pt x="176" y="288"/>
                  <a:pt x="170" y="288"/>
                </a:cubicBezTo>
                <a:cubicBezTo>
                  <a:pt x="164" y="288"/>
                  <a:pt x="160" y="292"/>
                  <a:pt x="160" y="298"/>
                </a:cubicBezTo>
                <a:cubicBezTo>
                  <a:pt x="160" y="346"/>
                  <a:pt x="160" y="346"/>
                  <a:pt x="160" y="346"/>
                </a:cubicBezTo>
                <a:cubicBezTo>
                  <a:pt x="138" y="362"/>
                  <a:pt x="138" y="362"/>
                  <a:pt x="138" y="362"/>
                </a:cubicBezTo>
                <a:cubicBezTo>
                  <a:pt x="138" y="197"/>
                  <a:pt x="138" y="197"/>
                  <a:pt x="138" y="197"/>
                </a:cubicBezTo>
                <a:cubicBezTo>
                  <a:pt x="138" y="188"/>
                  <a:pt x="146" y="181"/>
                  <a:pt x="154" y="181"/>
                </a:cubicBezTo>
                <a:cubicBezTo>
                  <a:pt x="159" y="181"/>
                  <a:pt x="164" y="183"/>
                  <a:pt x="167" y="187"/>
                </a:cubicBezTo>
                <a:cubicBezTo>
                  <a:pt x="167" y="187"/>
                  <a:pt x="172" y="194"/>
                  <a:pt x="176" y="199"/>
                </a:cubicBezTo>
                <a:cubicBezTo>
                  <a:pt x="187" y="211"/>
                  <a:pt x="198" y="213"/>
                  <a:pt x="208" y="213"/>
                </a:cubicBezTo>
                <a:cubicBezTo>
                  <a:pt x="232" y="213"/>
                  <a:pt x="245" y="198"/>
                  <a:pt x="245" y="170"/>
                </a:cubicBezTo>
                <a:cubicBezTo>
                  <a:pt x="245" y="156"/>
                  <a:pt x="231" y="148"/>
                  <a:pt x="218" y="143"/>
                </a:cubicBezTo>
                <a:cubicBezTo>
                  <a:pt x="221" y="140"/>
                  <a:pt x="221" y="140"/>
                  <a:pt x="221" y="140"/>
                </a:cubicBezTo>
                <a:cubicBezTo>
                  <a:pt x="222" y="139"/>
                  <a:pt x="223" y="138"/>
                  <a:pt x="226" y="135"/>
                </a:cubicBezTo>
                <a:cubicBezTo>
                  <a:pt x="228" y="133"/>
                  <a:pt x="230" y="131"/>
                  <a:pt x="232" y="128"/>
                </a:cubicBezTo>
                <a:cubicBezTo>
                  <a:pt x="239" y="121"/>
                  <a:pt x="242" y="117"/>
                  <a:pt x="251" y="117"/>
                </a:cubicBezTo>
                <a:cubicBezTo>
                  <a:pt x="264" y="117"/>
                  <a:pt x="273" y="120"/>
                  <a:pt x="279" y="127"/>
                </a:cubicBezTo>
                <a:cubicBezTo>
                  <a:pt x="284" y="133"/>
                  <a:pt x="284" y="141"/>
                  <a:pt x="283" y="146"/>
                </a:cubicBezTo>
                <a:cubicBezTo>
                  <a:pt x="281" y="152"/>
                  <a:pt x="274" y="158"/>
                  <a:pt x="271" y="161"/>
                </a:cubicBezTo>
                <a:cubicBezTo>
                  <a:pt x="271" y="162"/>
                  <a:pt x="270" y="162"/>
                  <a:pt x="269" y="163"/>
                </a:cubicBezTo>
                <a:cubicBezTo>
                  <a:pt x="267" y="165"/>
                  <a:pt x="266" y="167"/>
                  <a:pt x="266" y="170"/>
                </a:cubicBezTo>
                <a:cubicBezTo>
                  <a:pt x="266" y="197"/>
                  <a:pt x="286" y="213"/>
                  <a:pt x="304" y="213"/>
                </a:cubicBezTo>
                <a:cubicBezTo>
                  <a:pt x="322" y="213"/>
                  <a:pt x="332" y="204"/>
                  <a:pt x="336" y="198"/>
                </a:cubicBezTo>
                <a:cubicBezTo>
                  <a:pt x="339" y="193"/>
                  <a:pt x="344" y="188"/>
                  <a:pt x="344" y="187"/>
                </a:cubicBezTo>
                <a:cubicBezTo>
                  <a:pt x="347" y="183"/>
                  <a:pt x="352" y="181"/>
                  <a:pt x="357" y="181"/>
                </a:cubicBezTo>
                <a:cubicBezTo>
                  <a:pt x="366" y="181"/>
                  <a:pt x="373" y="188"/>
                  <a:pt x="373" y="197"/>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4" y="197"/>
                </a:moveTo>
                <a:cubicBezTo>
                  <a:pt x="394" y="176"/>
                  <a:pt x="378" y="160"/>
                  <a:pt x="357" y="160"/>
                </a:cubicBezTo>
                <a:cubicBezTo>
                  <a:pt x="345" y="160"/>
                  <a:pt x="334" y="165"/>
                  <a:pt x="327" y="174"/>
                </a:cubicBezTo>
                <a:cubicBezTo>
                  <a:pt x="327" y="174"/>
                  <a:pt x="322" y="180"/>
                  <a:pt x="319" y="185"/>
                </a:cubicBezTo>
                <a:cubicBezTo>
                  <a:pt x="316" y="189"/>
                  <a:pt x="311" y="192"/>
                  <a:pt x="304" y="192"/>
                </a:cubicBezTo>
                <a:cubicBezTo>
                  <a:pt x="298" y="192"/>
                  <a:pt x="290" y="186"/>
                  <a:pt x="288" y="175"/>
                </a:cubicBezTo>
                <a:cubicBezTo>
                  <a:pt x="293" y="170"/>
                  <a:pt x="301" y="162"/>
                  <a:pt x="303" y="152"/>
                </a:cubicBezTo>
                <a:cubicBezTo>
                  <a:pt x="306" y="141"/>
                  <a:pt x="305" y="126"/>
                  <a:pt x="295" y="114"/>
                </a:cubicBezTo>
                <a:cubicBezTo>
                  <a:pt x="289" y="105"/>
                  <a:pt x="275" y="95"/>
                  <a:pt x="250" y="96"/>
                </a:cubicBezTo>
                <a:cubicBezTo>
                  <a:pt x="232" y="96"/>
                  <a:pt x="223" y="107"/>
                  <a:pt x="216" y="114"/>
                </a:cubicBezTo>
                <a:cubicBezTo>
                  <a:pt x="214" y="116"/>
                  <a:pt x="213" y="118"/>
                  <a:pt x="211" y="120"/>
                </a:cubicBezTo>
                <a:cubicBezTo>
                  <a:pt x="208" y="123"/>
                  <a:pt x="207" y="124"/>
                  <a:pt x="205" y="125"/>
                </a:cubicBezTo>
                <a:cubicBezTo>
                  <a:pt x="189" y="141"/>
                  <a:pt x="189" y="141"/>
                  <a:pt x="189" y="141"/>
                </a:cubicBezTo>
                <a:cubicBezTo>
                  <a:pt x="187" y="144"/>
                  <a:pt x="186" y="148"/>
                  <a:pt x="187" y="152"/>
                </a:cubicBezTo>
                <a:cubicBezTo>
                  <a:pt x="188" y="156"/>
                  <a:pt x="191" y="159"/>
                  <a:pt x="195" y="160"/>
                </a:cubicBezTo>
                <a:cubicBezTo>
                  <a:pt x="208" y="162"/>
                  <a:pt x="222" y="167"/>
                  <a:pt x="224" y="170"/>
                </a:cubicBezTo>
                <a:cubicBezTo>
                  <a:pt x="224" y="192"/>
                  <a:pt x="214" y="192"/>
                  <a:pt x="208" y="192"/>
                </a:cubicBezTo>
                <a:cubicBezTo>
                  <a:pt x="202" y="192"/>
                  <a:pt x="198" y="191"/>
                  <a:pt x="192" y="185"/>
                </a:cubicBezTo>
                <a:cubicBezTo>
                  <a:pt x="188" y="181"/>
                  <a:pt x="184" y="175"/>
                  <a:pt x="184" y="175"/>
                </a:cubicBezTo>
                <a:cubicBezTo>
                  <a:pt x="177" y="165"/>
                  <a:pt x="166" y="160"/>
                  <a:pt x="154" y="160"/>
                </a:cubicBezTo>
                <a:cubicBezTo>
                  <a:pt x="134" y="160"/>
                  <a:pt x="117" y="176"/>
                  <a:pt x="117" y="197"/>
                </a:cubicBezTo>
                <a:cubicBezTo>
                  <a:pt x="117" y="384"/>
                  <a:pt x="117" y="384"/>
                  <a:pt x="117" y="384"/>
                </a:cubicBezTo>
                <a:cubicBezTo>
                  <a:pt x="117" y="388"/>
                  <a:pt x="119" y="391"/>
                  <a:pt x="123" y="393"/>
                </a:cubicBezTo>
                <a:cubicBezTo>
                  <a:pt x="127" y="395"/>
                  <a:pt x="131" y="395"/>
                  <a:pt x="134" y="392"/>
                </a:cubicBezTo>
                <a:cubicBezTo>
                  <a:pt x="176" y="361"/>
                  <a:pt x="176" y="361"/>
                  <a:pt x="176" y="361"/>
                </a:cubicBezTo>
                <a:cubicBezTo>
                  <a:pt x="207" y="348"/>
                  <a:pt x="207" y="348"/>
                  <a:pt x="207" y="348"/>
                </a:cubicBezTo>
                <a:cubicBezTo>
                  <a:pt x="192" y="402"/>
                  <a:pt x="192" y="402"/>
                  <a:pt x="192" y="402"/>
                </a:cubicBezTo>
                <a:cubicBezTo>
                  <a:pt x="190" y="408"/>
                  <a:pt x="194" y="414"/>
                  <a:pt x="199" y="415"/>
                </a:cubicBezTo>
                <a:cubicBezTo>
                  <a:pt x="200" y="416"/>
                  <a:pt x="201" y="416"/>
                  <a:pt x="202" y="416"/>
                </a:cubicBezTo>
                <a:cubicBezTo>
                  <a:pt x="202" y="416"/>
                  <a:pt x="202" y="416"/>
                  <a:pt x="202" y="416"/>
                </a:cubicBezTo>
                <a:cubicBezTo>
                  <a:pt x="309" y="416"/>
                  <a:pt x="309" y="416"/>
                  <a:pt x="309" y="416"/>
                </a:cubicBezTo>
                <a:cubicBezTo>
                  <a:pt x="309" y="416"/>
                  <a:pt x="309" y="416"/>
                  <a:pt x="309" y="416"/>
                </a:cubicBezTo>
                <a:cubicBezTo>
                  <a:pt x="310" y="416"/>
                  <a:pt x="311" y="416"/>
                  <a:pt x="312" y="415"/>
                </a:cubicBezTo>
                <a:cubicBezTo>
                  <a:pt x="318" y="414"/>
                  <a:pt x="321" y="408"/>
                  <a:pt x="319" y="402"/>
                </a:cubicBezTo>
                <a:cubicBezTo>
                  <a:pt x="304" y="348"/>
                  <a:pt x="304" y="348"/>
                  <a:pt x="304" y="348"/>
                </a:cubicBezTo>
                <a:cubicBezTo>
                  <a:pt x="336" y="361"/>
                  <a:pt x="336" y="361"/>
                  <a:pt x="336" y="361"/>
                </a:cubicBezTo>
                <a:cubicBezTo>
                  <a:pt x="377" y="392"/>
                  <a:pt x="377" y="392"/>
                  <a:pt x="377" y="392"/>
                </a:cubicBezTo>
                <a:cubicBezTo>
                  <a:pt x="379" y="394"/>
                  <a:pt x="381" y="394"/>
                  <a:pt x="384" y="394"/>
                </a:cubicBezTo>
                <a:cubicBezTo>
                  <a:pt x="385" y="394"/>
                  <a:pt x="387" y="394"/>
                  <a:pt x="388" y="393"/>
                </a:cubicBezTo>
                <a:cubicBezTo>
                  <a:pt x="392" y="391"/>
                  <a:pt x="394" y="388"/>
                  <a:pt x="394" y="384"/>
                </a:cubicBezTo>
                <a:lnTo>
                  <a:pt x="394" y="19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993508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5" name="Titel 1">
            <a:extLst>
              <a:ext uri="{FF2B5EF4-FFF2-40B4-BE49-F238E27FC236}">
                <a16:creationId xmlns:a16="http://schemas.microsoft.com/office/drawing/2014/main" id="{9E976024-D870-47C3-BDE2-EF3B1C22B0CC}"/>
              </a:ext>
            </a:extLst>
          </p:cNvPr>
          <p:cNvSpPr txBox="1">
            <a:spLocks/>
          </p:cNvSpPr>
          <p:nvPr/>
        </p:nvSpPr>
        <p:spPr>
          <a:xfrm>
            <a:off x="330200" y="657225"/>
            <a:ext cx="6943725" cy="622300"/>
          </a:xfrm>
          <a:prstGeom prst="rect">
            <a:avLst/>
          </a:prstGeom>
        </p:spPr>
        <p:txBody>
          <a:bodyPr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smtClean="0">
                <a:solidFill>
                  <a:srgbClr val="C00000"/>
                </a:solidFill>
                <a:latin typeface="Roboto" panose="02000000000000000000" pitchFamily="2" charset="0"/>
                <a:ea typeface="Roboto" panose="02000000000000000000" pitchFamily="2" charset="0"/>
              </a:rPr>
              <a:t>How good is that high quality bond?</a:t>
            </a:r>
            <a:endParaRPr lang="en-US" sz="3600" b="1" dirty="0">
              <a:solidFill>
                <a:srgbClr val="C00000"/>
              </a:solidFill>
              <a:latin typeface="Roboto" panose="02000000000000000000" pitchFamily="2" charset="0"/>
              <a:ea typeface="Roboto" panose="02000000000000000000" pitchFamily="2" charset="0"/>
            </a:endParaRPr>
          </a:p>
        </p:txBody>
      </p:sp>
      <p:sp>
        <p:nvSpPr>
          <p:cNvPr id="2" name="Rectangle 1"/>
          <p:cNvSpPr/>
          <p:nvPr/>
        </p:nvSpPr>
        <p:spPr>
          <a:xfrm>
            <a:off x="330199" y="1279525"/>
            <a:ext cx="9354805" cy="369332"/>
          </a:xfrm>
          <a:prstGeom prst="rect">
            <a:avLst/>
          </a:prstGeom>
        </p:spPr>
        <p:txBody>
          <a:bodyPr wrap="square">
            <a:spAutoFit/>
          </a:bodyPr>
          <a:lstStyle/>
          <a:p>
            <a:pPr algn="just">
              <a:buNone/>
            </a:pPr>
            <a:r>
              <a:rPr lang="en-US" altLang="fr-FR" dirty="0" smtClean="0">
                <a:solidFill>
                  <a:schemeClr val="bg2">
                    <a:lumMod val="50000"/>
                  </a:schemeClr>
                </a:solidFill>
                <a:latin typeface="Verdana" panose="020B0604030504040204" pitchFamily="34" charset="0"/>
                <a:ea typeface="Verdana" panose="020B0604030504040204" pitchFamily="34" charset="0"/>
                <a:cs typeface="Aharoni" panose="020B0604020202020204" pitchFamily="2" charset="-79"/>
              </a:rPr>
              <a:t>Requirements for high quality corporate bonds</a:t>
            </a:r>
            <a:endParaRPr lang="en-US" altLang="fr-FR" dirty="0">
              <a:solidFill>
                <a:schemeClr val="bg2">
                  <a:lumMod val="50000"/>
                </a:schemeClr>
              </a:solidFill>
              <a:latin typeface="Verdana" panose="020B0604030504040204" pitchFamily="34" charset="0"/>
              <a:ea typeface="Verdana" panose="020B0604030504040204" pitchFamily="34" charset="0"/>
              <a:cs typeface="Aharoni" panose="020B0604020202020204" pitchFamily="2" charset="-79"/>
            </a:endParaRPr>
          </a:p>
        </p:txBody>
      </p:sp>
      <p:sp>
        <p:nvSpPr>
          <p:cNvPr id="46" name="Oval 155"/>
          <p:cNvSpPr/>
          <p:nvPr/>
        </p:nvSpPr>
        <p:spPr>
          <a:xfrm rot="2700000">
            <a:off x="5629978" y="2252672"/>
            <a:ext cx="1224136" cy="2290176"/>
          </a:xfrm>
          <a:custGeom>
            <a:avLst/>
            <a:gdLst/>
            <a:ahLst/>
            <a:cxnLst/>
            <a:rect l="l" t="t" r="r" b="b"/>
            <a:pathLst>
              <a:path w="1224136" h="2290176">
                <a:moveTo>
                  <a:pt x="459315" y="63272"/>
                </a:moveTo>
                <a:cubicBezTo>
                  <a:pt x="498408" y="24179"/>
                  <a:pt x="552413" y="0"/>
                  <a:pt x="612067" y="0"/>
                </a:cubicBezTo>
                <a:cubicBezTo>
                  <a:pt x="731374" y="0"/>
                  <a:pt x="828091" y="96717"/>
                  <a:pt x="828091" y="216024"/>
                </a:cubicBezTo>
                <a:cubicBezTo>
                  <a:pt x="828091" y="299408"/>
                  <a:pt x="780848" y="371757"/>
                  <a:pt x="711216" y="406896"/>
                </a:cubicBezTo>
                <a:cubicBezTo>
                  <a:pt x="691916" y="450663"/>
                  <a:pt x="710516" y="496019"/>
                  <a:pt x="737802" y="533019"/>
                </a:cubicBezTo>
                <a:lnTo>
                  <a:pt x="1224136" y="533019"/>
                </a:lnTo>
                <a:lnTo>
                  <a:pt x="1224136" y="1019520"/>
                </a:lnTo>
                <a:cubicBezTo>
                  <a:pt x="1187224" y="1046736"/>
                  <a:pt x="1141992" y="1065189"/>
                  <a:pt x="1098339" y="1045939"/>
                </a:cubicBezTo>
                <a:cubicBezTo>
                  <a:pt x="1063200" y="976307"/>
                  <a:pt x="990851" y="929064"/>
                  <a:pt x="907467" y="929064"/>
                </a:cubicBezTo>
                <a:cubicBezTo>
                  <a:pt x="788160" y="929064"/>
                  <a:pt x="691443" y="1025781"/>
                  <a:pt x="691443" y="1145088"/>
                </a:cubicBezTo>
                <a:cubicBezTo>
                  <a:pt x="691443" y="1204742"/>
                  <a:pt x="715622" y="1258747"/>
                  <a:pt x="754715" y="1297840"/>
                </a:cubicBezTo>
                <a:cubicBezTo>
                  <a:pt x="793807" y="1336933"/>
                  <a:pt x="847813" y="1361112"/>
                  <a:pt x="907467" y="1361112"/>
                </a:cubicBezTo>
                <a:cubicBezTo>
                  <a:pt x="988927" y="1361112"/>
                  <a:pt x="1059856" y="1316024"/>
                  <a:pt x="1095778" y="1248955"/>
                </a:cubicBezTo>
                <a:cubicBezTo>
                  <a:pt x="1141514" y="1226580"/>
                  <a:pt x="1182162" y="1242465"/>
                  <a:pt x="1224136" y="1270694"/>
                </a:cubicBezTo>
                <a:lnTo>
                  <a:pt x="1224136" y="1757155"/>
                </a:lnTo>
                <a:lnTo>
                  <a:pt x="737829" y="1757155"/>
                </a:lnTo>
                <a:cubicBezTo>
                  <a:pt x="709519" y="1799263"/>
                  <a:pt x="693505" y="1839996"/>
                  <a:pt x="715934" y="1885841"/>
                </a:cubicBezTo>
                <a:cubicBezTo>
                  <a:pt x="783003" y="1921763"/>
                  <a:pt x="828091" y="1992692"/>
                  <a:pt x="828091" y="2074152"/>
                </a:cubicBezTo>
                <a:cubicBezTo>
                  <a:pt x="828091" y="2133806"/>
                  <a:pt x="803912" y="2187812"/>
                  <a:pt x="764819" y="2226904"/>
                </a:cubicBezTo>
                <a:cubicBezTo>
                  <a:pt x="725726" y="2265997"/>
                  <a:pt x="671721" y="2290176"/>
                  <a:pt x="612067" y="2290176"/>
                </a:cubicBezTo>
                <a:cubicBezTo>
                  <a:pt x="492760" y="2290176"/>
                  <a:pt x="396043" y="2193459"/>
                  <a:pt x="396043" y="2074152"/>
                </a:cubicBezTo>
                <a:cubicBezTo>
                  <a:pt x="396043" y="1990768"/>
                  <a:pt x="443286" y="1918419"/>
                  <a:pt x="512918" y="1883280"/>
                </a:cubicBezTo>
                <a:cubicBezTo>
                  <a:pt x="532218" y="1839512"/>
                  <a:pt x="513617" y="1794156"/>
                  <a:pt x="486331" y="1757155"/>
                </a:cubicBezTo>
                <a:lnTo>
                  <a:pt x="0" y="1757155"/>
                </a:lnTo>
                <a:lnTo>
                  <a:pt x="0" y="1267857"/>
                </a:lnTo>
                <a:cubicBezTo>
                  <a:pt x="35436" y="1241878"/>
                  <a:pt x="78596" y="1225841"/>
                  <a:pt x="120314" y="1244237"/>
                </a:cubicBezTo>
                <a:cubicBezTo>
                  <a:pt x="155453" y="1313869"/>
                  <a:pt x="227802" y="1361112"/>
                  <a:pt x="311186" y="1361112"/>
                </a:cubicBezTo>
                <a:cubicBezTo>
                  <a:pt x="430493" y="1361112"/>
                  <a:pt x="527210" y="1264395"/>
                  <a:pt x="527210" y="1145088"/>
                </a:cubicBezTo>
                <a:cubicBezTo>
                  <a:pt x="527210" y="1085434"/>
                  <a:pt x="503031" y="1031429"/>
                  <a:pt x="463938" y="992336"/>
                </a:cubicBezTo>
                <a:cubicBezTo>
                  <a:pt x="424846" y="953243"/>
                  <a:pt x="370840" y="929064"/>
                  <a:pt x="311186" y="929064"/>
                </a:cubicBezTo>
                <a:cubicBezTo>
                  <a:pt x="229726" y="929064"/>
                  <a:pt x="158797" y="974152"/>
                  <a:pt x="122875" y="1041221"/>
                </a:cubicBezTo>
                <a:cubicBezTo>
                  <a:pt x="78969" y="1062702"/>
                  <a:pt x="39751" y="1048921"/>
                  <a:pt x="0" y="1022105"/>
                </a:cubicBezTo>
                <a:lnTo>
                  <a:pt x="0" y="533019"/>
                </a:lnTo>
                <a:lnTo>
                  <a:pt x="486305" y="533019"/>
                </a:lnTo>
                <a:cubicBezTo>
                  <a:pt x="514616" y="490912"/>
                  <a:pt x="530628" y="450179"/>
                  <a:pt x="508200" y="404335"/>
                </a:cubicBezTo>
                <a:cubicBezTo>
                  <a:pt x="441131" y="368413"/>
                  <a:pt x="396043" y="297484"/>
                  <a:pt x="396043" y="216024"/>
                </a:cubicBezTo>
                <a:cubicBezTo>
                  <a:pt x="396043" y="156370"/>
                  <a:pt x="420222" y="102364"/>
                  <a:pt x="459315" y="63272"/>
                </a:cubicBezTo>
                <a:close/>
              </a:path>
            </a:pathLst>
          </a:cu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47" name="Oval 155"/>
          <p:cNvSpPr/>
          <p:nvPr/>
        </p:nvSpPr>
        <p:spPr>
          <a:xfrm rot="18900000">
            <a:off x="6495804" y="3107864"/>
            <a:ext cx="1224136" cy="2290176"/>
          </a:xfrm>
          <a:custGeom>
            <a:avLst/>
            <a:gdLst/>
            <a:ahLst/>
            <a:cxnLst/>
            <a:rect l="l" t="t" r="r" b="b"/>
            <a:pathLst>
              <a:path w="1224136" h="2290176">
                <a:moveTo>
                  <a:pt x="764820" y="63272"/>
                </a:moveTo>
                <a:cubicBezTo>
                  <a:pt x="803913" y="102365"/>
                  <a:pt x="828092" y="156370"/>
                  <a:pt x="828092" y="216024"/>
                </a:cubicBezTo>
                <a:cubicBezTo>
                  <a:pt x="828092" y="299408"/>
                  <a:pt x="780849" y="371757"/>
                  <a:pt x="711217" y="406896"/>
                </a:cubicBezTo>
                <a:cubicBezTo>
                  <a:pt x="691917" y="450664"/>
                  <a:pt x="710518" y="496020"/>
                  <a:pt x="737803" y="533020"/>
                </a:cubicBezTo>
                <a:lnTo>
                  <a:pt x="1224136" y="533020"/>
                </a:lnTo>
                <a:lnTo>
                  <a:pt x="1224136" y="1022318"/>
                </a:lnTo>
                <a:cubicBezTo>
                  <a:pt x="1188700" y="1048297"/>
                  <a:pt x="1145539" y="1064335"/>
                  <a:pt x="1103821" y="1045938"/>
                </a:cubicBezTo>
                <a:cubicBezTo>
                  <a:pt x="1068682" y="976306"/>
                  <a:pt x="996333" y="929063"/>
                  <a:pt x="912949" y="929063"/>
                </a:cubicBezTo>
                <a:cubicBezTo>
                  <a:pt x="793642" y="929063"/>
                  <a:pt x="696925" y="1025780"/>
                  <a:pt x="696925" y="1145087"/>
                </a:cubicBezTo>
                <a:cubicBezTo>
                  <a:pt x="696925" y="1204741"/>
                  <a:pt x="721104" y="1258746"/>
                  <a:pt x="760197" y="1297839"/>
                </a:cubicBezTo>
                <a:cubicBezTo>
                  <a:pt x="799289" y="1336932"/>
                  <a:pt x="853295" y="1361111"/>
                  <a:pt x="912949" y="1361111"/>
                </a:cubicBezTo>
                <a:cubicBezTo>
                  <a:pt x="994409" y="1361111"/>
                  <a:pt x="1065338" y="1316024"/>
                  <a:pt x="1101260" y="1248954"/>
                </a:cubicBezTo>
                <a:cubicBezTo>
                  <a:pt x="1145167" y="1227474"/>
                  <a:pt x="1184385" y="1241254"/>
                  <a:pt x="1224136" y="1268071"/>
                </a:cubicBezTo>
                <a:lnTo>
                  <a:pt x="1224136" y="1757156"/>
                </a:lnTo>
                <a:lnTo>
                  <a:pt x="737830" y="1757156"/>
                </a:lnTo>
                <a:cubicBezTo>
                  <a:pt x="709520" y="1799264"/>
                  <a:pt x="693507" y="1839997"/>
                  <a:pt x="715935" y="1885841"/>
                </a:cubicBezTo>
                <a:cubicBezTo>
                  <a:pt x="783004" y="1921763"/>
                  <a:pt x="828092" y="1992692"/>
                  <a:pt x="828092" y="2074152"/>
                </a:cubicBezTo>
                <a:cubicBezTo>
                  <a:pt x="828092" y="2133806"/>
                  <a:pt x="803913" y="2187812"/>
                  <a:pt x="764820" y="2226904"/>
                </a:cubicBezTo>
                <a:cubicBezTo>
                  <a:pt x="725727" y="2265997"/>
                  <a:pt x="671722" y="2290176"/>
                  <a:pt x="612068" y="2290176"/>
                </a:cubicBezTo>
                <a:cubicBezTo>
                  <a:pt x="492761" y="2290176"/>
                  <a:pt x="396044" y="2193459"/>
                  <a:pt x="396044" y="2074152"/>
                </a:cubicBezTo>
                <a:cubicBezTo>
                  <a:pt x="396044" y="1990768"/>
                  <a:pt x="443287" y="1918419"/>
                  <a:pt x="512919" y="1883280"/>
                </a:cubicBezTo>
                <a:cubicBezTo>
                  <a:pt x="532219" y="1839512"/>
                  <a:pt x="513618" y="1794157"/>
                  <a:pt x="486333" y="1757156"/>
                </a:cubicBezTo>
                <a:lnTo>
                  <a:pt x="0" y="1757156"/>
                </a:lnTo>
                <a:lnTo>
                  <a:pt x="0" y="1271295"/>
                </a:lnTo>
                <a:cubicBezTo>
                  <a:pt x="37251" y="1243817"/>
                  <a:pt x="82955" y="1224793"/>
                  <a:pt x="127049" y="1244237"/>
                </a:cubicBezTo>
                <a:cubicBezTo>
                  <a:pt x="162188" y="1313869"/>
                  <a:pt x="234537" y="1361112"/>
                  <a:pt x="317921" y="1361112"/>
                </a:cubicBezTo>
                <a:cubicBezTo>
                  <a:pt x="437228" y="1361112"/>
                  <a:pt x="533945" y="1264395"/>
                  <a:pt x="533945" y="1145088"/>
                </a:cubicBezTo>
                <a:cubicBezTo>
                  <a:pt x="533945" y="1085434"/>
                  <a:pt x="509766" y="1031429"/>
                  <a:pt x="470673" y="992336"/>
                </a:cubicBezTo>
                <a:cubicBezTo>
                  <a:pt x="431581" y="953243"/>
                  <a:pt x="377575" y="929064"/>
                  <a:pt x="317921" y="929064"/>
                </a:cubicBezTo>
                <a:cubicBezTo>
                  <a:pt x="236461" y="929064"/>
                  <a:pt x="165532" y="974152"/>
                  <a:pt x="129610" y="1041221"/>
                </a:cubicBezTo>
                <a:cubicBezTo>
                  <a:pt x="83460" y="1063799"/>
                  <a:pt x="42490" y="1047421"/>
                  <a:pt x="0" y="1018884"/>
                </a:cubicBezTo>
                <a:lnTo>
                  <a:pt x="0" y="533020"/>
                </a:lnTo>
                <a:lnTo>
                  <a:pt x="486306" y="533020"/>
                </a:lnTo>
                <a:cubicBezTo>
                  <a:pt x="514616" y="490912"/>
                  <a:pt x="530629" y="450179"/>
                  <a:pt x="508201" y="404335"/>
                </a:cubicBezTo>
                <a:cubicBezTo>
                  <a:pt x="441132" y="368413"/>
                  <a:pt x="396044" y="297484"/>
                  <a:pt x="396044" y="216024"/>
                </a:cubicBezTo>
                <a:cubicBezTo>
                  <a:pt x="396044" y="156370"/>
                  <a:pt x="420223" y="102364"/>
                  <a:pt x="459316" y="63272"/>
                </a:cubicBezTo>
                <a:cubicBezTo>
                  <a:pt x="498409" y="24179"/>
                  <a:pt x="552414" y="0"/>
                  <a:pt x="612068" y="0"/>
                </a:cubicBezTo>
                <a:cubicBezTo>
                  <a:pt x="671722" y="0"/>
                  <a:pt x="725728" y="24180"/>
                  <a:pt x="764820" y="63272"/>
                </a:cubicBezTo>
                <a:close/>
              </a:path>
            </a:pathLst>
          </a:custGeom>
          <a:solidFill>
            <a:srgbClr val="00457C"/>
          </a:solidFill>
          <a:ln w="12700">
            <a:solidFill>
              <a:srgbClr val="00457C"/>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48" name="Oval 155"/>
          <p:cNvSpPr/>
          <p:nvPr/>
        </p:nvSpPr>
        <p:spPr>
          <a:xfrm rot="18900000">
            <a:off x="4764129" y="3107890"/>
            <a:ext cx="1224136" cy="2290177"/>
          </a:xfrm>
          <a:custGeom>
            <a:avLst/>
            <a:gdLst/>
            <a:ahLst/>
            <a:cxnLst/>
            <a:rect l="l" t="t" r="r" b="b"/>
            <a:pathLst>
              <a:path w="1224136" h="2290177">
                <a:moveTo>
                  <a:pt x="764821" y="63272"/>
                </a:moveTo>
                <a:cubicBezTo>
                  <a:pt x="803914" y="102365"/>
                  <a:pt x="828093" y="156370"/>
                  <a:pt x="828093" y="216024"/>
                </a:cubicBezTo>
                <a:cubicBezTo>
                  <a:pt x="828093" y="299408"/>
                  <a:pt x="780850" y="371757"/>
                  <a:pt x="711218" y="406896"/>
                </a:cubicBezTo>
                <a:cubicBezTo>
                  <a:pt x="691918" y="450664"/>
                  <a:pt x="710519" y="496020"/>
                  <a:pt x="737804" y="533020"/>
                </a:cubicBezTo>
                <a:lnTo>
                  <a:pt x="1224136" y="533020"/>
                </a:lnTo>
                <a:lnTo>
                  <a:pt x="1224136" y="1019537"/>
                </a:lnTo>
                <a:cubicBezTo>
                  <a:pt x="1187233" y="1046745"/>
                  <a:pt x="1142014" y="1065183"/>
                  <a:pt x="1098373" y="1045938"/>
                </a:cubicBezTo>
                <a:cubicBezTo>
                  <a:pt x="1063233" y="976306"/>
                  <a:pt x="990884" y="929063"/>
                  <a:pt x="907500" y="929063"/>
                </a:cubicBezTo>
                <a:cubicBezTo>
                  <a:pt x="788193" y="929063"/>
                  <a:pt x="691476" y="1025780"/>
                  <a:pt x="691476" y="1145087"/>
                </a:cubicBezTo>
                <a:cubicBezTo>
                  <a:pt x="691476" y="1204741"/>
                  <a:pt x="715655" y="1258747"/>
                  <a:pt x="754748" y="1297839"/>
                </a:cubicBezTo>
                <a:cubicBezTo>
                  <a:pt x="793841" y="1336932"/>
                  <a:pt x="847846" y="1361111"/>
                  <a:pt x="907500" y="1361111"/>
                </a:cubicBezTo>
                <a:cubicBezTo>
                  <a:pt x="988961" y="1361111"/>
                  <a:pt x="1059890" y="1316024"/>
                  <a:pt x="1095811" y="1248954"/>
                </a:cubicBezTo>
                <a:cubicBezTo>
                  <a:pt x="1141537" y="1226584"/>
                  <a:pt x="1182177" y="1242456"/>
                  <a:pt x="1224136" y="1270677"/>
                </a:cubicBezTo>
                <a:lnTo>
                  <a:pt x="1224136" y="1757156"/>
                </a:lnTo>
                <a:lnTo>
                  <a:pt x="737831" y="1757156"/>
                </a:lnTo>
                <a:cubicBezTo>
                  <a:pt x="709521" y="1799265"/>
                  <a:pt x="693508" y="1839998"/>
                  <a:pt x="715937" y="1885842"/>
                </a:cubicBezTo>
                <a:cubicBezTo>
                  <a:pt x="783005" y="1921764"/>
                  <a:pt x="828094" y="1992693"/>
                  <a:pt x="828094" y="2074153"/>
                </a:cubicBezTo>
                <a:cubicBezTo>
                  <a:pt x="828093" y="2133807"/>
                  <a:pt x="803915" y="2187813"/>
                  <a:pt x="764821" y="2226905"/>
                </a:cubicBezTo>
                <a:cubicBezTo>
                  <a:pt x="725728" y="2265998"/>
                  <a:pt x="671723" y="2290177"/>
                  <a:pt x="612070" y="2290177"/>
                </a:cubicBezTo>
                <a:cubicBezTo>
                  <a:pt x="492762" y="2290177"/>
                  <a:pt x="396045" y="2193460"/>
                  <a:pt x="396045" y="2074153"/>
                </a:cubicBezTo>
                <a:cubicBezTo>
                  <a:pt x="396045" y="1990769"/>
                  <a:pt x="443288" y="1918420"/>
                  <a:pt x="512921" y="1883281"/>
                </a:cubicBezTo>
                <a:cubicBezTo>
                  <a:pt x="532220" y="1839513"/>
                  <a:pt x="513619" y="1794157"/>
                  <a:pt x="486333" y="1757155"/>
                </a:cubicBezTo>
                <a:lnTo>
                  <a:pt x="1" y="1757156"/>
                </a:lnTo>
                <a:lnTo>
                  <a:pt x="1" y="1271298"/>
                </a:lnTo>
                <a:cubicBezTo>
                  <a:pt x="37251" y="1243817"/>
                  <a:pt x="82956" y="1224794"/>
                  <a:pt x="127049" y="1244238"/>
                </a:cubicBezTo>
                <a:cubicBezTo>
                  <a:pt x="162189" y="1313869"/>
                  <a:pt x="234538" y="1361113"/>
                  <a:pt x="317921" y="1361113"/>
                </a:cubicBezTo>
                <a:cubicBezTo>
                  <a:pt x="437228" y="1361113"/>
                  <a:pt x="533945" y="1264396"/>
                  <a:pt x="533945" y="1145089"/>
                </a:cubicBezTo>
                <a:cubicBezTo>
                  <a:pt x="533945" y="1085435"/>
                  <a:pt x="509766" y="1031429"/>
                  <a:pt x="470673" y="992337"/>
                </a:cubicBezTo>
                <a:cubicBezTo>
                  <a:pt x="431581" y="953244"/>
                  <a:pt x="377575" y="929065"/>
                  <a:pt x="317921" y="929065"/>
                </a:cubicBezTo>
                <a:cubicBezTo>
                  <a:pt x="236461" y="929065"/>
                  <a:pt x="165532" y="974153"/>
                  <a:pt x="129610" y="1041222"/>
                </a:cubicBezTo>
                <a:cubicBezTo>
                  <a:pt x="83461" y="1063799"/>
                  <a:pt x="42491" y="1047422"/>
                  <a:pt x="0" y="1018884"/>
                </a:cubicBezTo>
                <a:lnTo>
                  <a:pt x="0" y="533020"/>
                </a:lnTo>
                <a:lnTo>
                  <a:pt x="486307" y="533020"/>
                </a:lnTo>
                <a:cubicBezTo>
                  <a:pt x="514617" y="490912"/>
                  <a:pt x="530630" y="450179"/>
                  <a:pt x="508202" y="404335"/>
                </a:cubicBezTo>
                <a:cubicBezTo>
                  <a:pt x="441133" y="368413"/>
                  <a:pt x="396045" y="297484"/>
                  <a:pt x="396045" y="216024"/>
                </a:cubicBezTo>
                <a:cubicBezTo>
                  <a:pt x="396045" y="156370"/>
                  <a:pt x="420224" y="102364"/>
                  <a:pt x="459317" y="63272"/>
                </a:cubicBezTo>
                <a:cubicBezTo>
                  <a:pt x="498410" y="24179"/>
                  <a:pt x="552415" y="0"/>
                  <a:pt x="612069" y="0"/>
                </a:cubicBezTo>
                <a:cubicBezTo>
                  <a:pt x="671723" y="0"/>
                  <a:pt x="725728" y="24179"/>
                  <a:pt x="764821" y="63272"/>
                </a:cubicBezTo>
                <a:close/>
              </a:path>
            </a:pathLst>
          </a:cu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49" name="Rectangle 140"/>
          <p:cNvSpPr/>
          <p:nvPr/>
        </p:nvSpPr>
        <p:spPr>
          <a:xfrm rot="2700000">
            <a:off x="5629954" y="3973722"/>
            <a:ext cx="1224136" cy="2290176"/>
          </a:xfrm>
          <a:custGeom>
            <a:avLst/>
            <a:gdLst/>
            <a:ahLst/>
            <a:cxnLst/>
            <a:rect l="l" t="t" r="r" b="b"/>
            <a:pathLst>
              <a:path w="1224136" h="2290176">
                <a:moveTo>
                  <a:pt x="459315" y="63272"/>
                </a:moveTo>
                <a:cubicBezTo>
                  <a:pt x="498408" y="24178"/>
                  <a:pt x="552413" y="-1"/>
                  <a:pt x="612067" y="0"/>
                </a:cubicBezTo>
                <a:cubicBezTo>
                  <a:pt x="731374" y="-1"/>
                  <a:pt x="828091" y="96717"/>
                  <a:pt x="828091" y="216024"/>
                </a:cubicBezTo>
                <a:cubicBezTo>
                  <a:pt x="828091" y="299408"/>
                  <a:pt x="780848" y="371756"/>
                  <a:pt x="711216" y="406896"/>
                </a:cubicBezTo>
                <a:cubicBezTo>
                  <a:pt x="691916" y="450663"/>
                  <a:pt x="710517" y="496019"/>
                  <a:pt x="737802" y="533019"/>
                </a:cubicBezTo>
                <a:lnTo>
                  <a:pt x="1224136" y="533019"/>
                </a:lnTo>
                <a:lnTo>
                  <a:pt x="1224136" y="1022319"/>
                </a:lnTo>
                <a:cubicBezTo>
                  <a:pt x="1188699" y="1048297"/>
                  <a:pt x="1145539" y="1064335"/>
                  <a:pt x="1103821" y="1045939"/>
                </a:cubicBezTo>
                <a:cubicBezTo>
                  <a:pt x="1068681" y="976307"/>
                  <a:pt x="996332" y="929064"/>
                  <a:pt x="912948" y="929064"/>
                </a:cubicBezTo>
                <a:cubicBezTo>
                  <a:pt x="793641" y="929064"/>
                  <a:pt x="696924" y="1025781"/>
                  <a:pt x="696924" y="1145088"/>
                </a:cubicBezTo>
                <a:cubicBezTo>
                  <a:pt x="696924" y="1204742"/>
                  <a:pt x="721103" y="1258747"/>
                  <a:pt x="760196" y="1297840"/>
                </a:cubicBezTo>
                <a:cubicBezTo>
                  <a:pt x="799288" y="1336933"/>
                  <a:pt x="853295" y="1361112"/>
                  <a:pt x="912948" y="1361112"/>
                </a:cubicBezTo>
                <a:cubicBezTo>
                  <a:pt x="994408" y="1361112"/>
                  <a:pt x="1065338" y="1316024"/>
                  <a:pt x="1101259" y="1248955"/>
                </a:cubicBezTo>
                <a:cubicBezTo>
                  <a:pt x="1145166" y="1227475"/>
                  <a:pt x="1184384" y="1241255"/>
                  <a:pt x="1224136" y="1268072"/>
                </a:cubicBezTo>
                <a:lnTo>
                  <a:pt x="1224136" y="1757155"/>
                </a:lnTo>
                <a:lnTo>
                  <a:pt x="737830" y="1757155"/>
                </a:lnTo>
                <a:cubicBezTo>
                  <a:pt x="709519" y="1799263"/>
                  <a:pt x="693506" y="1839996"/>
                  <a:pt x="715934" y="1885841"/>
                </a:cubicBezTo>
                <a:cubicBezTo>
                  <a:pt x="783003" y="1921763"/>
                  <a:pt x="828091" y="1992692"/>
                  <a:pt x="828091" y="2074152"/>
                </a:cubicBezTo>
                <a:cubicBezTo>
                  <a:pt x="828091" y="2133806"/>
                  <a:pt x="803912" y="2187812"/>
                  <a:pt x="764819" y="2226904"/>
                </a:cubicBezTo>
                <a:cubicBezTo>
                  <a:pt x="725726" y="2265997"/>
                  <a:pt x="671721" y="2290176"/>
                  <a:pt x="612067" y="2290176"/>
                </a:cubicBezTo>
                <a:cubicBezTo>
                  <a:pt x="492760" y="2290176"/>
                  <a:pt x="396043" y="2193459"/>
                  <a:pt x="396043" y="2074152"/>
                </a:cubicBezTo>
                <a:cubicBezTo>
                  <a:pt x="396043" y="1990768"/>
                  <a:pt x="443286" y="1918419"/>
                  <a:pt x="512918" y="1883280"/>
                </a:cubicBezTo>
                <a:cubicBezTo>
                  <a:pt x="532219" y="1839511"/>
                  <a:pt x="513617" y="1794156"/>
                  <a:pt x="486332" y="1757155"/>
                </a:cubicBezTo>
                <a:lnTo>
                  <a:pt x="0" y="1757155"/>
                </a:lnTo>
                <a:lnTo>
                  <a:pt x="0" y="1270658"/>
                </a:lnTo>
                <a:cubicBezTo>
                  <a:pt x="36913" y="1243440"/>
                  <a:pt x="82146" y="1224987"/>
                  <a:pt x="125800" y="1244235"/>
                </a:cubicBezTo>
                <a:cubicBezTo>
                  <a:pt x="160938" y="1313868"/>
                  <a:pt x="233287" y="1361111"/>
                  <a:pt x="316671" y="1361111"/>
                </a:cubicBezTo>
                <a:cubicBezTo>
                  <a:pt x="435979" y="1361111"/>
                  <a:pt x="532696" y="1264394"/>
                  <a:pt x="532695" y="1145087"/>
                </a:cubicBezTo>
                <a:cubicBezTo>
                  <a:pt x="532696" y="1085433"/>
                  <a:pt x="508516" y="1031428"/>
                  <a:pt x="469423" y="992335"/>
                </a:cubicBezTo>
                <a:cubicBezTo>
                  <a:pt x="430331" y="953241"/>
                  <a:pt x="376325" y="929063"/>
                  <a:pt x="316671" y="929063"/>
                </a:cubicBezTo>
                <a:cubicBezTo>
                  <a:pt x="235212" y="929062"/>
                  <a:pt x="164282" y="974151"/>
                  <a:pt x="128360" y="1041219"/>
                </a:cubicBezTo>
                <a:cubicBezTo>
                  <a:pt x="82624" y="1063596"/>
                  <a:pt x="41974" y="1047710"/>
                  <a:pt x="0" y="1019480"/>
                </a:cubicBezTo>
                <a:lnTo>
                  <a:pt x="0" y="533019"/>
                </a:lnTo>
                <a:lnTo>
                  <a:pt x="486306" y="533019"/>
                </a:lnTo>
                <a:cubicBezTo>
                  <a:pt x="514616" y="490911"/>
                  <a:pt x="530629" y="450179"/>
                  <a:pt x="508200" y="404335"/>
                </a:cubicBezTo>
                <a:cubicBezTo>
                  <a:pt x="441131" y="368413"/>
                  <a:pt x="396043" y="297484"/>
                  <a:pt x="396043" y="216024"/>
                </a:cubicBezTo>
                <a:cubicBezTo>
                  <a:pt x="396043" y="156370"/>
                  <a:pt x="420223" y="102364"/>
                  <a:pt x="459315" y="63272"/>
                </a:cubicBezTo>
                <a:close/>
              </a:path>
            </a:pathLst>
          </a:custGeom>
          <a:solidFill>
            <a:schemeClr val="tx1">
              <a:lumMod val="50000"/>
              <a:lumOff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50" name="Rectangle 49"/>
          <p:cNvSpPr>
            <a:spLocks/>
          </p:cNvSpPr>
          <p:nvPr/>
        </p:nvSpPr>
        <p:spPr>
          <a:xfrm>
            <a:off x="8986689" y="3054650"/>
            <a:ext cx="1606464" cy="923330"/>
          </a:xfrm>
          <a:prstGeom prst="rect">
            <a:avLst/>
          </a:prstGeom>
        </p:spPr>
        <p:txBody>
          <a:bodyPr wrap="square" lIns="0" tIns="0" rIns="0" bIns="0">
            <a:spAutoFit/>
          </a:bodyPr>
          <a:lstStyle/>
          <a:p>
            <a:r>
              <a:rPr lang="en-US" sz="1200" dirty="0">
                <a:latin typeface="Verdana" panose="020B0604030504040204" pitchFamily="34" charset="0"/>
                <a:ea typeface="Verdana" panose="020B0604030504040204" pitchFamily="34" charset="0"/>
              </a:rPr>
              <a:t>The discount rate reflects the time value of money but not the actuarial or investment </a:t>
            </a:r>
            <a:r>
              <a:rPr lang="en-US" sz="1200" dirty="0" smtClean="0">
                <a:latin typeface="Verdana" panose="020B0604030504040204" pitchFamily="34" charset="0"/>
                <a:ea typeface="Verdana" panose="020B0604030504040204" pitchFamily="34" charset="0"/>
              </a:rPr>
              <a:t>risk </a:t>
            </a:r>
            <a:endParaRPr lang="en-US" sz="1200" dirty="0">
              <a:latin typeface="Verdana" panose="020B0604030504040204" pitchFamily="34" charset="0"/>
              <a:ea typeface="Verdana" panose="020B0604030504040204" pitchFamily="34" charset="0"/>
            </a:endParaRPr>
          </a:p>
        </p:txBody>
      </p:sp>
      <p:sp>
        <p:nvSpPr>
          <p:cNvPr id="51" name="Rectangle 50"/>
          <p:cNvSpPr>
            <a:spLocks/>
          </p:cNvSpPr>
          <p:nvPr/>
        </p:nvSpPr>
        <p:spPr>
          <a:xfrm>
            <a:off x="8986689" y="5483863"/>
            <a:ext cx="1606464" cy="1107996"/>
          </a:xfrm>
          <a:prstGeom prst="rect">
            <a:avLst/>
          </a:prstGeom>
        </p:spPr>
        <p:txBody>
          <a:bodyPr wrap="square" lIns="0" tIns="0" rIns="0" bIns="0">
            <a:spAutoFit/>
          </a:bodyPr>
          <a:lstStyle/>
          <a:p>
            <a:r>
              <a:rPr lang="en-US" sz="1200" dirty="0">
                <a:latin typeface="Verdana" panose="020B0604030504040204" pitchFamily="34" charset="0"/>
                <a:ea typeface="Verdana" panose="020B0604030504040204" pitchFamily="34" charset="0"/>
              </a:rPr>
              <a:t>The discount rate does not reflect the risk that future experience may differ from actuarial </a:t>
            </a:r>
            <a:r>
              <a:rPr lang="en-US" sz="1200" dirty="0" smtClean="0">
                <a:latin typeface="Verdana" panose="020B0604030504040204" pitchFamily="34" charset="0"/>
                <a:ea typeface="Verdana" panose="020B0604030504040204" pitchFamily="34" charset="0"/>
              </a:rPr>
              <a:t>assumptions </a:t>
            </a:r>
            <a:endParaRPr lang="en-US" sz="1200" dirty="0">
              <a:latin typeface="Verdana" panose="020B0604030504040204" pitchFamily="34" charset="0"/>
              <a:ea typeface="Verdana" panose="020B0604030504040204" pitchFamily="34" charset="0"/>
            </a:endParaRPr>
          </a:p>
        </p:txBody>
      </p:sp>
      <p:sp>
        <p:nvSpPr>
          <p:cNvPr id="52" name="Rectangle 51"/>
          <p:cNvSpPr/>
          <p:nvPr/>
        </p:nvSpPr>
        <p:spPr>
          <a:xfrm>
            <a:off x="1178252" y="3054650"/>
            <a:ext cx="1606464" cy="738664"/>
          </a:xfrm>
          <a:prstGeom prst="rect">
            <a:avLst/>
          </a:prstGeom>
        </p:spPr>
        <p:txBody>
          <a:bodyPr wrap="square" lIns="0" tIns="0" rIns="0" bIns="0">
            <a:spAutoFit/>
          </a:bodyPr>
          <a:lstStyle/>
          <a:p>
            <a:r>
              <a:rPr lang="en-US" sz="1200" dirty="0">
                <a:latin typeface="Verdana" panose="020B0604030504040204" pitchFamily="34" charset="0"/>
                <a:ea typeface="Verdana" panose="020B0604030504040204" pitchFamily="34" charset="0"/>
              </a:rPr>
              <a:t>The discount rate does not reflect the entity-specific credit </a:t>
            </a:r>
            <a:r>
              <a:rPr lang="en-US" sz="1200" dirty="0" smtClean="0">
                <a:latin typeface="Verdana" panose="020B0604030504040204" pitchFamily="34" charset="0"/>
                <a:ea typeface="Verdana" panose="020B0604030504040204" pitchFamily="34" charset="0"/>
              </a:rPr>
              <a:t>risk </a:t>
            </a:r>
            <a:endParaRPr lang="en-US" sz="1200" dirty="0">
              <a:latin typeface="Verdana" panose="020B0604030504040204" pitchFamily="34" charset="0"/>
              <a:ea typeface="Verdana" panose="020B0604030504040204" pitchFamily="34" charset="0"/>
            </a:endParaRPr>
          </a:p>
        </p:txBody>
      </p:sp>
      <p:sp>
        <p:nvSpPr>
          <p:cNvPr id="53" name="Rectangle 52"/>
          <p:cNvSpPr/>
          <p:nvPr/>
        </p:nvSpPr>
        <p:spPr>
          <a:xfrm>
            <a:off x="1178252" y="5620597"/>
            <a:ext cx="1606464" cy="923330"/>
          </a:xfrm>
          <a:prstGeom prst="rect">
            <a:avLst/>
          </a:prstGeom>
        </p:spPr>
        <p:txBody>
          <a:bodyPr wrap="square" lIns="0" tIns="0" rIns="0" bIns="0">
            <a:spAutoFit/>
          </a:bodyPr>
          <a:lstStyle/>
          <a:p>
            <a:r>
              <a:rPr lang="en-US" sz="1200" dirty="0">
                <a:latin typeface="Verdana" panose="020B0604030504040204" pitchFamily="34" charset="0"/>
                <a:ea typeface="Verdana" panose="020B0604030504040204" pitchFamily="34" charset="0"/>
              </a:rPr>
              <a:t>The discount rate reflects the currency and the estimated timing of benefit </a:t>
            </a:r>
            <a:r>
              <a:rPr lang="en-US" sz="1200" dirty="0" smtClean="0">
                <a:latin typeface="Verdana" panose="020B0604030504040204" pitchFamily="34" charset="0"/>
                <a:ea typeface="Verdana" panose="020B0604030504040204" pitchFamily="34" charset="0"/>
              </a:rPr>
              <a:t>payments</a:t>
            </a:r>
            <a:endParaRPr lang="en-US" sz="1200" dirty="0">
              <a:latin typeface="Verdana" panose="020B0604030504040204" pitchFamily="34" charset="0"/>
              <a:ea typeface="Verdana" panose="020B0604030504040204" pitchFamily="34" charset="0"/>
            </a:endParaRPr>
          </a:p>
        </p:txBody>
      </p:sp>
      <p:sp>
        <p:nvSpPr>
          <p:cNvPr id="54" name="Freeform 53"/>
          <p:cNvSpPr>
            <a:spLocks/>
          </p:cNvSpPr>
          <p:nvPr/>
        </p:nvSpPr>
        <p:spPr bwMode="gray">
          <a:xfrm flipH="1">
            <a:off x="7078802" y="2898932"/>
            <a:ext cx="1527408" cy="464893"/>
          </a:xfrm>
          <a:custGeom>
            <a:avLst/>
            <a:gdLst>
              <a:gd name="connsiteX0" fmla="*/ 1575303 w 1575303"/>
              <a:gd name="connsiteY0" fmla="*/ 1403288 h 1403288"/>
              <a:gd name="connsiteX1" fmla="*/ 1575303 w 1575303"/>
              <a:gd name="connsiteY1" fmla="*/ 0 h 1403288"/>
              <a:gd name="connsiteX2" fmla="*/ 0 w 1575303"/>
              <a:gd name="connsiteY2" fmla="*/ 0 h 1403288"/>
            </a:gdLst>
            <a:ahLst/>
            <a:cxnLst>
              <a:cxn ang="0">
                <a:pos x="connsiteX0" y="connsiteY0"/>
              </a:cxn>
              <a:cxn ang="0">
                <a:pos x="connsiteX1" y="connsiteY1"/>
              </a:cxn>
              <a:cxn ang="0">
                <a:pos x="connsiteX2" y="connsiteY2"/>
              </a:cxn>
            </a:cxnLst>
            <a:rect l="l" t="t" r="r" b="b"/>
            <a:pathLst>
              <a:path w="1575303" h="1403288">
                <a:moveTo>
                  <a:pt x="1575303" y="1403288"/>
                </a:moveTo>
                <a:lnTo>
                  <a:pt x="1575303" y="0"/>
                </a:lnTo>
                <a:lnTo>
                  <a:pt x="0" y="0"/>
                </a:lnTo>
              </a:path>
            </a:pathLst>
          </a:custGeom>
          <a:noFill/>
          <a:ln w="9525" algn="ctr">
            <a:solidFill>
              <a:srgbClr val="BBBCBC"/>
            </a:solidFill>
            <a:miter lim="800000"/>
            <a:headEnd/>
            <a:tailEnd/>
          </a:ln>
        </p:spPr>
        <p:txBody>
          <a:bodyPr rtlCol="0" anchor="ctr"/>
          <a:lstStyle/>
          <a:p>
            <a:pPr algn="ctr"/>
            <a:endParaRPr lang="en-US">
              <a:solidFill>
                <a:schemeClr val="accent6"/>
              </a:solidFill>
            </a:endParaRPr>
          </a:p>
        </p:txBody>
      </p:sp>
      <p:sp>
        <p:nvSpPr>
          <p:cNvPr id="55" name="Freeform 54"/>
          <p:cNvSpPr>
            <a:spLocks/>
          </p:cNvSpPr>
          <p:nvPr/>
        </p:nvSpPr>
        <p:spPr bwMode="gray">
          <a:xfrm>
            <a:off x="2690575" y="3005882"/>
            <a:ext cx="2668906" cy="415023"/>
          </a:xfrm>
          <a:custGeom>
            <a:avLst/>
            <a:gdLst>
              <a:gd name="connsiteX0" fmla="*/ 1575303 w 1575303"/>
              <a:gd name="connsiteY0" fmla="*/ 1403288 h 1403288"/>
              <a:gd name="connsiteX1" fmla="*/ 1575303 w 1575303"/>
              <a:gd name="connsiteY1" fmla="*/ 0 h 1403288"/>
              <a:gd name="connsiteX2" fmla="*/ 0 w 1575303"/>
              <a:gd name="connsiteY2" fmla="*/ 0 h 1403288"/>
            </a:gdLst>
            <a:ahLst/>
            <a:cxnLst>
              <a:cxn ang="0">
                <a:pos x="connsiteX0" y="connsiteY0"/>
              </a:cxn>
              <a:cxn ang="0">
                <a:pos x="connsiteX1" y="connsiteY1"/>
              </a:cxn>
              <a:cxn ang="0">
                <a:pos x="connsiteX2" y="connsiteY2"/>
              </a:cxn>
            </a:cxnLst>
            <a:rect l="l" t="t" r="r" b="b"/>
            <a:pathLst>
              <a:path w="1575303" h="1403288">
                <a:moveTo>
                  <a:pt x="1575303" y="1403288"/>
                </a:moveTo>
                <a:lnTo>
                  <a:pt x="1575303" y="0"/>
                </a:lnTo>
                <a:lnTo>
                  <a:pt x="0" y="0"/>
                </a:lnTo>
              </a:path>
            </a:pathLst>
          </a:custGeom>
          <a:noFill/>
          <a:ln w="9525" algn="ctr">
            <a:solidFill>
              <a:srgbClr val="BBBCBC"/>
            </a:solidFill>
            <a:miter lim="800000"/>
            <a:headEnd/>
            <a:tailEnd/>
          </a:ln>
        </p:spPr>
        <p:txBody>
          <a:bodyPr rtlCol="0" anchor="ctr"/>
          <a:lstStyle/>
          <a:p>
            <a:pPr algn="ctr"/>
            <a:endParaRPr lang="en-US">
              <a:solidFill>
                <a:schemeClr val="accent6"/>
              </a:solidFill>
            </a:endParaRPr>
          </a:p>
        </p:txBody>
      </p:sp>
      <p:sp>
        <p:nvSpPr>
          <p:cNvPr id="56" name="Freeform 55"/>
          <p:cNvSpPr/>
          <p:nvPr/>
        </p:nvSpPr>
        <p:spPr bwMode="gray">
          <a:xfrm rot="10800000">
            <a:off x="7324724" y="4893869"/>
            <a:ext cx="1247775" cy="867155"/>
          </a:xfrm>
          <a:custGeom>
            <a:avLst/>
            <a:gdLst>
              <a:gd name="connsiteX0" fmla="*/ 1575303 w 1575303"/>
              <a:gd name="connsiteY0" fmla="*/ 1403288 h 1403288"/>
              <a:gd name="connsiteX1" fmla="*/ 1575303 w 1575303"/>
              <a:gd name="connsiteY1" fmla="*/ 0 h 1403288"/>
              <a:gd name="connsiteX2" fmla="*/ 0 w 1575303"/>
              <a:gd name="connsiteY2" fmla="*/ 0 h 1403288"/>
            </a:gdLst>
            <a:ahLst/>
            <a:cxnLst>
              <a:cxn ang="0">
                <a:pos x="connsiteX0" y="connsiteY0"/>
              </a:cxn>
              <a:cxn ang="0">
                <a:pos x="connsiteX1" y="connsiteY1"/>
              </a:cxn>
              <a:cxn ang="0">
                <a:pos x="connsiteX2" y="connsiteY2"/>
              </a:cxn>
            </a:cxnLst>
            <a:rect l="l" t="t" r="r" b="b"/>
            <a:pathLst>
              <a:path w="1575303" h="1403288">
                <a:moveTo>
                  <a:pt x="1575303" y="1403288"/>
                </a:moveTo>
                <a:lnTo>
                  <a:pt x="1575303" y="0"/>
                </a:lnTo>
                <a:lnTo>
                  <a:pt x="0" y="0"/>
                </a:lnTo>
              </a:path>
            </a:pathLst>
          </a:custGeom>
          <a:noFill/>
          <a:ln w="9525" algn="ctr">
            <a:solidFill>
              <a:srgbClr val="BBBCBC"/>
            </a:solidFill>
            <a:miter lim="800000"/>
            <a:headEnd/>
            <a:tailEnd/>
          </a:ln>
        </p:spPr>
        <p:txBody>
          <a:bodyPr rtlCol="0" anchor="ctr"/>
          <a:lstStyle/>
          <a:p>
            <a:pPr algn="ctr"/>
            <a:endParaRPr lang="en-US">
              <a:solidFill>
                <a:schemeClr val="accent6"/>
              </a:solidFill>
            </a:endParaRPr>
          </a:p>
        </p:txBody>
      </p:sp>
      <p:sp>
        <p:nvSpPr>
          <p:cNvPr id="57" name="Freeform 56"/>
          <p:cNvSpPr/>
          <p:nvPr/>
        </p:nvSpPr>
        <p:spPr bwMode="gray">
          <a:xfrm rot="16200000">
            <a:off x="3846388" y="4105579"/>
            <a:ext cx="528931" cy="2756568"/>
          </a:xfrm>
          <a:custGeom>
            <a:avLst/>
            <a:gdLst>
              <a:gd name="connsiteX0" fmla="*/ 1575303 w 1575303"/>
              <a:gd name="connsiteY0" fmla="*/ 1403288 h 1403288"/>
              <a:gd name="connsiteX1" fmla="*/ 1575303 w 1575303"/>
              <a:gd name="connsiteY1" fmla="*/ 0 h 1403288"/>
              <a:gd name="connsiteX2" fmla="*/ 0 w 1575303"/>
              <a:gd name="connsiteY2" fmla="*/ 0 h 1403288"/>
            </a:gdLst>
            <a:ahLst/>
            <a:cxnLst>
              <a:cxn ang="0">
                <a:pos x="connsiteX0" y="connsiteY0"/>
              </a:cxn>
              <a:cxn ang="0">
                <a:pos x="connsiteX1" y="connsiteY1"/>
              </a:cxn>
              <a:cxn ang="0">
                <a:pos x="connsiteX2" y="connsiteY2"/>
              </a:cxn>
            </a:cxnLst>
            <a:rect l="l" t="t" r="r" b="b"/>
            <a:pathLst>
              <a:path w="1575303" h="1403288">
                <a:moveTo>
                  <a:pt x="1575303" y="1403288"/>
                </a:moveTo>
                <a:lnTo>
                  <a:pt x="1575303" y="0"/>
                </a:lnTo>
                <a:lnTo>
                  <a:pt x="0" y="0"/>
                </a:lnTo>
              </a:path>
            </a:pathLst>
          </a:custGeom>
          <a:noFill/>
          <a:ln w="9525" algn="ctr">
            <a:solidFill>
              <a:srgbClr val="BBBCBC"/>
            </a:solidFill>
            <a:miter lim="800000"/>
            <a:headEnd/>
            <a:tailEnd/>
          </a:ln>
        </p:spPr>
        <p:txBody>
          <a:bodyPr rtlCol="0" anchor="ctr"/>
          <a:lstStyle/>
          <a:p>
            <a:pPr algn="ctr"/>
            <a:endParaRPr lang="en-US">
              <a:solidFill>
                <a:schemeClr val="accent6"/>
              </a:solidFill>
            </a:endParaRPr>
          </a:p>
        </p:txBody>
      </p:sp>
      <p:sp>
        <p:nvSpPr>
          <p:cNvPr id="58" name="Freeform 16"/>
          <p:cNvSpPr>
            <a:spLocks noChangeAspect="1"/>
          </p:cNvSpPr>
          <p:nvPr/>
        </p:nvSpPr>
        <p:spPr bwMode="auto">
          <a:xfrm rot="18900000">
            <a:off x="3706389" y="2036253"/>
            <a:ext cx="437695" cy="434745"/>
          </a:xfrm>
          <a:custGeom>
            <a:avLst/>
            <a:gdLst>
              <a:gd name="T0" fmla="*/ 212 w 212"/>
              <a:gd name="T1" fmla="*/ 105 h 210"/>
              <a:gd name="T2" fmla="*/ 212 w 212"/>
              <a:gd name="T3" fmla="*/ 105 h 210"/>
              <a:gd name="T4" fmla="*/ 212 w 212"/>
              <a:gd name="T5" fmla="*/ 105 h 210"/>
              <a:gd name="T6" fmla="*/ 212 w 212"/>
              <a:gd name="T7" fmla="*/ 105 h 210"/>
              <a:gd name="T8" fmla="*/ 198 w 212"/>
              <a:gd name="T9" fmla="*/ 97 h 210"/>
              <a:gd name="T10" fmla="*/ 153 w 212"/>
              <a:gd name="T11" fmla="*/ 93 h 210"/>
              <a:gd name="T12" fmla="*/ 140 w 212"/>
              <a:gd name="T13" fmla="*/ 77 h 210"/>
              <a:gd name="T14" fmla="*/ 146 w 212"/>
              <a:gd name="T15" fmla="*/ 70 h 210"/>
              <a:gd name="T16" fmla="*/ 140 w 212"/>
              <a:gd name="T17" fmla="*/ 64 h 210"/>
              <a:gd name="T18" fmla="*/ 139 w 212"/>
              <a:gd name="T19" fmla="*/ 64 h 210"/>
              <a:gd name="T20" fmla="*/ 139 w 212"/>
              <a:gd name="T21" fmla="*/ 64 h 210"/>
              <a:gd name="T22" fmla="*/ 131 w 212"/>
              <a:gd name="T23" fmla="*/ 64 h 210"/>
              <a:gd name="T24" fmla="*/ 117 w 212"/>
              <a:gd name="T25" fmla="*/ 45 h 210"/>
              <a:gd name="T26" fmla="*/ 117 w 212"/>
              <a:gd name="T27" fmla="*/ 45 h 210"/>
              <a:gd name="T28" fmla="*/ 123 w 212"/>
              <a:gd name="T29" fmla="*/ 39 h 210"/>
              <a:gd name="T30" fmla="*/ 118 w 212"/>
              <a:gd name="T31" fmla="*/ 33 h 210"/>
              <a:gd name="T32" fmla="*/ 118 w 212"/>
              <a:gd name="T33" fmla="*/ 33 h 210"/>
              <a:gd name="T34" fmla="*/ 108 w 212"/>
              <a:gd name="T35" fmla="*/ 33 h 210"/>
              <a:gd name="T36" fmla="*/ 101 w 212"/>
              <a:gd name="T37" fmla="*/ 24 h 210"/>
              <a:gd name="T38" fmla="*/ 89 w 212"/>
              <a:gd name="T39" fmla="*/ 7 h 210"/>
              <a:gd name="T40" fmla="*/ 77 w 212"/>
              <a:gd name="T41" fmla="*/ 0 h 210"/>
              <a:gd name="T42" fmla="*/ 67 w 212"/>
              <a:gd name="T43" fmla="*/ 0 h 210"/>
              <a:gd name="T44" fmla="*/ 86 w 212"/>
              <a:gd name="T45" fmla="*/ 45 h 210"/>
              <a:gd name="T46" fmla="*/ 94 w 212"/>
              <a:gd name="T47" fmla="*/ 64 h 210"/>
              <a:gd name="T48" fmla="*/ 98 w 212"/>
              <a:gd name="T49" fmla="*/ 85 h 210"/>
              <a:gd name="T50" fmla="*/ 80 w 212"/>
              <a:gd name="T51" fmla="*/ 95 h 210"/>
              <a:gd name="T52" fmla="*/ 36 w 212"/>
              <a:gd name="T53" fmla="*/ 97 h 210"/>
              <a:gd name="T54" fmla="*/ 14 w 212"/>
              <a:gd name="T55" fmla="*/ 69 h 210"/>
              <a:gd name="T56" fmla="*/ 0 w 212"/>
              <a:gd name="T57" fmla="*/ 67 h 210"/>
              <a:gd name="T58" fmla="*/ 9 w 212"/>
              <a:gd name="T59" fmla="*/ 101 h 210"/>
              <a:gd name="T60" fmla="*/ 8 w 212"/>
              <a:gd name="T61" fmla="*/ 101 h 210"/>
              <a:gd name="T62" fmla="*/ 4 w 212"/>
              <a:gd name="T63" fmla="*/ 105 h 210"/>
              <a:gd name="T64" fmla="*/ 8 w 212"/>
              <a:gd name="T65" fmla="*/ 110 h 210"/>
              <a:gd name="T66" fmla="*/ 9 w 212"/>
              <a:gd name="T67" fmla="*/ 110 h 210"/>
              <a:gd name="T68" fmla="*/ 0 w 212"/>
              <a:gd name="T69" fmla="*/ 143 h 210"/>
              <a:gd name="T70" fmla="*/ 14 w 212"/>
              <a:gd name="T71" fmla="*/ 141 h 210"/>
              <a:gd name="T72" fmla="*/ 36 w 212"/>
              <a:gd name="T73" fmla="*/ 112 h 210"/>
              <a:gd name="T74" fmla="*/ 80 w 212"/>
              <a:gd name="T75" fmla="*/ 114 h 210"/>
              <a:gd name="T76" fmla="*/ 98 w 212"/>
              <a:gd name="T77" fmla="*/ 124 h 210"/>
              <a:gd name="T78" fmla="*/ 94 w 212"/>
              <a:gd name="T79" fmla="*/ 145 h 210"/>
              <a:gd name="T80" fmla="*/ 86 w 212"/>
              <a:gd name="T81" fmla="*/ 165 h 210"/>
              <a:gd name="T82" fmla="*/ 67 w 212"/>
              <a:gd name="T83" fmla="*/ 210 h 210"/>
              <a:gd name="T84" fmla="*/ 77 w 212"/>
              <a:gd name="T85" fmla="*/ 210 h 210"/>
              <a:gd name="T86" fmla="*/ 89 w 212"/>
              <a:gd name="T87" fmla="*/ 202 h 210"/>
              <a:gd name="T88" fmla="*/ 101 w 212"/>
              <a:gd name="T89" fmla="*/ 186 h 210"/>
              <a:gd name="T90" fmla="*/ 108 w 212"/>
              <a:gd name="T91" fmla="*/ 177 h 210"/>
              <a:gd name="T92" fmla="*/ 118 w 212"/>
              <a:gd name="T93" fmla="*/ 177 h 210"/>
              <a:gd name="T94" fmla="*/ 118 w 212"/>
              <a:gd name="T95" fmla="*/ 177 h 210"/>
              <a:gd name="T96" fmla="*/ 123 w 212"/>
              <a:gd name="T97" fmla="*/ 171 h 210"/>
              <a:gd name="T98" fmla="*/ 117 w 212"/>
              <a:gd name="T99" fmla="*/ 165 h 210"/>
              <a:gd name="T100" fmla="*/ 117 w 212"/>
              <a:gd name="T101" fmla="*/ 165 h 210"/>
              <a:gd name="T102" fmla="*/ 131 w 212"/>
              <a:gd name="T103" fmla="*/ 145 h 210"/>
              <a:gd name="T104" fmla="*/ 141 w 212"/>
              <a:gd name="T105" fmla="*/ 145 h 210"/>
              <a:gd name="T106" fmla="*/ 141 w 212"/>
              <a:gd name="T107" fmla="*/ 145 h 210"/>
              <a:gd name="T108" fmla="*/ 146 w 212"/>
              <a:gd name="T109" fmla="*/ 139 h 210"/>
              <a:gd name="T110" fmla="*/ 140 w 212"/>
              <a:gd name="T111" fmla="*/ 133 h 210"/>
              <a:gd name="T112" fmla="*/ 153 w 212"/>
              <a:gd name="T113" fmla="*/ 116 h 210"/>
              <a:gd name="T114" fmla="*/ 198 w 212"/>
              <a:gd name="T115" fmla="*/ 112 h 210"/>
              <a:gd name="T116" fmla="*/ 212 w 212"/>
              <a:gd name="T1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2" h="210">
                <a:moveTo>
                  <a:pt x="212" y="105"/>
                </a:moveTo>
                <a:cubicBezTo>
                  <a:pt x="212" y="105"/>
                  <a:pt x="212" y="105"/>
                  <a:pt x="212" y="105"/>
                </a:cubicBezTo>
                <a:cubicBezTo>
                  <a:pt x="212" y="105"/>
                  <a:pt x="212" y="105"/>
                  <a:pt x="212" y="105"/>
                </a:cubicBezTo>
                <a:cubicBezTo>
                  <a:pt x="212" y="105"/>
                  <a:pt x="212" y="105"/>
                  <a:pt x="212" y="105"/>
                </a:cubicBezTo>
                <a:cubicBezTo>
                  <a:pt x="212" y="102"/>
                  <a:pt x="207" y="99"/>
                  <a:pt x="198" y="97"/>
                </a:cubicBezTo>
                <a:cubicBezTo>
                  <a:pt x="189" y="95"/>
                  <a:pt x="174" y="94"/>
                  <a:pt x="153" y="93"/>
                </a:cubicBezTo>
                <a:cubicBezTo>
                  <a:pt x="149" y="89"/>
                  <a:pt x="145" y="83"/>
                  <a:pt x="140" y="77"/>
                </a:cubicBezTo>
                <a:cubicBezTo>
                  <a:pt x="143" y="76"/>
                  <a:pt x="146" y="74"/>
                  <a:pt x="146" y="70"/>
                </a:cubicBezTo>
                <a:cubicBezTo>
                  <a:pt x="146" y="67"/>
                  <a:pt x="143" y="64"/>
                  <a:pt x="140" y="64"/>
                </a:cubicBezTo>
                <a:cubicBezTo>
                  <a:pt x="140" y="64"/>
                  <a:pt x="139" y="64"/>
                  <a:pt x="139" y="64"/>
                </a:cubicBezTo>
                <a:cubicBezTo>
                  <a:pt x="139" y="64"/>
                  <a:pt x="139" y="64"/>
                  <a:pt x="139" y="64"/>
                </a:cubicBezTo>
                <a:cubicBezTo>
                  <a:pt x="131" y="64"/>
                  <a:pt x="131" y="64"/>
                  <a:pt x="131" y="64"/>
                </a:cubicBezTo>
                <a:cubicBezTo>
                  <a:pt x="117" y="45"/>
                  <a:pt x="117" y="45"/>
                  <a:pt x="117" y="45"/>
                </a:cubicBezTo>
                <a:cubicBezTo>
                  <a:pt x="117" y="45"/>
                  <a:pt x="117" y="45"/>
                  <a:pt x="117" y="45"/>
                </a:cubicBezTo>
                <a:cubicBezTo>
                  <a:pt x="121" y="45"/>
                  <a:pt x="123" y="42"/>
                  <a:pt x="123" y="39"/>
                </a:cubicBezTo>
                <a:cubicBezTo>
                  <a:pt x="123" y="36"/>
                  <a:pt x="121" y="33"/>
                  <a:pt x="118" y="33"/>
                </a:cubicBezTo>
                <a:cubicBezTo>
                  <a:pt x="118" y="33"/>
                  <a:pt x="118" y="33"/>
                  <a:pt x="118" y="33"/>
                </a:cubicBezTo>
                <a:cubicBezTo>
                  <a:pt x="108" y="33"/>
                  <a:pt x="108" y="33"/>
                  <a:pt x="108" y="33"/>
                </a:cubicBezTo>
                <a:cubicBezTo>
                  <a:pt x="101" y="24"/>
                  <a:pt x="101" y="24"/>
                  <a:pt x="101" y="24"/>
                </a:cubicBezTo>
                <a:cubicBezTo>
                  <a:pt x="97" y="18"/>
                  <a:pt x="93" y="13"/>
                  <a:pt x="89" y="7"/>
                </a:cubicBezTo>
                <a:cubicBezTo>
                  <a:pt x="85" y="2"/>
                  <a:pt x="81" y="0"/>
                  <a:pt x="77" y="0"/>
                </a:cubicBezTo>
                <a:cubicBezTo>
                  <a:pt x="67" y="0"/>
                  <a:pt x="67" y="0"/>
                  <a:pt x="67" y="0"/>
                </a:cubicBezTo>
                <a:cubicBezTo>
                  <a:pt x="72" y="13"/>
                  <a:pt x="79" y="28"/>
                  <a:pt x="86" y="45"/>
                </a:cubicBezTo>
                <a:cubicBezTo>
                  <a:pt x="88" y="51"/>
                  <a:pt x="91" y="58"/>
                  <a:pt x="94" y="64"/>
                </a:cubicBezTo>
                <a:cubicBezTo>
                  <a:pt x="97" y="73"/>
                  <a:pt x="98" y="80"/>
                  <a:pt x="98" y="85"/>
                </a:cubicBezTo>
                <a:cubicBezTo>
                  <a:pt x="98" y="92"/>
                  <a:pt x="92" y="95"/>
                  <a:pt x="80" y="95"/>
                </a:cubicBezTo>
                <a:cubicBezTo>
                  <a:pt x="36" y="97"/>
                  <a:pt x="36" y="97"/>
                  <a:pt x="36" y="97"/>
                </a:cubicBezTo>
                <a:cubicBezTo>
                  <a:pt x="14" y="69"/>
                  <a:pt x="14" y="69"/>
                  <a:pt x="14" y="69"/>
                </a:cubicBezTo>
                <a:cubicBezTo>
                  <a:pt x="12" y="69"/>
                  <a:pt x="8" y="68"/>
                  <a:pt x="0" y="67"/>
                </a:cubicBezTo>
                <a:cubicBezTo>
                  <a:pt x="9" y="101"/>
                  <a:pt x="9" y="101"/>
                  <a:pt x="9" y="101"/>
                </a:cubicBezTo>
                <a:cubicBezTo>
                  <a:pt x="9" y="101"/>
                  <a:pt x="8" y="101"/>
                  <a:pt x="8" y="101"/>
                </a:cubicBezTo>
                <a:cubicBezTo>
                  <a:pt x="6" y="101"/>
                  <a:pt x="4" y="103"/>
                  <a:pt x="4" y="105"/>
                </a:cubicBezTo>
                <a:cubicBezTo>
                  <a:pt x="4" y="108"/>
                  <a:pt x="6" y="110"/>
                  <a:pt x="8" y="110"/>
                </a:cubicBezTo>
                <a:cubicBezTo>
                  <a:pt x="8" y="110"/>
                  <a:pt x="8" y="110"/>
                  <a:pt x="9" y="110"/>
                </a:cubicBezTo>
                <a:cubicBezTo>
                  <a:pt x="0" y="143"/>
                  <a:pt x="0" y="143"/>
                  <a:pt x="0" y="143"/>
                </a:cubicBezTo>
                <a:cubicBezTo>
                  <a:pt x="8" y="142"/>
                  <a:pt x="12" y="141"/>
                  <a:pt x="14" y="141"/>
                </a:cubicBezTo>
                <a:cubicBezTo>
                  <a:pt x="36" y="112"/>
                  <a:pt x="36" y="112"/>
                  <a:pt x="36" y="112"/>
                </a:cubicBezTo>
                <a:cubicBezTo>
                  <a:pt x="80" y="114"/>
                  <a:pt x="80" y="114"/>
                  <a:pt x="80" y="114"/>
                </a:cubicBezTo>
                <a:cubicBezTo>
                  <a:pt x="92" y="114"/>
                  <a:pt x="98" y="118"/>
                  <a:pt x="98" y="124"/>
                </a:cubicBezTo>
                <a:cubicBezTo>
                  <a:pt x="98" y="130"/>
                  <a:pt x="97" y="137"/>
                  <a:pt x="94" y="145"/>
                </a:cubicBezTo>
                <a:cubicBezTo>
                  <a:pt x="91" y="152"/>
                  <a:pt x="88" y="158"/>
                  <a:pt x="86" y="165"/>
                </a:cubicBezTo>
                <a:cubicBezTo>
                  <a:pt x="79" y="182"/>
                  <a:pt x="72" y="197"/>
                  <a:pt x="67" y="210"/>
                </a:cubicBezTo>
                <a:cubicBezTo>
                  <a:pt x="77" y="210"/>
                  <a:pt x="77" y="210"/>
                  <a:pt x="77" y="210"/>
                </a:cubicBezTo>
                <a:cubicBezTo>
                  <a:pt x="81" y="210"/>
                  <a:pt x="85" y="207"/>
                  <a:pt x="89" y="202"/>
                </a:cubicBezTo>
                <a:cubicBezTo>
                  <a:pt x="93" y="197"/>
                  <a:pt x="97" y="192"/>
                  <a:pt x="101" y="186"/>
                </a:cubicBezTo>
                <a:cubicBezTo>
                  <a:pt x="108" y="177"/>
                  <a:pt x="108" y="177"/>
                  <a:pt x="108" y="177"/>
                </a:cubicBezTo>
                <a:cubicBezTo>
                  <a:pt x="118" y="177"/>
                  <a:pt x="118" y="177"/>
                  <a:pt x="118" y="177"/>
                </a:cubicBezTo>
                <a:cubicBezTo>
                  <a:pt x="118" y="177"/>
                  <a:pt x="118" y="177"/>
                  <a:pt x="118" y="177"/>
                </a:cubicBezTo>
                <a:cubicBezTo>
                  <a:pt x="121" y="177"/>
                  <a:pt x="123" y="174"/>
                  <a:pt x="123" y="171"/>
                </a:cubicBezTo>
                <a:cubicBezTo>
                  <a:pt x="123" y="167"/>
                  <a:pt x="121" y="165"/>
                  <a:pt x="117" y="165"/>
                </a:cubicBezTo>
                <a:cubicBezTo>
                  <a:pt x="117" y="165"/>
                  <a:pt x="117" y="165"/>
                  <a:pt x="117" y="165"/>
                </a:cubicBezTo>
                <a:cubicBezTo>
                  <a:pt x="131" y="145"/>
                  <a:pt x="131" y="145"/>
                  <a:pt x="131" y="145"/>
                </a:cubicBezTo>
                <a:cubicBezTo>
                  <a:pt x="141" y="145"/>
                  <a:pt x="141" y="145"/>
                  <a:pt x="141" y="145"/>
                </a:cubicBezTo>
                <a:cubicBezTo>
                  <a:pt x="141" y="145"/>
                  <a:pt x="141" y="145"/>
                  <a:pt x="141" y="145"/>
                </a:cubicBezTo>
                <a:cubicBezTo>
                  <a:pt x="144" y="145"/>
                  <a:pt x="146" y="142"/>
                  <a:pt x="146" y="139"/>
                </a:cubicBezTo>
                <a:cubicBezTo>
                  <a:pt x="146" y="136"/>
                  <a:pt x="143" y="133"/>
                  <a:pt x="140" y="133"/>
                </a:cubicBezTo>
                <a:cubicBezTo>
                  <a:pt x="145" y="127"/>
                  <a:pt x="149" y="121"/>
                  <a:pt x="153" y="116"/>
                </a:cubicBezTo>
                <a:cubicBezTo>
                  <a:pt x="174" y="116"/>
                  <a:pt x="189" y="115"/>
                  <a:pt x="198" y="112"/>
                </a:cubicBezTo>
                <a:cubicBezTo>
                  <a:pt x="207" y="110"/>
                  <a:pt x="212" y="108"/>
                  <a:pt x="212" y="1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31"/>
          <p:cNvSpPr>
            <a:spLocks noChangeAspect="1" noEditPoints="1"/>
          </p:cNvSpPr>
          <p:nvPr/>
        </p:nvSpPr>
        <p:spPr bwMode="auto">
          <a:xfrm>
            <a:off x="8098982" y="2079707"/>
            <a:ext cx="306956" cy="395540"/>
          </a:xfrm>
          <a:custGeom>
            <a:avLst/>
            <a:gdLst>
              <a:gd name="T0" fmla="*/ 12 w 140"/>
              <a:gd name="T1" fmla="*/ 35 h 180"/>
              <a:gd name="T2" fmla="*/ 35 w 140"/>
              <a:gd name="T3" fmla="*/ 12 h 180"/>
              <a:gd name="T4" fmla="*/ 34 w 140"/>
              <a:gd name="T5" fmla="*/ 5 h 180"/>
              <a:gd name="T6" fmla="*/ 32 w 140"/>
              <a:gd name="T7" fmla="*/ 2 h 180"/>
              <a:gd name="T8" fmla="*/ 25 w 140"/>
              <a:gd name="T9" fmla="*/ 2 h 180"/>
              <a:gd name="T10" fmla="*/ 2 w 140"/>
              <a:gd name="T11" fmla="*/ 26 h 180"/>
              <a:gd name="T12" fmla="*/ 2 w 140"/>
              <a:gd name="T13" fmla="*/ 33 h 180"/>
              <a:gd name="T14" fmla="*/ 5 w 140"/>
              <a:gd name="T15" fmla="*/ 35 h 180"/>
              <a:gd name="T16" fmla="*/ 12 w 140"/>
              <a:gd name="T17" fmla="*/ 35 h 180"/>
              <a:gd name="T18" fmla="*/ 134 w 140"/>
              <a:gd name="T19" fmla="*/ 1 h 180"/>
              <a:gd name="T20" fmla="*/ 62 w 140"/>
              <a:gd name="T21" fmla="*/ 1 h 180"/>
              <a:gd name="T22" fmla="*/ 51 w 140"/>
              <a:gd name="T23" fmla="*/ 5 h 180"/>
              <a:gd name="T24" fmla="*/ 11 w 140"/>
              <a:gd name="T25" fmla="*/ 47 h 180"/>
              <a:gd name="T26" fmla="*/ 6 w 140"/>
              <a:gd name="T27" fmla="*/ 58 h 180"/>
              <a:gd name="T28" fmla="*/ 6 w 140"/>
              <a:gd name="T29" fmla="*/ 174 h 180"/>
              <a:gd name="T30" fmla="*/ 12 w 140"/>
              <a:gd name="T31" fmla="*/ 180 h 180"/>
              <a:gd name="T32" fmla="*/ 134 w 140"/>
              <a:gd name="T33" fmla="*/ 180 h 180"/>
              <a:gd name="T34" fmla="*/ 140 w 140"/>
              <a:gd name="T35" fmla="*/ 174 h 180"/>
              <a:gd name="T36" fmla="*/ 140 w 140"/>
              <a:gd name="T37" fmla="*/ 7 h 180"/>
              <a:gd name="T38" fmla="*/ 134 w 140"/>
              <a:gd name="T39" fmla="*/ 1 h 180"/>
              <a:gd name="T40" fmla="*/ 74 w 140"/>
              <a:gd name="T41" fmla="*/ 147 h 180"/>
              <a:gd name="T42" fmla="*/ 53 w 140"/>
              <a:gd name="T43" fmla="*/ 126 h 180"/>
              <a:gd name="T44" fmla="*/ 54 w 140"/>
              <a:gd name="T45" fmla="*/ 119 h 180"/>
              <a:gd name="T46" fmla="*/ 54 w 140"/>
              <a:gd name="T47" fmla="*/ 119 h 180"/>
              <a:gd name="T48" fmla="*/ 59 w 140"/>
              <a:gd name="T49" fmla="*/ 105 h 180"/>
              <a:gd name="T50" fmla="*/ 74 w 140"/>
              <a:gd name="T51" fmla="*/ 80 h 180"/>
              <a:gd name="T52" fmla="*/ 89 w 140"/>
              <a:gd name="T53" fmla="*/ 105 h 180"/>
              <a:gd name="T54" fmla="*/ 94 w 140"/>
              <a:gd name="T55" fmla="*/ 119 h 180"/>
              <a:gd name="T56" fmla="*/ 94 w 140"/>
              <a:gd name="T57" fmla="*/ 119 h 180"/>
              <a:gd name="T58" fmla="*/ 96 w 140"/>
              <a:gd name="T59" fmla="*/ 126 h 180"/>
              <a:gd name="T60" fmla="*/ 74 w 140"/>
              <a:gd name="T61" fmla="*/ 147 h 180"/>
              <a:gd name="T62" fmla="*/ 124 w 140"/>
              <a:gd name="T63" fmla="*/ 30 h 180"/>
              <a:gd name="T64" fmla="*/ 118 w 140"/>
              <a:gd name="T65" fmla="*/ 37 h 180"/>
              <a:gd name="T66" fmla="*/ 72 w 140"/>
              <a:gd name="T67" fmla="*/ 37 h 180"/>
              <a:gd name="T68" fmla="*/ 65 w 140"/>
              <a:gd name="T69" fmla="*/ 30 h 180"/>
              <a:gd name="T70" fmla="*/ 65 w 140"/>
              <a:gd name="T71" fmla="*/ 22 h 180"/>
              <a:gd name="T72" fmla="*/ 72 w 140"/>
              <a:gd name="T73" fmla="*/ 16 h 180"/>
              <a:gd name="T74" fmla="*/ 118 w 140"/>
              <a:gd name="T75" fmla="*/ 16 h 180"/>
              <a:gd name="T76" fmla="*/ 124 w 140"/>
              <a:gd name="T77" fmla="*/ 22 h 180"/>
              <a:gd name="T78" fmla="*/ 124 w 140"/>
              <a:gd name="T79" fmla="*/ 30 h 180"/>
              <a:gd name="T80" fmla="*/ 85 w 140"/>
              <a:gd name="T81" fmla="*/ 116 h 180"/>
              <a:gd name="T82" fmla="*/ 80 w 140"/>
              <a:gd name="T83" fmla="*/ 126 h 180"/>
              <a:gd name="T84" fmla="*/ 85 w 140"/>
              <a:gd name="T85" fmla="*/ 136 h 180"/>
              <a:gd name="T86" fmla="*/ 89 w 140"/>
              <a:gd name="T87" fmla="*/ 126 h 180"/>
              <a:gd name="T88" fmla="*/ 85 w 140"/>
              <a:gd name="T89" fmla="*/ 11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0" h="180">
                <a:moveTo>
                  <a:pt x="12" y="35"/>
                </a:moveTo>
                <a:cubicBezTo>
                  <a:pt x="35" y="12"/>
                  <a:pt x="35" y="12"/>
                  <a:pt x="35" y="12"/>
                </a:cubicBezTo>
                <a:cubicBezTo>
                  <a:pt x="36" y="10"/>
                  <a:pt x="36" y="7"/>
                  <a:pt x="34" y="5"/>
                </a:cubicBezTo>
                <a:cubicBezTo>
                  <a:pt x="32" y="2"/>
                  <a:pt x="32" y="2"/>
                  <a:pt x="32" y="2"/>
                </a:cubicBezTo>
                <a:cubicBezTo>
                  <a:pt x="30" y="0"/>
                  <a:pt x="27" y="0"/>
                  <a:pt x="25" y="2"/>
                </a:cubicBezTo>
                <a:cubicBezTo>
                  <a:pt x="2" y="26"/>
                  <a:pt x="2" y="26"/>
                  <a:pt x="2" y="26"/>
                </a:cubicBezTo>
                <a:cubicBezTo>
                  <a:pt x="0" y="28"/>
                  <a:pt x="0" y="31"/>
                  <a:pt x="2" y="33"/>
                </a:cubicBezTo>
                <a:cubicBezTo>
                  <a:pt x="5" y="35"/>
                  <a:pt x="5" y="35"/>
                  <a:pt x="5" y="35"/>
                </a:cubicBezTo>
                <a:cubicBezTo>
                  <a:pt x="7" y="37"/>
                  <a:pt x="10" y="37"/>
                  <a:pt x="12" y="35"/>
                </a:cubicBezTo>
                <a:close/>
                <a:moveTo>
                  <a:pt x="134" y="1"/>
                </a:moveTo>
                <a:cubicBezTo>
                  <a:pt x="62" y="1"/>
                  <a:pt x="62" y="1"/>
                  <a:pt x="62" y="1"/>
                </a:cubicBezTo>
                <a:cubicBezTo>
                  <a:pt x="58" y="1"/>
                  <a:pt x="54" y="3"/>
                  <a:pt x="51" y="5"/>
                </a:cubicBezTo>
                <a:cubicBezTo>
                  <a:pt x="11" y="47"/>
                  <a:pt x="11" y="47"/>
                  <a:pt x="11" y="47"/>
                </a:cubicBezTo>
                <a:cubicBezTo>
                  <a:pt x="8" y="50"/>
                  <a:pt x="6" y="54"/>
                  <a:pt x="6" y="58"/>
                </a:cubicBezTo>
                <a:cubicBezTo>
                  <a:pt x="6" y="174"/>
                  <a:pt x="6" y="174"/>
                  <a:pt x="6" y="174"/>
                </a:cubicBezTo>
                <a:cubicBezTo>
                  <a:pt x="6" y="177"/>
                  <a:pt x="9" y="180"/>
                  <a:pt x="12" y="180"/>
                </a:cubicBezTo>
                <a:cubicBezTo>
                  <a:pt x="134" y="180"/>
                  <a:pt x="134" y="180"/>
                  <a:pt x="134" y="180"/>
                </a:cubicBezTo>
                <a:cubicBezTo>
                  <a:pt x="137" y="180"/>
                  <a:pt x="140" y="177"/>
                  <a:pt x="140" y="174"/>
                </a:cubicBezTo>
                <a:cubicBezTo>
                  <a:pt x="140" y="7"/>
                  <a:pt x="140" y="7"/>
                  <a:pt x="140" y="7"/>
                </a:cubicBezTo>
                <a:cubicBezTo>
                  <a:pt x="140" y="4"/>
                  <a:pt x="137" y="1"/>
                  <a:pt x="134" y="1"/>
                </a:cubicBezTo>
                <a:close/>
                <a:moveTo>
                  <a:pt x="74" y="147"/>
                </a:moveTo>
                <a:cubicBezTo>
                  <a:pt x="62" y="147"/>
                  <a:pt x="53" y="137"/>
                  <a:pt x="53" y="126"/>
                </a:cubicBezTo>
                <a:cubicBezTo>
                  <a:pt x="53" y="123"/>
                  <a:pt x="53" y="121"/>
                  <a:pt x="54" y="119"/>
                </a:cubicBezTo>
                <a:cubicBezTo>
                  <a:pt x="54" y="119"/>
                  <a:pt x="54" y="119"/>
                  <a:pt x="54" y="119"/>
                </a:cubicBezTo>
                <a:cubicBezTo>
                  <a:pt x="55" y="114"/>
                  <a:pt x="57" y="110"/>
                  <a:pt x="59" y="105"/>
                </a:cubicBezTo>
                <a:cubicBezTo>
                  <a:pt x="64" y="94"/>
                  <a:pt x="69" y="86"/>
                  <a:pt x="74" y="80"/>
                </a:cubicBezTo>
                <a:cubicBezTo>
                  <a:pt x="79" y="86"/>
                  <a:pt x="84" y="94"/>
                  <a:pt x="89" y="105"/>
                </a:cubicBezTo>
                <a:cubicBezTo>
                  <a:pt x="91" y="110"/>
                  <a:pt x="93" y="114"/>
                  <a:pt x="94" y="119"/>
                </a:cubicBezTo>
                <a:cubicBezTo>
                  <a:pt x="94" y="119"/>
                  <a:pt x="94" y="119"/>
                  <a:pt x="94" y="119"/>
                </a:cubicBezTo>
                <a:cubicBezTo>
                  <a:pt x="95" y="121"/>
                  <a:pt x="96" y="123"/>
                  <a:pt x="96" y="126"/>
                </a:cubicBezTo>
                <a:cubicBezTo>
                  <a:pt x="96" y="137"/>
                  <a:pt x="86" y="147"/>
                  <a:pt x="74" y="147"/>
                </a:cubicBezTo>
                <a:close/>
                <a:moveTo>
                  <a:pt x="124" y="30"/>
                </a:moveTo>
                <a:cubicBezTo>
                  <a:pt x="124" y="34"/>
                  <a:pt x="122" y="37"/>
                  <a:pt x="118" y="37"/>
                </a:cubicBezTo>
                <a:cubicBezTo>
                  <a:pt x="72" y="37"/>
                  <a:pt x="72" y="37"/>
                  <a:pt x="72" y="37"/>
                </a:cubicBezTo>
                <a:cubicBezTo>
                  <a:pt x="68" y="37"/>
                  <a:pt x="65" y="34"/>
                  <a:pt x="65" y="30"/>
                </a:cubicBezTo>
                <a:cubicBezTo>
                  <a:pt x="65" y="22"/>
                  <a:pt x="65" y="22"/>
                  <a:pt x="65" y="22"/>
                </a:cubicBezTo>
                <a:cubicBezTo>
                  <a:pt x="65" y="19"/>
                  <a:pt x="68" y="16"/>
                  <a:pt x="72" y="16"/>
                </a:cubicBezTo>
                <a:cubicBezTo>
                  <a:pt x="118" y="16"/>
                  <a:pt x="118" y="16"/>
                  <a:pt x="118" y="16"/>
                </a:cubicBezTo>
                <a:cubicBezTo>
                  <a:pt x="122" y="16"/>
                  <a:pt x="124" y="19"/>
                  <a:pt x="124" y="22"/>
                </a:cubicBezTo>
                <a:lnTo>
                  <a:pt x="124" y="30"/>
                </a:lnTo>
                <a:close/>
                <a:moveTo>
                  <a:pt x="85" y="116"/>
                </a:moveTo>
                <a:cubicBezTo>
                  <a:pt x="82" y="116"/>
                  <a:pt x="80" y="120"/>
                  <a:pt x="80" y="126"/>
                </a:cubicBezTo>
                <a:cubicBezTo>
                  <a:pt x="80" y="131"/>
                  <a:pt x="82" y="136"/>
                  <a:pt x="85" y="136"/>
                </a:cubicBezTo>
                <a:cubicBezTo>
                  <a:pt x="87" y="136"/>
                  <a:pt x="89" y="131"/>
                  <a:pt x="89" y="126"/>
                </a:cubicBezTo>
                <a:cubicBezTo>
                  <a:pt x="89" y="120"/>
                  <a:pt x="87" y="116"/>
                  <a:pt x="85" y="1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62"/>
          <p:cNvSpPr>
            <a:spLocks noChangeAspect="1" noEditPoints="1"/>
          </p:cNvSpPr>
          <p:nvPr/>
        </p:nvSpPr>
        <p:spPr bwMode="auto">
          <a:xfrm>
            <a:off x="8045335" y="5972625"/>
            <a:ext cx="414250" cy="382929"/>
          </a:xfrm>
          <a:custGeom>
            <a:avLst/>
            <a:gdLst>
              <a:gd name="T0" fmla="*/ 33 w 195"/>
              <a:gd name="T1" fmla="*/ 62 h 180"/>
              <a:gd name="T2" fmla="*/ 74 w 195"/>
              <a:gd name="T3" fmla="*/ 18 h 180"/>
              <a:gd name="T4" fmla="*/ 102 w 195"/>
              <a:gd name="T5" fmla="*/ 45 h 180"/>
              <a:gd name="T6" fmla="*/ 61 w 195"/>
              <a:gd name="T7" fmla="*/ 88 h 180"/>
              <a:gd name="T8" fmla="*/ 33 w 195"/>
              <a:gd name="T9" fmla="*/ 62 h 180"/>
              <a:gd name="T10" fmla="*/ 107 w 195"/>
              <a:gd name="T11" fmla="*/ 41 h 180"/>
              <a:gd name="T12" fmla="*/ 114 w 195"/>
              <a:gd name="T13" fmla="*/ 41 h 180"/>
              <a:gd name="T14" fmla="*/ 117 w 195"/>
              <a:gd name="T15" fmla="*/ 38 h 180"/>
              <a:gd name="T16" fmla="*/ 117 w 195"/>
              <a:gd name="T17" fmla="*/ 30 h 180"/>
              <a:gd name="T18" fmla="*/ 87 w 195"/>
              <a:gd name="T19" fmla="*/ 2 h 180"/>
              <a:gd name="T20" fmla="*/ 80 w 195"/>
              <a:gd name="T21" fmla="*/ 3 h 180"/>
              <a:gd name="T22" fmla="*/ 77 w 195"/>
              <a:gd name="T23" fmla="*/ 6 h 180"/>
              <a:gd name="T24" fmla="*/ 77 w 195"/>
              <a:gd name="T25" fmla="*/ 13 h 180"/>
              <a:gd name="T26" fmla="*/ 107 w 195"/>
              <a:gd name="T27" fmla="*/ 41 h 180"/>
              <a:gd name="T28" fmla="*/ 47 w 195"/>
              <a:gd name="T29" fmla="*/ 104 h 180"/>
              <a:gd name="T30" fmla="*/ 55 w 195"/>
              <a:gd name="T31" fmla="*/ 104 h 180"/>
              <a:gd name="T32" fmla="*/ 58 w 195"/>
              <a:gd name="T33" fmla="*/ 101 h 180"/>
              <a:gd name="T34" fmla="*/ 57 w 195"/>
              <a:gd name="T35" fmla="*/ 93 h 180"/>
              <a:gd name="T36" fmla="*/ 28 w 195"/>
              <a:gd name="T37" fmla="*/ 65 h 180"/>
              <a:gd name="T38" fmla="*/ 20 w 195"/>
              <a:gd name="T39" fmla="*/ 66 h 180"/>
              <a:gd name="T40" fmla="*/ 17 w 195"/>
              <a:gd name="T41" fmla="*/ 69 h 180"/>
              <a:gd name="T42" fmla="*/ 18 w 195"/>
              <a:gd name="T43" fmla="*/ 76 h 180"/>
              <a:gd name="T44" fmla="*/ 47 w 195"/>
              <a:gd name="T45" fmla="*/ 104 h 180"/>
              <a:gd name="T46" fmla="*/ 80 w 195"/>
              <a:gd name="T47" fmla="*/ 77 h 180"/>
              <a:gd name="T48" fmla="*/ 177 w 195"/>
              <a:gd name="T49" fmla="*/ 169 h 180"/>
              <a:gd name="T50" fmla="*/ 189 w 195"/>
              <a:gd name="T51" fmla="*/ 171 h 180"/>
              <a:gd name="T52" fmla="*/ 193 w 195"/>
              <a:gd name="T53" fmla="*/ 167 h 180"/>
              <a:gd name="T54" fmla="*/ 190 w 195"/>
              <a:gd name="T55" fmla="*/ 156 h 180"/>
              <a:gd name="T56" fmla="*/ 92 w 195"/>
              <a:gd name="T57" fmla="*/ 64 h 180"/>
              <a:gd name="T58" fmla="*/ 80 w 195"/>
              <a:gd name="T59" fmla="*/ 77 h 180"/>
              <a:gd name="T60" fmla="*/ 113 w 195"/>
              <a:gd name="T61" fmla="*/ 168 h 180"/>
              <a:gd name="T62" fmla="*/ 111 w 195"/>
              <a:gd name="T63" fmla="*/ 166 h 180"/>
              <a:gd name="T64" fmla="*/ 3 w 195"/>
              <a:gd name="T65" fmla="*/ 166 h 180"/>
              <a:gd name="T66" fmla="*/ 0 w 195"/>
              <a:gd name="T67" fmla="*/ 168 h 180"/>
              <a:gd name="T68" fmla="*/ 0 w 195"/>
              <a:gd name="T69" fmla="*/ 178 h 180"/>
              <a:gd name="T70" fmla="*/ 3 w 195"/>
              <a:gd name="T71" fmla="*/ 180 h 180"/>
              <a:gd name="T72" fmla="*/ 111 w 195"/>
              <a:gd name="T73" fmla="*/ 180 h 180"/>
              <a:gd name="T74" fmla="*/ 113 w 195"/>
              <a:gd name="T75" fmla="*/ 178 h 180"/>
              <a:gd name="T76" fmla="*/ 113 w 195"/>
              <a:gd name="T77" fmla="*/ 168 h 180"/>
              <a:gd name="T78" fmla="*/ 25 w 195"/>
              <a:gd name="T79" fmla="*/ 148 h 180"/>
              <a:gd name="T80" fmla="*/ 89 w 195"/>
              <a:gd name="T81" fmla="*/ 148 h 180"/>
              <a:gd name="T82" fmla="*/ 96 w 195"/>
              <a:gd name="T83" fmla="*/ 154 h 180"/>
              <a:gd name="T84" fmla="*/ 96 w 195"/>
              <a:gd name="T85" fmla="*/ 160 h 180"/>
              <a:gd name="T86" fmla="*/ 17 w 195"/>
              <a:gd name="T87" fmla="*/ 160 h 180"/>
              <a:gd name="T88" fmla="*/ 17 w 195"/>
              <a:gd name="T89" fmla="*/ 154 h 180"/>
              <a:gd name="T90" fmla="*/ 25 w 195"/>
              <a:gd name="T91" fmla="*/ 14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5" h="180">
                <a:moveTo>
                  <a:pt x="33" y="62"/>
                </a:moveTo>
                <a:cubicBezTo>
                  <a:pt x="74" y="18"/>
                  <a:pt x="74" y="18"/>
                  <a:pt x="74" y="18"/>
                </a:cubicBezTo>
                <a:cubicBezTo>
                  <a:pt x="102" y="45"/>
                  <a:pt x="102" y="45"/>
                  <a:pt x="102" y="45"/>
                </a:cubicBezTo>
                <a:cubicBezTo>
                  <a:pt x="61" y="88"/>
                  <a:pt x="61" y="88"/>
                  <a:pt x="61" y="88"/>
                </a:cubicBezTo>
                <a:lnTo>
                  <a:pt x="33" y="62"/>
                </a:lnTo>
                <a:close/>
                <a:moveTo>
                  <a:pt x="107" y="41"/>
                </a:moveTo>
                <a:cubicBezTo>
                  <a:pt x="109" y="43"/>
                  <a:pt x="112" y="43"/>
                  <a:pt x="114" y="41"/>
                </a:cubicBezTo>
                <a:cubicBezTo>
                  <a:pt x="117" y="38"/>
                  <a:pt x="117" y="38"/>
                  <a:pt x="117" y="38"/>
                </a:cubicBezTo>
                <a:cubicBezTo>
                  <a:pt x="119" y="35"/>
                  <a:pt x="119" y="32"/>
                  <a:pt x="117" y="30"/>
                </a:cubicBezTo>
                <a:cubicBezTo>
                  <a:pt x="87" y="2"/>
                  <a:pt x="87" y="2"/>
                  <a:pt x="87" y="2"/>
                </a:cubicBezTo>
                <a:cubicBezTo>
                  <a:pt x="85" y="0"/>
                  <a:pt x="82" y="0"/>
                  <a:pt x="80" y="3"/>
                </a:cubicBezTo>
                <a:cubicBezTo>
                  <a:pt x="77" y="6"/>
                  <a:pt x="77" y="6"/>
                  <a:pt x="77" y="6"/>
                </a:cubicBezTo>
                <a:cubicBezTo>
                  <a:pt x="75" y="8"/>
                  <a:pt x="75" y="11"/>
                  <a:pt x="77" y="13"/>
                </a:cubicBezTo>
                <a:lnTo>
                  <a:pt x="107" y="41"/>
                </a:lnTo>
                <a:close/>
                <a:moveTo>
                  <a:pt x="47" y="104"/>
                </a:moveTo>
                <a:cubicBezTo>
                  <a:pt x="49" y="106"/>
                  <a:pt x="53" y="106"/>
                  <a:pt x="55" y="104"/>
                </a:cubicBezTo>
                <a:cubicBezTo>
                  <a:pt x="58" y="101"/>
                  <a:pt x="58" y="101"/>
                  <a:pt x="58" y="101"/>
                </a:cubicBezTo>
                <a:cubicBezTo>
                  <a:pt x="60" y="99"/>
                  <a:pt x="60" y="95"/>
                  <a:pt x="57" y="93"/>
                </a:cubicBezTo>
                <a:cubicBezTo>
                  <a:pt x="28" y="65"/>
                  <a:pt x="28" y="65"/>
                  <a:pt x="28" y="65"/>
                </a:cubicBezTo>
                <a:cubicBezTo>
                  <a:pt x="26" y="63"/>
                  <a:pt x="22" y="64"/>
                  <a:pt x="20" y="66"/>
                </a:cubicBezTo>
                <a:cubicBezTo>
                  <a:pt x="17" y="69"/>
                  <a:pt x="17" y="69"/>
                  <a:pt x="17" y="69"/>
                </a:cubicBezTo>
                <a:cubicBezTo>
                  <a:pt x="15" y="71"/>
                  <a:pt x="15" y="74"/>
                  <a:pt x="18" y="76"/>
                </a:cubicBezTo>
                <a:lnTo>
                  <a:pt x="47" y="104"/>
                </a:lnTo>
                <a:close/>
                <a:moveTo>
                  <a:pt x="80" y="77"/>
                </a:moveTo>
                <a:cubicBezTo>
                  <a:pt x="177" y="169"/>
                  <a:pt x="177" y="169"/>
                  <a:pt x="177" y="169"/>
                </a:cubicBezTo>
                <a:cubicBezTo>
                  <a:pt x="181" y="172"/>
                  <a:pt x="186" y="174"/>
                  <a:pt x="189" y="171"/>
                </a:cubicBezTo>
                <a:cubicBezTo>
                  <a:pt x="193" y="167"/>
                  <a:pt x="193" y="167"/>
                  <a:pt x="193" y="167"/>
                </a:cubicBezTo>
                <a:cubicBezTo>
                  <a:pt x="195" y="164"/>
                  <a:pt x="194" y="159"/>
                  <a:pt x="190" y="156"/>
                </a:cubicBezTo>
                <a:cubicBezTo>
                  <a:pt x="92" y="64"/>
                  <a:pt x="92" y="64"/>
                  <a:pt x="92" y="64"/>
                </a:cubicBezTo>
                <a:lnTo>
                  <a:pt x="80" y="77"/>
                </a:lnTo>
                <a:close/>
                <a:moveTo>
                  <a:pt x="113" y="168"/>
                </a:moveTo>
                <a:cubicBezTo>
                  <a:pt x="113" y="167"/>
                  <a:pt x="112" y="166"/>
                  <a:pt x="111" y="166"/>
                </a:cubicBezTo>
                <a:cubicBezTo>
                  <a:pt x="3" y="166"/>
                  <a:pt x="3" y="166"/>
                  <a:pt x="3" y="166"/>
                </a:cubicBezTo>
                <a:cubicBezTo>
                  <a:pt x="1" y="166"/>
                  <a:pt x="0" y="167"/>
                  <a:pt x="0" y="168"/>
                </a:cubicBezTo>
                <a:cubicBezTo>
                  <a:pt x="0" y="178"/>
                  <a:pt x="0" y="178"/>
                  <a:pt x="0" y="178"/>
                </a:cubicBezTo>
                <a:cubicBezTo>
                  <a:pt x="0" y="179"/>
                  <a:pt x="1" y="180"/>
                  <a:pt x="3" y="180"/>
                </a:cubicBezTo>
                <a:cubicBezTo>
                  <a:pt x="111" y="180"/>
                  <a:pt x="111" y="180"/>
                  <a:pt x="111" y="180"/>
                </a:cubicBezTo>
                <a:cubicBezTo>
                  <a:pt x="112" y="180"/>
                  <a:pt x="113" y="179"/>
                  <a:pt x="113" y="178"/>
                </a:cubicBezTo>
                <a:lnTo>
                  <a:pt x="113" y="168"/>
                </a:lnTo>
                <a:close/>
                <a:moveTo>
                  <a:pt x="25" y="148"/>
                </a:moveTo>
                <a:cubicBezTo>
                  <a:pt x="89" y="148"/>
                  <a:pt x="89" y="148"/>
                  <a:pt x="89" y="148"/>
                </a:cubicBezTo>
                <a:cubicBezTo>
                  <a:pt x="92" y="148"/>
                  <a:pt x="95" y="151"/>
                  <a:pt x="96" y="154"/>
                </a:cubicBezTo>
                <a:cubicBezTo>
                  <a:pt x="96" y="160"/>
                  <a:pt x="96" y="160"/>
                  <a:pt x="96" y="160"/>
                </a:cubicBezTo>
                <a:cubicBezTo>
                  <a:pt x="17" y="160"/>
                  <a:pt x="17" y="160"/>
                  <a:pt x="17" y="160"/>
                </a:cubicBezTo>
                <a:cubicBezTo>
                  <a:pt x="17" y="154"/>
                  <a:pt x="17" y="154"/>
                  <a:pt x="17" y="154"/>
                </a:cubicBezTo>
                <a:cubicBezTo>
                  <a:pt x="18" y="151"/>
                  <a:pt x="21" y="148"/>
                  <a:pt x="25" y="14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388606" y="1783511"/>
            <a:ext cx="11067011" cy="954107"/>
          </a:xfrm>
          <a:prstGeom prst="rect">
            <a:avLst/>
          </a:prstGeom>
        </p:spPr>
        <p:txBody>
          <a:bodyPr wrap="square">
            <a:spAutoFit/>
          </a:bodyPr>
          <a:lstStyle/>
          <a:p>
            <a:r>
              <a:rPr lang="en-US" sz="1400" dirty="0">
                <a:latin typeface="Verdana" panose="020B0604030504040204" pitchFamily="34" charset="0"/>
                <a:ea typeface="Verdana" panose="020B0604030504040204" pitchFamily="34" charset="0"/>
              </a:rPr>
              <a:t>Discount rates should be determined by reference to market yields on high quality corporate bonds. At its November 2013 meeting, the IFRS Interpretations Committee issued a final rejection notice stating that an entity should take into account the guidance in paragraphs 84 and 85 of IAS 19 (2011) in determining what corporate bonds can be considered as high quality corporate bonds: </a:t>
            </a:r>
            <a:endParaRPr lang="en-US" sz="1000" dirty="0" smtClean="0">
              <a:latin typeface="Verdana" panose="020B0604030504040204" pitchFamily="34" charset="0"/>
              <a:ea typeface="Verdana" panose="020B0604030504040204" pitchFamily="34" charset="0"/>
            </a:endParaRPr>
          </a:p>
        </p:txBody>
      </p:sp>
      <p:sp>
        <p:nvSpPr>
          <p:cNvPr id="76" name="Freeform 429">
            <a:extLst>
              <a:ext uri="{FF2B5EF4-FFF2-40B4-BE49-F238E27FC236}">
                <a16:creationId xmlns:a16="http://schemas.microsoft.com/office/drawing/2014/main" id="{2CB91587-78E2-40E2-87C9-9EBB535C064D}"/>
              </a:ext>
            </a:extLst>
          </p:cNvPr>
          <p:cNvSpPr>
            <a:spLocks noChangeAspect="1" noEditPoints="1"/>
          </p:cNvSpPr>
          <p:nvPr/>
        </p:nvSpPr>
        <p:spPr bwMode="auto">
          <a:xfrm>
            <a:off x="3193242" y="5721282"/>
            <a:ext cx="707502" cy="707502"/>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07 w 512"/>
              <a:gd name="T11" fmla="*/ 245 h 512"/>
              <a:gd name="T12" fmla="*/ 277 w 512"/>
              <a:gd name="T13" fmla="*/ 245 h 512"/>
              <a:gd name="T14" fmla="*/ 288 w 512"/>
              <a:gd name="T15" fmla="*/ 256 h 512"/>
              <a:gd name="T16" fmla="*/ 277 w 512"/>
              <a:gd name="T17" fmla="*/ 266 h 512"/>
              <a:gd name="T18" fmla="*/ 220 w 512"/>
              <a:gd name="T19" fmla="*/ 266 h 512"/>
              <a:gd name="T20" fmla="*/ 181 w 512"/>
              <a:gd name="T21" fmla="*/ 394 h 512"/>
              <a:gd name="T22" fmla="*/ 341 w 512"/>
              <a:gd name="T23" fmla="*/ 394 h 512"/>
              <a:gd name="T24" fmla="*/ 352 w 512"/>
              <a:gd name="T25" fmla="*/ 405 h 512"/>
              <a:gd name="T26" fmla="*/ 341 w 512"/>
              <a:gd name="T27" fmla="*/ 416 h 512"/>
              <a:gd name="T28" fmla="*/ 160 w 512"/>
              <a:gd name="T29" fmla="*/ 416 h 512"/>
              <a:gd name="T30" fmla="*/ 150 w 512"/>
              <a:gd name="T31" fmla="*/ 410 h 512"/>
              <a:gd name="T32" fmla="*/ 151 w 512"/>
              <a:gd name="T33" fmla="*/ 399 h 512"/>
              <a:gd name="T34" fmla="*/ 156 w 512"/>
              <a:gd name="T35" fmla="*/ 392 h 512"/>
              <a:gd name="T36" fmla="*/ 197 w 512"/>
              <a:gd name="T37" fmla="*/ 266 h 512"/>
              <a:gd name="T38" fmla="*/ 149 w 512"/>
              <a:gd name="T39" fmla="*/ 266 h 512"/>
              <a:gd name="T40" fmla="*/ 138 w 512"/>
              <a:gd name="T41" fmla="*/ 256 h 512"/>
              <a:gd name="T42" fmla="*/ 149 w 512"/>
              <a:gd name="T43" fmla="*/ 245 h 512"/>
              <a:gd name="T44" fmla="*/ 178 w 512"/>
              <a:gd name="T45" fmla="*/ 245 h 512"/>
              <a:gd name="T46" fmla="*/ 160 w 512"/>
              <a:gd name="T47" fmla="*/ 192 h 512"/>
              <a:gd name="T48" fmla="*/ 256 w 512"/>
              <a:gd name="T49" fmla="*/ 96 h 512"/>
              <a:gd name="T50" fmla="*/ 352 w 512"/>
              <a:gd name="T51" fmla="*/ 192 h 512"/>
              <a:gd name="T52" fmla="*/ 341 w 512"/>
              <a:gd name="T53" fmla="*/ 202 h 512"/>
              <a:gd name="T54" fmla="*/ 330 w 512"/>
              <a:gd name="T55" fmla="*/ 192 h 512"/>
              <a:gd name="T56" fmla="*/ 256 w 512"/>
              <a:gd name="T57" fmla="*/ 117 h 512"/>
              <a:gd name="T58" fmla="*/ 181 w 512"/>
              <a:gd name="T59" fmla="*/ 192 h 512"/>
              <a:gd name="T60" fmla="*/ 207 w 512"/>
              <a:gd name="T61" fmla="*/ 24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07" y="245"/>
                </a:moveTo>
                <a:cubicBezTo>
                  <a:pt x="277" y="245"/>
                  <a:pt x="277" y="245"/>
                  <a:pt x="277" y="245"/>
                </a:cubicBezTo>
                <a:cubicBezTo>
                  <a:pt x="283" y="245"/>
                  <a:pt x="288" y="250"/>
                  <a:pt x="288" y="256"/>
                </a:cubicBezTo>
                <a:cubicBezTo>
                  <a:pt x="288" y="262"/>
                  <a:pt x="283" y="266"/>
                  <a:pt x="277" y="266"/>
                </a:cubicBezTo>
                <a:cubicBezTo>
                  <a:pt x="220" y="266"/>
                  <a:pt x="220" y="266"/>
                  <a:pt x="220" y="266"/>
                </a:cubicBezTo>
                <a:cubicBezTo>
                  <a:pt x="238" y="312"/>
                  <a:pt x="203" y="366"/>
                  <a:pt x="181" y="394"/>
                </a:cubicBezTo>
                <a:cubicBezTo>
                  <a:pt x="341" y="394"/>
                  <a:pt x="341" y="394"/>
                  <a:pt x="341" y="394"/>
                </a:cubicBezTo>
                <a:cubicBezTo>
                  <a:pt x="347" y="394"/>
                  <a:pt x="352" y="399"/>
                  <a:pt x="352" y="405"/>
                </a:cubicBezTo>
                <a:cubicBezTo>
                  <a:pt x="352" y="411"/>
                  <a:pt x="347" y="416"/>
                  <a:pt x="341" y="416"/>
                </a:cubicBezTo>
                <a:cubicBezTo>
                  <a:pt x="160" y="416"/>
                  <a:pt x="160" y="416"/>
                  <a:pt x="160" y="416"/>
                </a:cubicBezTo>
                <a:cubicBezTo>
                  <a:pt x="156" y="416"/>
                  <a:pt x="152" y="414"/>
                  <a:pt x="150" y="410"/>
                </a:cubicBezTo>
                <a:cubicBezTo>
                  <a:pt x="148" y="407"/>
                  <a:pt x="149" y="402"/>
                  <a:pt x="151" y="399"/>
                </a:cubicBezTo>
                <a:cubicBezTo>
                  <a:pt x="152" y="398"/>
                  <a:pt x="153" y="396"/>
                  <a:pt x="156" y="392"/>
                </a:cubicBezTo>
                <a:cubicBezTo>
                  <a:pt x="200" y="337"/>
                  <a:pt x="214" y="294"/>
                  <a:pt x="197" y="266"/>
                </a:cubicBezTo>
                <a:cubicBezTo>
                  <a:pt x="149" y="266"/>
                  <a:pt x="149" y="266"/>
                  <a:pt x="149" y="266"/>
                </a:cubicBezTo>
                <a:cubicBezTo>
                  <a:pt x="143" y="266"/>
                  <a:pt x="138" y="262"/>
                  <a:pt x="138" y="256"/>
                </a:cubicBezTo>
                <a:cubicBezTo>
                  <a:pt x="138" y="250"/>
                  <a:pt x="143" y="245"/>
                  <a:pt x="149" y="245"/>
                </a:cubicBezTo>
                <a:cubicBezTo>
                  <a:pt x="178" y="245"/>
                  <a:pt x="178" y="245"/>
                  <a:pt x="178" y="245"/>
                </a:cubicBezTo>
                <a:cubicBezTo>
                  <a:pt x="166" y="229"/>
                  <a:pt x="160" y="210"/>
                  <a:pt x="160" y="192"/>
                </a:cubicBezTo>
                <a:cubicBezTo>
                  <a:pt x="160" y="139"/>
                  <a:pt x="203" y="96"/>
                  <a:pt x="256" y="96"/>
                </a:cubicBezTo>
                <a:cubicBezTo>
                  <a:pt x="309" y="96"/>
                  <a:pt x="352" y="139"/>
                  <a:pt x="352" y="192"/>
                </a:cubicBezTo>
                <a:cubicBezTo>
                  <a:pt x="352" y="198"/>
                  <a:pt x="347" y="202"/>
                  <a:pt x="341" y="202"/>
                </a:cubicBezTo>
                <a:cubicBezTo>
                  <a:pt x="335" y="202"/>
                  <a:pt x="330" y="198"/>
                  <a:pt x="330" y="192"/>
                </a:cubicBezTo>
                <a:cubicBezTo>
                  <a:pt x="330" y="150"/>
                  <a:pt x="297" y="117"/>
                  <a:pt x="256" y="117"/>
                </a:cubicBezTo>
                <a:cubicBezTo>
                  <a:pt x="214" y="117"/>
                  <a:pt x="181" y="150"/>
                  <a:pt x="181" y="192"/>
                </a:cubicBezTo>
                <a:cubicBezTo>
                  <a:pt x="181" y="210"/>
                  <a:pt x="190" y="230"/>
                  <a:pt x="207" y="245"/>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988">
            <a:extLst>
              <a:ext uri="{FF2B5EF4-FFF2-40B4-BE49-F238E27FC236}">
                <a16:creationId xmlns:a16="http://schemas.microsoft.com/office/drawing/2014/main" id="{4C2C0882-5BB1-4010-8DE2-E9E268DD86CD}"/>
              </a:ext>
            </a:extLst>
          </p:cNvPr>
          <p:cNvSpPr>
            <a:spLocks noChangeAspect="1" noEditPoints="1"/>
          </p:cNvSpPr>
          <p:nvPr/>
        </p:nvSpPr>
        <p:spPr bwMode="auto">
          <a:xfrm>
            <a:off x="7996618" y="3054650"/>
            <a:ext cx="707502" cy="707502"/>
          </a:xfrm>
          <a:custGeom>
            <a:avLst/>
            <a:gdLst>
              <a:gd name="T0" fmla="*/ 256 w 512"/>
              <a:gd name="T1" fmla="*/ 117 h 512"/>
              <a:gd name="T2" fmla="*/ 117 w 512"/>
              <a:gd name="T3" fmla="*/ 256 h 512"/>
              <a:gd name="T4" fmla="*/ 256 w 512"/>
              <a:gd name="T5" fmla="*/ 394 h 512"/>
              <a:gd name="T6" fmla="*/ 394 w 512"/>
              <a:gd name="T7" fmla="*/ 256 h 512"/>
              <a:gd name="T8" fmla="*/ 256 w 512"/>
              <a:gd name="T9" fmla="*/ 117 h 512"/>
              <a:gd name="T10" fmla="*/ 245 w 512"/>
              <a:gd name="T11" fmla="*/ 149 h 512"/>
              <a:gd name="T12" fmla="*/ 256 w 512"/>
              <a:gd name="T13" fmla="*/ 138 h 512"/>
              <a:gd name="T14" fmla="*/ 266 w 512"/>
              <a:gd name="T15" fmla="*/ 149 h 512"/>
              <a:gd name="T16" fmla="*/ 266 w 512"/>
              <a:gd name="T17" fmla="*/ 160 h 512"/>
              <a:gd name="T18" fmla="*/ 256 w 512"/>
              <a:gd name="T19" fmla="*/ 170 h 512"/>
              <a:gd name="T20" fmla="*/ 245 w 512"/>
              <a:gd name="T21" fmla="*/ 160 h 512"/>
              <a:gd name="T22" fmla="*/ 245 w 512"/>
              <a:gd name="T23" fmla="*/ 149 h 512"/>
              <a:gd name="T24" fmla="*/ 160 w 512"/>
              <a:gd name="T25" fmla="*/ 266 h 512"/>
              <a:gd name="T26" fmla="*/ 149 w 512"/>
              <a:gd name="T27" fmla="*/ 266 h 512"/>
              <a:gd name="T28" fmla="*/ 138 w 512"/>
              <a:gd name="T29" fmla="*/ 256 h 512"/>
              <a:gd name="T30" fmla="*/ 149 w 512"/>
              <a:gd name="T31" fmla="*/ 245 h 512"/>
              <a:gd name="T32" fmla="*/ 160 w 512"/>
              <a:gd name="T33" fmla="*/ 245 h 512"/>
              <a:gd name="T34" fmla="*/ 170 w 512"/>
              <a:gd name="T35" fmla="*/ 256 h 512"/>
              <a:gd name="T36" fmla="*/ 160 w 512"/>
              <a:gd name="T37" fmla="*/ 266 h 512"/>
              <a:gd name="T38" fmla="*/ 266 w 512"/>
              <a:gd name="T39" fmla="*/ 362 h 512"/>
              <a:gd name="T40" fmla="*/ 256 w 512"/>
              <a:gd name="T41" fmla="*/ 373 h 512"/>
              <a:gd name="T42" fmla="*/ 245 w 512"/>
              <a:gd name="T43" fmla="*/ 362 h 512"/>
              <a:gd name="T44" fmla="*/ 245 w 512"/>
              <a:gd name="T45" fmla="*/ 352 h 512"/>
              <a:gd name="T46" fmla="*/ 256 w 512"/>
              <a:gd name="T47" fmla="*/ 341 h 512"/>
              <a:gd name="T48" fmla="*/ 266 w 512"/>
              <a:gd name="T49" fmla="*/ 352 h 512"/>
              <a:gd name="T50" fmla="*/ 266 w 512"/>
              <a:gd name="T51" fmla="*/ 362 h 512"/>
              <a:gd name="T52" fmla="*/ 306 w 512"/>
              <a:gd name="T53" fmla="*/ 231 h 512"/>
              <a:gd name="T54" fmla="*/ 263 w 512"/>
              <a:gd name="T55" fmla="*/ 274 h 512"/>
              <a:gd name="T56" fmla="*/ 256 w 512"/>
              <a:gd name="T57" fmla="*/ 277 h 512"/>
              <a:gd name="T58" fmla="*/ 248 w 512"/>
              <a:gd name="T59" fmla="*/ 274 h 512"/>
              <a:gd name="T60" fmla="*/ 173 w 512"/>
              <a:gd name="T61" fmla="*/ 199 h 512"/>
              <a:gd name="T62" fmla="*/ 173 w 512"/>
              <a:gd name="T63" fmla="*/ 184 h 512"/>
              <a:gd name="T64" fmla="*/ 189 w 512"/>
              <a:gd name="T65" fmla="*/ 184 h 512"/>
              <a:gd name="T66" fmla="*/ 256 w 512"/>
              <a:gd name="T67" fmla="*/ 251 h 512"/>
              <a:gd name="T68" fmla="*/ 291 w 512"/>
              <a:gd name="T69" fmla="*/ 216 h 512"/>
              <a:gd name="T70" fmla="*/ 306 w 512"/>
              <a:gd name="T71" fmla="*/ 216 h 512"/>
              <a:gd name="T72" fmla="*/ 306 w 512"/>
              <a:gd name="T73" fmla="*/ 231 h 512"/>
              <a:gd name="T74" fmla="*/ 373 w 512"/>
              <a:gd name="T75" fmla="*/ 256 h 512"/>
              <a:gd name="T76" fmla="*/ 362 w 512"/>
              <a:gd name="T77" fmla="*/ 266 h 512"/>
              <a:gd name="T78" fmla="*/ 352 w 512"/>
              <a:gd name="T79" fmla="*/ 266 h 512"/>
              <a:gd name="T80" fmla="*/ 341 w 512"/>
              <a:gd name="T81" fmla="*/ 256 h 512"/>
              <a:gd name="T82" fmla="*/ 352 w 512"/>
              <a:gd name="T83" fmla="*/ 245 h 512"/>
              <a:gd name="T84" fmla="*/ 362 w 512"/>
              <a:gd name="T85" fmla="*/ 245 h 512"/>
              <a:gd name="T86" fmla="*/ 373 w 512"/>
              <a:gd name="T87" fmla="*/ 256 h 512"/>
              <a:gd name="T88" fmla="*/ 256 w 512"/>
              <a:gd name="T89" fmla="*/ 0 h 512"/>
              <a:gd name="T90" fmla="*/ 0 w 512"/>
              <a:gd name="T91" fmla="*/ 256 h 512"/>
              <a:gd name="T92" fmla="*/ 256 w 512"/>
              <a:gd name="T93" fmla="*/ 512 h 512"/>
              <a:gd name="T94" fmla="*/ 512 w 512"/>
              <a:gd name="T95" fmla="*/ 256 h 512"/>
              <a:gd name="T96" fmla="*/ 256 w 512"/>
              <a:gd name="T97" fmla="*/ 0 h 512"/>
              <a:gd name="T98" fmla="*/ 256 w 512"/>
              <a:gd name="T99" fmla="*/ 416 h 512"/>
              <a:gd name="T100" fmla="*/ 96 w 512"/>
              <a:gd name="T101" fmla="*/ 256 h 512"/>
              <a:gd name="T102" fmla="*/ 256 w 512"/>
              <a:gd name="T103" fmla="*/ 96 h 512"/>
              <a:gd name="T104" fmla="*/ 416 w 512"/>
              <a:gd name="T105" fmla="*/ 256 h 512"/>
              <a:gd name="T106" fmla="*/ 256 w 512"/>
              <a:gd name="T107"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117"/>
                </a:moveTo>
                <a:cubicBezTo>
                  <a:pt x="179" y="117"/>
                  <a:pt x="117" y="179"/>
                  <a:pt x="117" y="256"/>
                </a:cubicBezTo>
                <a:cubicBezTo>
                  <a:pt x="117" y="332"/>
                  <a:pt x="179" y="394"/>
                  <a:pt x="256" y="394"/>
                </a:cubicBezTo>
                <a:cubicBezTo>
                  <a:pt x="332" y="394"/>
                  <a:pt x="394" y="332"/>
                  <a:pt x="394" y="256"/>
                </a:cubicBezTo>
                <a:cubicBezTo>
                  <a:pt x="394" y="179"/>
                  <a:pt x="332" y="117"/>
                  <a:pt x="256" y="117"/>
                </a:cubicBezTo>
                <a:close/>
                <a:moveTo>
                  <a:pt x="245" y="149"/>
                </a:moveTo>
                <a:cubicBezTo>
                  <a:pt x="245" y="143"/>
                  <a:pt x="250" y="138"/>
                  <a:pt x="256" y="138"/>
                </a:cubicBezTo>
                <a:cubicBezTo>
                  <a:pt x="262" y="138"/>
                  <a:pt x="266" y="143"/>
                  <a:pt x="266" y="149"/>
                </a:cubicBezTo>
                <a:cubicBezTo>
                  <a:pt x="266" y="160"/>
                  <a:pt x="266" y="160"/>
                  <a:pt x="266" y="160"/>
                </a:cubicBezTo>
                <a:cubicBezTo>
                  <a:pt x="266" y="166"/>
                  <a:pt x="262" y="170"/>
                  <a:pt x="256" y="170"/>
                </a:cubicBezTo>
                <a:cubicBezTo>
                  <a:pt x="250" y="170"/>
                  <a:pt x="245" y="166"/>
                  <a:pt x="245" y="160"/>
                </a:cubicBezTo>
                <a:lnTo>
                  <a:pt x="245" y="149"/>
                </a:lnTo>
                <a:close/>
                <a:moveTo>
                  <a:pt x="160" y="266"/>
                </a:moveTo>
                <a:cubicBezTo>
                  <a:pt x="149" y="266"/>
                  <a:pt x="149" y="266"/>
                  <a:pt x="149" y="266"/>
                </a:cubicBezTo>
                <a:cubicBezTo>
                  <a:pt x="143" y="266"/>
                  <a:pt x="138" y="262"/>
                  <a:pt x="138" y="256"/>
                </a:cubicBezTo>
                <a:cubicBezTo>
                  <a:pt x="138" y="250"/>
                  <a:pt x="143" y="245"/>
                  <a:pt x="149" y="245"/>
                </a:cubicBezTo>
                <a:cubicBezTo>
                  <a:pt x="160" y="245"/>
                  <a:pt x="160" y="245"/>
                  <a:pt x="160" y="245"/>
                </a:cubicBezTo>
                <a:cubicBezTo>
                  <a:pt x="166" y="245"/>
                  <a:pt x="170" y="250"/>
                  <a:pt x="170" y="256"/>
                </a:cubicBezTo>
                <a:cubicBezTo>
                  <a:pt x="170" y="262"/>
                  <a:pt x="166" y="266"/>
                  <a:pt x="160" y="266"/>
                </a:cubicBezTo>
                <a:close/>
                <a:moveTo>
                  <a:pt x="266" y="362"/>
                </a:moveTo>
                <a:cubicBezTo>
                  <a:pt x="266" y="368"/>
                  <a:pt x="262" y="373"/>
                  <a:pt x="256" y="373"/>
                </a:cubicBezTo>
                <a:cubicBezTo>
                  <a:pt x="250" y="373"/>
                  <a:pt x="245" y="368"/>
                  <a:pt x="245" y="362"/>
                </a:cubicBezTo>
                <a:cubicBezTo>
                  <a:pt x="245" y="352"/>
                  <a:pt x="245" y="352"/>
                  <a:pt x="245" y="352"/>
                </a:cubicBezTo>
                <a:cubicBezTo>
                  <a:pt x="245" y="346"/>
                  <a:pt x="250" y="341"/>
                  <a:pt x="256" y="341"/>
                </a:cubicBezTo>
                <a:cubicBezTo>
                  <a:pt x="262" y="341"/>
                  <a:pt x="266" y="346"/>
                  <a:pt x="266" y="352"/>
                </a:cubicBezTo>
                <a:lnTo>
                  <a:pt x="266" y="362"/>
                </a:lnTo>
                <a:close/>
                <a:moveTo>
                  <a:pt x="306" y="231"/>
                </a:moveTo>
                <a:cubicBezTo>
                  <a:pt x="263" y="274"/>
                  <a:pt x="263" y="274"/>
                  <a:pt x="263" y="274"/>
                </a:cubicBezTo>
                <a:cubicBezTo>
                  <a:pt x="261" y="276"/>
                  <a:pt x="258" y="277"/>
                  <a:pt x="256" y="277"/>
                </a:cubicBezTo>
                <a:cubicBezTo>
                  <a:pt x="253" y="277"/>
                  <a:pt x="250" y="276"/>
                  <a:pt x="248" y="274"/>
                </a:cubicBezTo>
                <a:cubicBezTo>
                  <a:pt x="173" y="199"/>
                  <a:pt x="173" y="199"/>
                  <a:pt x="173" y="199"/>
                </a:cubicBezTo>
                <a:cubicBezTo>
                  <a:pt x="169" y="195"/>
                  <a:pt x="169" y="188"/>
                  <a:pt x="173" y="184"/>
                </a:cubicBezTo>
                <a:cubicBezTo>
                  <a:pt x="178" y="180"/>
                  <a:pt x="184" y="180"/>
                  <a:pt x="189" y="184"/>
                </a:cubicBezTo>
                <a:cubicBezTo>
                  <a:pt x="256" y="251"/>
                  <a:pt x="256" y="251"/>
                  <a:pt x="256" y="251"/>
                </a:cubicBezTo>
                <a:cubicBezTo>
                  <a:pt x="291" y="216"/>
                  <a:pt x="291" y="216"/>
                  <a:pt x="291" y="216"/>
                </a:cubicBezTo>
                <a:cubicBezTo>
                  <a:pt x="295" y="212"/>
                  <a:pt x="302" y="212"/>
                  <a:pt x="306" y="216"/>
                </a:cubicBezTo>
                <a:cubicBezTo>
                  <a:pt x="310" y="220"/>
                  <a:pt x="310" y="227"/>
                  <a:pt x="306" y="231"/>
                </a:cubicBezTo>
                <a:close/>
                <a:moveTo>
                  <a:pt x="373" y="256"/>
                </a:moveTo>
                <a:cubicBezTo>
                  <a:pt x="373" y="262"/>
                  <a:pt x="368" y="266"/>
                  <a:pt x="362" y="266"/>
                </a:cubicBezTo>
                <a:cubicBezTo>
                  <a:pt x="352" y="266"/>
                  <a:pt x="352" y="266"/>
                  <a:pt x="352" y="266"/>
                </a:cubicBezTo>
                <a:cubicBezTo>
                  <a:pt x="346" y="266"/>
                  <a:pt x="341" y="262"/>
                  <a:pt x="341" y="256"/>
                </a:cubicBezTo>
                <a:cubicBezTo>
                  <a:pt x="341" y="250"/>
                  <a:pt x="346" y="245"/>
                  <a:pt x="352" y="245"/>
                </a:cubicBezTo>
                <a:cubicBezTo>
                  <a:pt x="362" y="245"/>
                  <a:pt x="362" y="245"/>
                  <a:pt x="362" y="245"/>
                </a:cubicBezTo>
                <a:cubicBezTo>
                  <a:pt x="368" y="245"/>
                  <a:pt x="373" y="250"/>
                  <a:pt x="373" y="256"/>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16"/>
                </a:moveTo>
                <a:cubicBezTo>
                  <a:pt x="167" y="416"/>
                  <a:pt x="96" y="344"/>
                  <a:pt x="96" y="256"/>
                </a:cubicBezTo>
                <a:cubicBezTo>
                  <a:pt x="96" y="167"/>
                  <a:pt x="167" y="96"/>
                  <a:pt x="256" y="96"/>
                </a:cubicBezTo>
                <a:cubicBezTo>
                  <a:pt x="344" y="96"/>
                  <a:pt x="416" y="167"/>
                  <a:pt x="416" y="256"/>
                </a:cubicBezTo>
                <a:cubicBezTo>
                  <a:pt x="416" y="344"/>
                  <a:pt x="344" y="416"/>
                  <a:pt x="256" y="416"/>
                </a:cubicBezTo>
                <a:close/>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US" dirty="0"/>
          </a:p>
        </p:txBody>
      </p:sp>
      <p:sp>
        <p:nvSpPr>
          <p:cNvPr id="78" name="Freeform 23">
            <a:extLst>
              <a:ext uri="{FF2B5EF4-FFF2-40B4-BE49-F238E27FC236}">
                <a16:creationId xmlns:a16="http://schemas.microsoft.com/office/drawing/2014/main" id="{EC72EEF8-F010-42FF-9875-164CA6779CA1}"/>
              </a:ext>
            </a:extLst>
          </p:cNvPr>
          <p:cNvSpPr>
            <a:spLocks noChangeAspect="1" noEditPoints="1"/>
          </p:cNvSpPr>
          <p:nvPr/>
        </p:nvSpPr>
        <p:spPr bwMode="auto">
          <a:xfrm>
            <a:off x="3193242" y="3054650"/>
            <a:ext cx="707502" cy="707502"/>
          </a:xfrm>
          <a:custGeom>
            <a:avLst/>
            <a:gdLst>
              <a:gd name="T0" fmla="*/ 192 w 512"/>
              <a:gd name="T1" fmla="*/ 352 h 512"/>
              <a:gd name="T2" fmla="*/ 266 w 512"/>
              <a:gd name="T3" fmla="*/ 117 h 512"/>
              <a:gd name="T4" fmla="*/ 227 w 512"/>
              <a:gd name="T5" fmla="*/ 141 h 512"/>
              <a:gd name="T6" fmla="*/ 245 w 512"/>
              <a:gd name="T7" fmla="*/ 149 h 512"/>
              <a:gd name="T8" fmla="*/ 234 w 512"/>
              <a:gd name="T9" fmla="*/ 160 h 512"/>
              <a:gd name="T10" fmla="*/ 225 w 512"/>
              <a:gd name="T11" fmla="*/ 188 h 512"/>
              <a:gd name="T12" fmla="*/ 244 w 512"/>
              <a:gd name="T13" fmla="*/ 188 h 512"/>
              <a:gd name="T14" fmla="*/ 234 w 512"/>
              <a:gd name="T15" fmla="*/ 202 h 512"/>
              <a:gd name="T16" fmla="*/ 225 w 512"/>
              <a:gd name="T17" fmla="*/ 188 h 512"/>
              <a:gd name="T18" fmla="*/ 238 w 512"/>
              <a:gd name="T19" fmla="*/ 225 h 512"/>
              <a:gd name="T20" fmla="*/ 242 w 512"/>
              <a:gd name="T21" fmla="*/ 242 h 512"/>
              <a:gd name="T22" fmla="*/ 227 w 512"/>
              <a:gd name="T23" fmla="*/ 242 h 512"/>
              <a:gd name="T24" fmla="*/ 225 w 512"/>
              <a:gd name="T25" fmla="*/ 273 h 512"/>
              <a:gd name="T26" fmla="*/ 245 w 512"/>
              <a:gd name="T27" fmla="*/ 277 h 512"/>
              <a:gd name="T28" fmla="*/ 230 w 512"/>
              <a:gd name="T29" fmla="*/ 287 h 512"/>
              <a:gd name="T30" fmla="*/ 227 w 512"/>
              <a:gd name="T31" fmla="*/ 312 h 512"/>
              <a:gd name="T32" fmla="*/ 242 w 512"/>
              <a:gd name="T33" fmla="*/ 312 h 512"/>
              <a:gd name="T34" fmla="*/ 238 w 512"/>
              <a:gd name="T35" fmla="*/ 329 h 512"/>
              <a:gd name="T36" fmla="*/ 224 w 512"/>
              <a:gd name="T37" fmla="*/ 320 h 512"/>
              <a:gd name="T38" fmla="*/ 230 w 512"/>
              <a:gd name="T39" fmla="*/ 353 h 512"/>
              <a:gd name="T40" fmla="*/ 244 w 512"/>
              <a:gd name="T41" fmla="*/ 366 h 512"/>
              <a:gd name="T42" fmla="*/ 230 w 512"/>
              <a:gd name="T43" fmla="*/ 372 h 512"/>
              <a:gd name="T44" fmla="*/ 225 w 512"/>
              <a:gd name="T45" fmla="*/ 358 h 512"/>
              <a:gd name="T46" fmla="*/ 201 w 512"/>
              <a:gd name="T47" fmla="*/ 145 h 512"/>
              <a:gd name="T48" fmla="*/ 188 w 512"/>
              <a:gd name="T49" fmla="*/ 159 h 512"/>
              <a:gd name="T50" fmla="*/ 182 w 512"/>
              <a:gd name="T51" fmla="*/ 188 h 512"/>
              <a:gd name="T52" fmla="*/ 190 w 512"/>
              <a:gd name="T53" fmla="*/ 181 h 512"/>
              <a:gd name="T54" fmla="*/ 202 w 512"/>
              <a:gd name="T55" fmla="*/ 192 h 512"/>
              <a:gd name="T56" fmla="*/ 184 w 512"/>
              <a:gd name="T57" fmla="*/ 199 h 512"/>
              <a:gd name="T58" fmla="*/ 186 w 512"/>
              <a:gd name="T59" fmla="*/ 225 h 512"/>
              <a:gd name="T60" fmla="*/ 196 w 512"/>
              <a:gd name="T61" fmla="*/ 225 h 512"/>
              <a:gd name="T62" fmla="*/ 201 w 512"/>
              <a:gd name="T63" fmla="*/ 238 h 512"/>
              <a:gd name="T64" fmla="*/ 188 w 512"/>
              <a:gd name="T65" fmla="*/ 244 h 512"/>
              <a:gd name="T66" fmla="*/ 182 w 512"/>
              <a:gd name="T67" fmla="*/ 273 h 512"/>
              <a:gd name="T68" fmla="*/ 199 w 512"/>
              <a:gd name="T69" fmla="*/ 269 h 512"/>
              <a:gd name="T70" fmla="*/ 199 w 512"/>
              <a:gd name="T71" fmla="*/ 285 h 512"/>
              <a:gd name="T72" fmla="*/ 182 w 512"/>
              <a:gd name="T73" fmla="*/ 273 h 512"/>
              <a:gd name="T74" fmla="*/ 202 w 512"/>
              <a:gd name="T75" fmla="*/ 320 h 512"/>
              <a:gd name="T76" fmla="*/ 192 w 512"/>
              <a:gd name="T77" fmla="*/ 330 h 512"/>
              <a:gd name="T78" fmla="*/ 184 w 512"/>
              <a:gd name="T79" fmla="*/ 312 h 512"/>
              <a:gd name="T80" fmla="*/ 320 w 512"/>
              <a:gd name="T81" fmla="*/ 352 h 512"/>
              <a:gd name="T82" fmla="*/ 352 w 512"/>
              <a:gd name="T83" fmla="*/ 202 h 512"/>
              <a:gd name="T84" fmla="*/ 314 w 512"/>
              <a:gd name="T85" fmla="*/ 225 h 512"/>
              <a:gd name="T86" fmla="*/ 330 w 512"/>
              <a:gd name="T87" fmla="*/ 234 h 512"/>
              <a:gd name="T88" fmla="*/ 320 w 512"/>
              <a:gd name="T89" fmla="*/ 245 h 512"/>
              <a:gd name="T90" fmla="*/ 309 w 512"/>
              <a:gd name="T91" fmla="*/ 234 h 512"/>
              <a:gd name="T92" fmla="*/ 316 w 512"/>
              <a:gd name="T93" fmla="*/ 267 h 512"/>
              <a:gd name="T94" fmla="*/ 330 w 512"/>
              <a:gd name="T95" fmla="*/ 277 h 512"/>
              <a:gd name="T96" fmla="*/ 320 w 512"/>
              <a:gd name="T97" fmla="*/ 288 h 512"/>
              <a:gd name="T98" fmla="*/ 309 w 512"/>
              <a:gd name="T99" fmla="*/ 277 h 512"/>
              <a:gd name="T100" fmla="*/ 314 w 512"/>
              <a:gd name="T101" fmla="*/ 311 h 512"/>
              <a:gd name="T102" fmla="*/ 324 w 512"/>
              <a:gd name="T103" fmla="*/ 310 h 512"/>
              <a:gd name="T104" fmla="*/ 330 w 512"/>
              <a:gd name="T105" fmla="*/ 320 h 512"/>
              <a:gd name="T106" fmla="*/ 312 w 512"/>
              <a:gd name="T107" fmla="*/ 327 h 512"/>
              <a:gd name="T108" fmla="*/ 256 w 512"/>
              <a:gd name="T109" fmla="*/ 0 h 512"/>
              <a:gd name="T110" fmla="*/ 256 w 512"/>
              <a:gd name="T111" fmla="*/ 0 h 512"/>
              <a:gd name="T112" fmla="*/ 138 w 512"/>
              <a:gd name="T113" fmla="*/ 405 h 512"/>
              <a:gd name="T114" fmla="*/ 288 w 512"/>
              <a:gd name="T115" fmla="*/ 106 h 512"/>
              <a:gd name="T116" fmla="*/ 373 w 512"/>
              <a:gd name="T117"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512">
                <a:moveTo>
                  <a:pt x="160" y="394"/>
                </a:moveTo>
                <a:cubicBezTo>
                  <a:pt x="181" y="394"/>
                  <a:pt x="181" y="394"/>
                  <a:pt x="181" y="394"/>
                </a:cubicBezTo>
                <a:cubicBezTo>
                  <a:pt x="181" y="362"/>
                  <a:pt x="181" y="362"/>
                  <a:pt x="181" y="362"/>
                </a:cubicBezTo>
                <a:cubicBezTo>
                  <a:pt x="181" y="356"/>
                  <a:pt x="186" y="352"/>
                  <a:pt x="192" y="352"/>
                </a:cubicBezTo>
                <a:cubicBezTo>
                  <a:pt x="198" y="352"/>
                  <a:pt x="202" y="356"/>
                  <a:pt x="202" y="362"/>
                </a:cubicBezTo>
                <a:cubicBezTo>
                  <a:pt x="202" y="394"/>
                  <a:pt x="202" y="394"/>
                  <a:pt x="202" y="394"/>
                </a:cubicBezTo>
                <a:cubicBezTo>
                  <a:pt x="266" y="394"/>
                  <a:pt x="266" y="394"/>
                  <a:pt x="266" y="394"/>
                </a:cubicBezTo>
                <a:cubicBezTo>
                  <a:pt x="266" y="117"/>
                  <a:pt x="266" y="117"/>
                  <a:pt x="266" y="117"/>
                </a:cubicBezTo>
                <a:cubicBezTo>
                  <a:pt x="160" y="117"/>
                  <a:pt x="160" y="117"/>
                  <a:pt x="160" y="117"/>
                </a:cubicBezTo>
                <a:lnTo>
                  <a:pt x="160" y="394"/>
                </a:lnTo>
                <a:close/>
                <a:moveTo>
                  <a:pt x="225" y="145"/>
                </a:moveTo>
                <a:cubicBezTo>
                  <a:pt x="225" y="144"/>
                  <a:pt x="226" y="142"/>
                  <a:pt x="227" y="141"/>
                </a:cubicBezTo>
                <a:cubicBezTo>
                  <a:pt x="230" y="138"/>
                  <a:pt x="235" y="137"/>
                  <a:pt x="238" y="139"/>
                </a:cubicBezTo>
                <a:cubicBezTo>
                  <a:pt x="240" y="140"/>
                  <a:pt x="241" y="140"/>
                  <a:pt x="242" y="141"/>
                </a:cubicBezTo>
                <a:cubicBezTo>
                  <a:pt x="243" y="142"/>
                  <a:pt x="244" y="144"/>
                  <a:pt x="244" y="145"/>
                </a:cubicBezTo>
                <a:cubicBezTo>
                  <a:pt x="245" y="146"/>
                  <a:pt x="245" y="148"/>
                  <a:pt x="245" y="149"/>
                </a:cubicBezTo>
                <a:cubicBezTo>
                  <a:pt x="245" y="150"/>
                  <a:pt x="245" y="152"/>
                  <a:pt x="244" y="153"/>
                </a:cubicBezTo>
                <a:cubicBezTo>
                  <a:pt x="244" y="154"/>
                  <a:pt x="243" y="155"/>
                  <a:pt x="242" y="157"/>
                </a:cubicBezTo>
                <a:cubicBezTo>
                  <a:pt x="241" y="158"/>
                  <a:pt x="240" y="158"/>
                  <a:pt x="238" y="159"/>
                </a:cubicBezTo>
                <a:cubicBezTo>
                  <a:pt x="237" y="159"/>
                  <a:pt x="236" y="160"/>
                  <a:pt x="234" y="160"/>
                </a:cubicBezTo>
                <a:cubicBezTo>
                  <a:pt x="231" y="160"/>
                  <a:pt x="229" y="159"/>
                  <a:pt x="227" y="157"/>
                </a:cubicBezTo>
                <a:cubicBezTo>
                  <a:pt x="225" y="155"/>
                  <a:pt x="224" y="152"/>
                  <a:pt x="224" y="149"/>
                </a:cubicBezTo>
                <a:cubicBezTo>
                  <a:pt x="224" y="148"/>
                  <a:pt x="224" y="146"/>
                  <a:pt x="225" y="145"/>
                </a:cubicBezTo>
                <a:close/>
                <a:moveTo>
                  <a:pt x="225" y="188"/>
                </a:moveTo>
                <a:cubicBezTo>
                  <a:pt x="225" y="186"/>
                  <a:pt x="226" y="185"/>
                  <a:pt x="227" y="184"/>
                </a:cubicBezTo>
                <a:cubicBezTo>
                  <a:pt x="228" y="183"/>
                  <a:pt x="229" y="182"/>
                  <a:pt x="230" y="182"/>
                </a:cubicBezTo>
                <a:cubicBezTo>
                  <a:pt x="234" y="180"/>
                  <a:pt x="239" y="181"/>
                  <a:pt x="242" y="184"/>
                </a:cubicBezTo>
                <a:cubicBezTo>
                  <a:pt x="243" y="185"/>
                  <a:pt x="244" y="186"/>
                  <a:pt x="244" y="188"/>
                </a:cubicBezTo>
                <a:cubicBezTo>
                  <a:pt x="245" y="189"/>
                  <a:pt x="245" y="190"/>
                  <a:pt x="245" y="192"/>
                </a:cubicBezTo>
                <a:cubicBezTo>
                  <a:pt x="245" y="195"/>
                  <a:pt x="244" y="197"/>
                  <a:pt x="242" y="199"/>
                </a:cubicBezTo>
                <a:cubicBezTo>
                  <a:pt x="241" y="200"/>
                  <a:pt x="240" y="201"/>
                  <a:pt x="238" y="201"/>
                </a:cubicBezTo>
                <a:cubicBezTo>
                  <a:pt x="237" y="202"/>
                  <a:pt x="236" y="202"/>
                  <a:pt x="234" y="202"/>
                </a:cubicBezTo>
                <a:cubicBezTo>
                  <a:pt x="233" y="202"/>
                  <a:pt x="232" y="202"/>
                  <a:pt x="230" y="201"/>
                </a:cubicBezTo>
                <a:cubicBezTo>
                  <a:pt x="229" y="201"/>
                  <a:pt x="228" y="200"/>
                  <a:pt x="227" y="199"/>
                </a:cubicBezTo>
                <a:cubicBezTo>
                  <a:pt x="225" y="197"/>
                  <a:pt x="224" y="195"/>
                  <a:pt x="224" y="192"/>
                </a:cubicBezTo>
                <a:cubicBezTo>
                  <a:pt x="224" y="190"/>
                  <a:pt x="224" y="189"/>
                  <a:pt x="225" y="188"/>
                </a:cubicBezTo>
                <a:close/>
                <a:moveTo>
                  <a:pt x="227" y="227"/>
                </a:moveTo>
                <a:cubicBezTo>
                  <a:pt x="228" y="226"/>
                  <a:pt x="229" y="225"/>
                  <a:pt x="230" y="225"/>
                </a:cubicBezTo>
                <a:cubicBezTo>
                  <a:pt x="232" y="224"/>
                  <a:pt x="234" y="223"/>
                  <a:pt x="236" y="224"/>
                </a:cubicBezTo>
                <a:cubicBezTo>
                  <a:pt x="237" y="224"/>
                  <a:pt x="238" y="224"/>
                  <a:pt x="238" y="225"/>
                </a:cubicBezTo>
                <a:cubicBezTo>
                  <a:pt x="239" y="225"/>
                  <a:pt x="240" y="225"/>
                  <a:pt x="240" y="225"/>
                </a:cubicBezTo>
                <a:cubicBezTo>
                  <a:pt x="241" y="226"/>
                  <a:pt x="241" y="226"/>
                  <a:pt x="242" y="227"/>
                </a:cubicBezTo>
                <a:cubicBezTo>
                  <a:pt x="244" y="229"/>
                  <a:pt x="245" y="232"/>
                  <a:pt x="245" y="234"/>
                </a:cubicBezTo>
                <a:cubicBezTo>
                  <a:pt x="245" y="237"/>
                  <a:pt x="244" y="240"/>
                  <a:pt x="242" y="242"/>
                </a:cubicBezTo>
                <a:cubicBezTo>
                  <a:pt x="241" y="243"/>
                  <a:pt x="240" y="244"/>
                  <a:pt x="238" y="244"/>
                </a:cubicBezTo>
                <a:cubicBezTo>
                  <a:pt x="237" y="245"/>
                  <a:pt x="236" y="245"/>
                  <a:pt x="234" y="245"/>
                </a:cubicBezTo>
                <a:cubicBezTo>
                  <a:pt x="233" y="245"/>
                  <a:pt x="232" y="245"/>
                  <a:pt x="230" y="244"/>
                </a:cubicBezTo>
                <a:cubicBezTo>
                  <a:pt x="229" y="244"/>
                  <a:pt x="228" y="243"/>
                  <a:pt x="227" y="242"/>
                </a:cubicBezTo>
                <a:cubicBezTo>
                  <a:pt x="226" y="241"/>
                  <a:pt x="225" y="240"/>
                  <a:pt x="225" y="238"/>
                </a:cubicBezTo>
                <a:cubicBezTo>
                  <a:pt x="224" y="237"/>
                  <a:pt x="224" y="236"/>
                  <a:pt x="224" y="234"/>
                </a:cubicBezTo>
                <a:cubicBezTo>
                  <a:pt x="224" y="232"/>
                  <a:pt x="225" y="229"/>
                  <a:pt x="227" y="227"/>
                </a:cubicBezTo>
                <a:close/>
                <a:moveTo>
                  <a:pt x="225" y="273"/>
                </a:moveTo>
                <a:cubicBezTo>
                  <a:pt x="225" y="272"/>
                  <a:pt x="226" y="270"/>
                  <a:pt x="227" y="269"/>
                </a:cubicBezTo>
                <a:cubicBezTo>
                  <a:pt x="231" y="265"/>
                  <a:pt x="238" y="265"/>
                  <a:pt x="242" y="269"/>
                </a:cubicBezTo>
                <a:cubicBezTo>
                  <a:pt x="243" y="270"/>
                  <a:pt x="244" y="272"/>
                  <a:pt x="244" y="273"/>
                </a:cubicBezTo>
                <a:cubicBezTo>
                  <a:pt x="245" y="274"/>
                  <a:pt x="245" y="276"/>
                  <a:pt x="245" y="277"/>
                </a:cubicBezTo>
                <a:cubicBezTo>
                  <a:pt x="245" y="278"/>
                  <a:pt x="245" y="280"/>
                  <a:pt x="244" y="281"/>
                </a:cubicBezTo>
                <a:cubicBezTo>
                  <a:pt x="244" y="282"/>
                  <a:pt x="243" y="284"/>
                  <a:pt x="242" y="285"/>
                </a:cubicBezTo>
                <a:cubicBezTo>
                  <a:pt x="240" y="287"/>
                  <a:pt x="237" y="288"/>
                  <a:pt x="234" y="288"/>
                </a:cubicBezTo>
                <a:cubicBezTo>
                  <a:pt x="233" y="288"/>
                  <a:pt x="232" y="287"/>
                  <a:pt x="230" y="287"/>
                </a:cubicBezTo>
                <a:cubicBezTo>
                  <a:pt x="229" y="286"/>
                  <a:pt x="228" y="286"/>
                  <a:pt x="227" y="285"/>
                </a:cubicBezTo>
                <a:cubicBezTo>
                  <a:pt x="225" y="283"/>
                  <a:pt x="224" y="280"/>
                  <a:pt x="224" y="277"/>
                </a:cubicBezTo>
                <a:cubicBezTo>
                  <a:pt x="224" y="276"/>
                  <a:pt x="224" y="274"/>
                  <a:pt x="225" y="273"/>
                </a:cubicBezTo>
                <a:close/>
                <a:moveTo>
                  <a:pt x="227" y="312"/>
                </a:moveTo>
                <a:cubicBezTo>
                  <a:pt x="227" y="312"/>
                  <a:pt x="228" y="311"/>
                  <a:pt x="228" y="311"/>
                </a:cubicBezTo>
                <a:cubicBezTo>
                  <a:pt x="229" y="310"/>
                  <a:pt x="230" y="310"/>
                  <a:pt x="230" y="310"/>
                </a:cubicBezTo>
                <a:cubicBezTo>
                  <a:pt x="231" y="310"/>
                  <a:pt x="232" y="309"/>
                  <a:pt x="232" y="309"/>
                </a:cubicBezTo>
                <a:cubicBezTo>
                  <a:pt x="236" y="308"/>
                  <a:pt x="239" y="310"/>
                  <a:pt x="242" y="312"/>
                </a:cubicBezTo>
                <a:cubicBezTo>
                  <a:pt x="244" y="314"/>
                  <a:pt x="245" y="317"/>
                  <a:pt x="245" y="320"/>
                </a:cubicBezTo>
                <a:cubicBezTo>
                  <a:pt x="245" y="321"/>
                  <a:pt x="245" y="322"/>
                  <a:pt x="244" y="324"/>
                </a:cubicBezTo>
                <a:cubicBezTo>
                  <a:pt x="244" y="325"/>
                  <a:pt x="243" y="326"/>
                  <a:pt x="242" y="327"/>
                </a:cubicBezTo>
                <a:cubicBezTo>
                  <a:pt x="241" y="328"/>
                  <a:pt x="240" y="329"/>
                  <a:pt x="238" y="329"/>
                </a:cubicBezTo>
                <a:cubicBezTo>
                  <a:pt x="237" y="330"/>
                  <a:pt x="236" y="330"/>
                  <a:pt x="234" y="330"/>
                </a:cubicBezTo>
                <a:cubicBezTo>
                  <a:pt x="231" y="330"/>
                  <a:pt x="229" y="329"/>
                  <a:pt x="227" y="327"/>
                </a:cubicBezTo>
                <a:cubicBezTo>
                  <a:pt x="226" y="326"/>
                  <a:pt x="225" y="325"/>
                  <a:pt x="225" y="324"/>
                </a:cubicBezTo>
                <a:cubicBezTo>
                  <a:pt x="224" y="322"/>
                  <a:pt x="224" y="321"/>
                  <a:pt x="224" y="320"/>
                </a:cubicBezTo>
                <a:cubicBezTo>
                  <a:pt x="224" y="317"/>
                  <a:pt x="225" y="314"/>
                  <a:pt x="227" y="312"/>
                </a:cubicBezTo>
                <a:close/>
                <a:moveTo>
                  <a:pt x="225" y="358"/>
                </a:moveTo>
                <a:cubicBezTo>
                  <a:pt x="225" y="357"/>
                  <a:pt x="226" y="356"/>
                  <a:pt x="227" y="355"/>
                </a:cubicBezTo>
                <a:cubicBezTo>
                  <a:pt x="228" y="354"/>
                  <a:pt x="229" y="353"/>
                  <a:pt x="230" y="353"/>
                </a:cubicBezTo>
                <a:cubicBezTo>
                  <a:pt x="234" y="351"/>
                  <a:pt x="239" y="352"/>
                  <a:pt x="242" y="355"/>
                </a:cubicBezTo>
                <a:cubicBezTo>
                  <a:pt x="243" y="356"/>
                  <a:pt x="244" y="357"/>
                  <a:pt x="244" y="358"/>
                </a:cubicBezTo>
                <a:cubicBezTo>
                  <a:pt x="245" y="360"/>
                  <a:pt x="245" y="361"/>
                  <a:pt x="245" y="362"/>
                </a:cubicBezTo>
                <a:cubicBezTo>
                  <a:pt x="245" y="364"/>
                  <a:pt x="245" y="365"/>
                  <a:pt x="244" y="366"/>
                </a:cubicBezTo>
                <a:cubicBezTo>
                  <a:pt x="244" y="368"/>
                  <a:pt x="243" y="369"/>
                  <a:pt x="242" y="370"/>
                </a:cubicBezTo>
                <a:cubicBezTo>
                  <a:pt x="241" y="371"/>
                  <a:pt x="240" y="372"/>
                  <a:pt x="238" y="372"/>
                </a:cubicBezTo>
                <a:cubicBezTo>
                  <a:pt x="237" y="373"/>
                  <a:pt x="236" y="373"/>
                  <a:pt x="234" y="373"/>
                </a:cubicBezTo>
                <a:cubicBezTo>
                  <a:pt x="233" y="373"/>
                  <a:pt x="232" y="373"/>
                  <a:pt x="230" y="372"/>
                </a:cubicBezTo>
                <a:cubicBezTo>
                  <a:pt x="229" y="372"/>
                  <a:pt x="228" y="371"/>
                  <a:pt x="227" y="370"/>
                </a:cubicBezTo>
                <a:cubicBezTo>
                  <a:pt x="226" y="369"/>
                  <a:pt x="225" y="368"/>
                  <a:pt x="225" y="366"/>
                </a:cubicBezTo>
                <a:cubicBezTo>
                  <a:pt x="224" y="365"/>
                  <a:pt x="224" y="364"/>
                  <a:pt x="224" y="362"/>
                </a:cubicBezTo>
                <a:cubicBezTo>
                  <a:pt x="224" y="361"/>
                  <a:pt x="224" y="360"/>
                  <a:pt x="225" y="358"/>
                </a:cubicBezTo>
                <a:close/>
                <a:moveTo>
                  <a:pt x="182" y="145"/>
                </a:moveTo>
                <a:cubicBezTo>
                  <a:pt x="182" y="144"/>
                  <a:pt x="183" y="142"/>
                  <a:pt x="184" y="141"/>
                </a:cubicBezTo>
                <a:cubicBezTo>
                  <a:pt x="188" y="137"/>
                  <a:pt x="195" y="137"/>
                  <a:pt x="199" y="141"/>
                </a:cubicBezTo>
                <a:cubicBezTo>
                  <a:pt x="200" y="142"/>
                  <a:pt x="201" y="144"/>
                  <a:pt x="201" y="145"/>
                </a:cubicBezTo>
                <a:cubicBezTo>
                  <a:pt x="202" y="146"/>
                  <a:pt x="202" y="148"/>
                  <a:pt x="202" y="149"/>
                </a:cubicBezTo>
                <a:cubicBezTo>
                  <a:pt x="202" y="152"/>
                  <a:pt x="201" y="155"/>
                  <a:pt x="199" y="157"/>
                </a:cubicBezTo>
                <a:cubicBezTo>
                  <a:pt x="197" y="159"/>
                  <a:pt x="195" y="160"/>
                  <a:pt x="192" y="160"/>
                </a:cubicBezTo>
                <a:cubicBezTo>
                  <a:pt x="190" y="160"/>
                  <a:pt x="189" y="159"/>
                  <a:pt x="188" y="159"/>
                </a:cubicBezTo>
                <a:cubicBezTo>
                  <a:pt x="186" y="158"/>
                  <a:pt x="185" y="158"/>
                  <a:pt x="184" y="157"/>
                </a:cubicBezTo>
                <a:cubicBezTo>
                  <a:pt x="182" y="155"/>
                  <a:pt x="181" y="152"/>
                  <a:pt x="181" y="149"/>
                </a:cubicBezTo>
                <a:cubicBezTo>
                  <a:pt x="181" y="148"/>
                  <a:pt x="181" y="146"/>
                  <a:pt x="182" y="145"/>
                </a:cubicBezTo>
                <a:close/>
                <a:moveTo>
                  <a:pt x="182" y="188"/>
                </a:moveTo>
                <a:cubicBezTo>
                  <a:pt x="182" y="186"/>
                  <a:pt x="183" y="185"/>
                  <a:pt x="184" y="184"/>
                </a:cubicBezTo>
                <a:cubicBezTo>
                  <a:pt x="185" y="184"/>
                  <a:pt x="185" y="183"/>
                  <a:pt x="186" y="183"/>
                </a:cubicBezTo>
                <a:cubicBezTo>
                  <a:pt x="186" y="182"/>
                  <a:pt x="187" y="182"/>
                  <a:pt x="188" y="182"/>
                </a:cubicBezTo>
                <a:cubicBezTo>
                  <a:pt x="188" y="182"/>
                  <a:pt x="189" y="181"/>
                  <a:pt x="190" y="181"/>
                </a:cubicBezTo>
                <a:cubicBezTo>
                  <a:pt x="192" y="181"/>
                  <a:pt x="194" y="181"/>
                  <a:pt x="196" y="182"/>
                </a:cubicBezTo>
                <a:cubicBezTo>
                  <a:pt x="197" y="182"/>
                  <a:pt x="198" y="183"/>
                  <a:pt x="199" y="184"/>
                </a:cubicBezTo>
                <a:cubicBezTo>
                  <a:pt x="200" y="185"/>
                  <a:pt x="201" y="186"/>
                  <a:pt x="201" y="188"/>
                </a:cubicBezTo>
                <a:cubicBezTo>
                  <a:pt x="202" y="189"/>
                  <a:pt x="202" y="190"/>
                  <a:pt x="202" y="192"/>
                </a:cubicBezTo>
                <a:cubicBezTo>
                  <a:pt x="202" y="195"/>
                  <a:pt x="201" y="197"/>
                  <a:pt x="199" y="199"/>
                </a:cubicBezTo>
                <a:cubicBezTo>
                  <a:pt x="197" y="201"/>
                  <a:pt x="195" y="202"/>
                  <a:pt x="192" y="202"/>
                </a:cubicBezTo>
                <a:cubicBezTo>
                  <a:pt x="190" y="202"/>
                  <a:pt x="189" y="202"/>
                  <a:pt x="188" y="201"/>
                </a:cubicBezTo>
                <a:cubicBezTo>
                  <a:pt x="186" y="201"/>
                  <a:pt x="185" y="200"/>
                  <a:pt x="184" y="199"/>
                </a:cubicBezTo>
                <a:cubicBezTo>
                  <a:pt x="182" y="197"/>
                  <a:pt x="181" y="195"/>
                  <a:pt x="181" y="192"/>
                </a:cubicBezTo>
                <a:cubicBezTo>
                  <a:pt x="181" y="190"/>
                  <a:pt x="181" y="189"/>
                  <a:pt x="182" y="188"/>
                </a:cubicBezTo>
                <a:close/>
                <a:moveTo>
                  <a:pt x="184" y="227"/>
                </a:moveTo>
                <a:cubicBezTo>
                  <a:pt x="185" y="226"/>
                  <a:pt x="185" y="226"/>
                  <a:pt x="186" y="225"/>
                </a:cubicBezTo>
                <a:cubicBezTo>
                  <a:pt x="186" y="225"/>
                  <a:pt x="187" y="225"/>
                  <a:pt x="188" y="225"/>
                </a:cubicBezTo>
                <a:cubicBezTo>
                  <a:pt x="188" y="224"/>
                  <a:pt x="189" y="224"/>
                  <a:pt x="190" y="224"/>
                </a:cubicBezTo>
                <a:cubicBezTo>
                  <a:pt x="191" y="224"/>
                  <a:pt x="192" y="224"/>
                  <a:pt x="194" y="224"/>
                </a:cubicBezTo>
                <a:cubicBezTo>
                  <a:pt x="194" y="224"/>
                  <a:pt x="195" y="224"/>
                  <a:pt x="196" y="225"/>
                </a:cubicBezTo>
                <a:cubicBezTo>
                  <a:pt x="196" y="225"/>
                  <a:pt x="197" y="225"/>
                  <a:pt x="198" y="225"/>
                </a:cubicBezTo>
                <a:cubicBezTo>
                  <a:pt x="198" y="226"/>
                  <a:pt x="199" y="226"/>
                  <a:pt x="199" y="227"/>
                </a:cubicBezTo>
                <a:cubicBezTo>
                  <a:pt x="201" y="229"/>
                  <a:pt x="202" y="232"/>
                  <a:pt x="202" y="234"/>
                </a:cubicBezTo>
                <a:cubicBezTo>
                  <a:pt x="202" y="236"/>
                  <a:pt x="202" y="237"/>
                  <a:pt x="201" y="238"/>
                </a:cubicBezTo>
                <a:cubicBezTo>
                  <a:pt x="201" y="240"/>
                  <a:pt x="200" y="241"/>
                  <a:pt x="199" y="242"/>
                </a:cubicBezTo>
                <a:cubicBezTo>
                  <a:pt x="198" y="243"/>
                  <a:pt x="197" y="244"/>
                  <a:pt x="196" y="244"/>
                </a:cubicBezTo>
                <a:cubicBezTo>
                  <a:pt x="194" y="245"/>
                  <a:pt x="193" y="245"/>
                  <a:pt x="192" y="245"/>
                </a:cubicBezTo>
                <a:cubicBezTo>
                  <a:pt x="190" y="245"/>
                  <a:pt x="189" y="245"/>
                  <a:pt x="188" y="244"/>
                </a:cubicBezTo>
                <a:cubicBezTo>
                  <a:pt x="186" y="244"/>
                  <a:pt x="185" y="243"/>
                  <a:pt x="184" y="242"/>
                </a:cubicBezTo>
                <a:cubicBezTo>
                  <a:pt x="182" y="240"/>
                  <a:pt x="181" y="237"/>
                  <a:pt x="181" y="234"/>
                </a:cubicBezTo>
                <a:cubicBezTo>
                  <a:pt x="181" y="232"/>
                  <a:pt x="182" y="229"/>
                  <a:pt x="184" y="227"/>
                </a:cubicBezTo>
                <a:close/>
                <a:moveTo>
                  <a:pt x="182" y="273"/>
                </a:moveTo>
                <a:cubicBezTo>
                  <a:pt x="182" y="272"/>
                  <a:pt x="183" y="270"/>
                  <a:pt x="184" y="269"/>
                </a:cubicBezTo>
                <a:cubicBezTo>
                  <a:pt x="185" y="268"/>
                  <a:pt x="186" y="268"/>
                  <a:pt x="188" y="267"/>
                </a:cubicBezTo>
                <a:cubicBezTo>
                  <a:pt x="190" y="266"/>
                  <a:pt x="193" y="266"/>
                  <a:pt x="196" y="267"/>
                </a:cubicBezTo>
                <a:cubicBezTo>
                  <a:pt x="197" y="268"/>
                  <a:pt x="198" y="268"/>
                  <a:pt x="199" y="269"/>
                </a:cubicBezTo>
                <a:cubicBezTo>
                  <a:pt x="200" y="270"/>
                  <a:pt x="201" y="272"/>
                  <a:pt x="201" y="273"/>
                </a:cubicBezTo>
                <a:cubicBezTo>
                  <a:pt x="202" y="274"/>
                  <a:pt x="202" y="276"/>
                  <a:pt x="202" y="277"/>
                </a:cubicBezTo>
                <a:cubicBezTo>
                  <a:pt x="202" y="278"/>
                  <a:pt x="202" y="280"/>
                  <a:pt x="201" y="281"/>
                </a:cubicBezTo>
                <a:cubicBezTo>
                  <a:pt x="201" y="282"/>
                  <a:pt x="200" y="284"/>
                  <a:pt x="199" y="285"/>
                </a:cubicBezTo>
                <a:cubicBezTo>
                  <a:pt x="197" y="287"/>
                  <a:pt x="195" y="288"/>
                  <a:pt x="192" y="288"/>
                </a:cubicBezTo>
                <a:cubicBezTo>
                  <a:pt x="189" y="288"/>
                  <a:pt x="186" y="287"/>
                  <a:pt x="184" y="285"/>
                </a:cubicBezTo>
                <a:cubicBezTo>
                  <a:pt x="182" y="283"/>
                  <a:pt x="181" y="280"/>
                  <a:pt x="181" y="277"/>
                </a:cubicBezTo>
                <a:cubicBezTo>
                  <a:pt x="181" y="276"/>
                  <a:pt x="181" y="274"/>
                  <a:pt x="182" y="273"/>
                </a:cubicBezTo>
                <a:close/>
                <a:moveTo>
                  <a:pt x="184" y="312"/>
                </a:moveTo>
                <a:cubicBezTo>
                  <a:pt x="187" y="309"/>
                  <a:pt x="192" y="308"/>
                  <a:pt x="196" y="310"/>
                </a:cubicBezTo>
                <a:cubicBezTo>
                  <a:pt x="197" y="310"/>
                  <a:pt x="198" y="311"/>
                  <a:pt x="199" y="312"/>
                </a:cubicBezTo>
                <a:cubicBezTo>
                  <a:pt x="201" y="314"/>
                  <a:pt x="202" y="317"/>
                  <a:pt x="202" y="320"/>
                </a:cubicBezTo>
                <a:cubicBezTo>
                  <a:pt x="202" y="321"/>
                  <a:pt x="202" y="322"/>
                  <a:pt x="201" y="324"/>
                </a:cubicBezTo>
                <a:cubicBezTo>
                  <a:pt x="201" y="325"/>
                  <a:pt x="200" y="326"/>
                  <a:pt x="199" y="327"/>
                </a:cubicBezTo>
                <a:cubicBezTo>
                  <a:pt x="198" y="328"/>
                  <a:pt x="197" y="329"/>
                  <a:pt x="196" y="329"/>
                </a:cubicBezTo>
                <a:cubicBezTo>
                  <a:pt x="194" y="330"/>
                  <a:pt x="193" y="330"/>
                  <a:pt x="192" y="330"/>
                </a:cubicBezTo>
                <a:cubicBezTo>
                  <a:pt x="189" y="330"/>
                  <a:pt x="186" y="329"/>
                  <a:pt x="184" y="327"/>
                </a:cubicBezTo>
                <a:cubicBezTo>
                  <a:pt x="183" y="326"/>
                  <a:pt x="182" y="325"/>
                  <a:pt x="182" y="324"/>
                </a:cubicBezTo>
                <a:cubicBezTo>
                  <a:pt x="181" y="322"/>
                  <a:pt x="181" y="321"/>
                  <a:pt x="181" y="320"/>
                </a:cubicBezTo>
                <a:cubicBezTo>
                  <a:pt x="181" y="317"/>
                  <a:pt x="182" y="314"/>
                  <a:pt x="184" y="312"/>
                </a:cubicBezTo>
                <a:close/>
                <a:moveTo>
                  <a:pt x="288" y="394"/>
                </a:moveTo>
                <a:cubicBezTo>
                  <a:pt x="309" y="394"/>
                  <a:pt x="309" y="394"/>
                  <a:pt x="309" y="394"/>
                </a:cubicBezTo>
                <a:cubicBezTo>
                  <a:pt x="309" y="362"/>
                  <a:pt x="309" y="362"/>
                  <a:pt x="309" y="362"/>
                </a:cubicBezTo>
                <a:cubicBezTo>
                  <a:pt x="309" y="356"/>
                  <a:pt x="314" y="352"/>
                  <a:pt x="320" y="352"/>
                </a:cubicBezTo>
                <a:cubicBezTo>
                  <a:pt x="326" y="352"/>
                  <a:pt x="330" y="356"/>
                  <a:pt x="330" y="362"/>
                </a:cubicBezTo>
                <a:cubicBezTo>
                  <a:pt x="330" y="394"/>
                  <a:pt x="330" y="394"/>
                  <a:pt x="330" y="394"/>
                </a:cubicBezTo>
                <a:cubicBezTo>
                  <a:pt x="352" y="394"/>
                  <a:pt x="352" y="394"/>
                  <a:pt x="352" y="394"/>
                </a:cubicBezTo>
                <a:cubicBezTo>
                  <a:pt x="352" y="202"/>
                  <a:pt x="352" y="202"/>
                  <a:pt x="352" y="202"/>
                </a:cubicBezTo>
                <a:cubicBezTo>
                  <a:pt x="288" y="202"/>
                  <a:pt x="288" y="202"/>
                  <a:pt x="288" y="202"/>
                </a:cubicBezTo>
                <a:lnTo>
                  <a:pt x="288" y="394"/>
                </a:lnTo>
                <a:close/>
                <a:moveTo>
                  <a:pt x="312" y="227"/>
                </a:moveTo>
                <a:cubicBezTo>
                  <a:pt x="313" y="226"/>
                  <a:pt x="313" y="226"/>
                  <a:pt x="314" y="225"/>
                </a:cubicBezTo>
                <a:cubicBezTo>
                  <a:pt x="314" y="225"/>
                  <a:pt x="315" y="225"/>
                  <a:pt x="316" y="225"/>
                </a:cubicBezTo>
                <a:cubicBezTo>
                  <a:pt x="316" y="224"/>
                  <a:pt x="317" y="224"/>
                  <a:pt x="318" y="224"/>
                </a:cubicBezTo>
                <a:cubicBezTo>
                  <a:pt x="321" y="223"/>
                  <a:pt x="325" y="224"/>
                  <a:pt x="327" y="227"/>
                </a:cubicBezTo>
                <a:cubicBezTo>
                  <a:pt x="329" y="229"/>
                  <a:pt x="330" y="232"/>
                  <a:pt x="330" y="234"/>
                </a:cubicBezTo>
                <a:cubicBezTo>
                  <a:pt x="330" y="236"/>
                  <a:pt x="330" y="237"/>
                  <a:pt x="329" y="238"/>
                </a:cubicBezTo>
                <a:cubicBezTo>
                  <a:pt x="329" y="240"/>
                  <a:pt x="328" y="241"/>
                  <a:pt x="327" y="242"/>
                </a:cubicBezTo>
                <a:cubicBezTo>
                  <a:pt x="326" y="243"/>
                  <a:pt x="325" y="244"/>
                  <a:pt x="324" y="244"/>
                </a:cubicBezTo>
                <a:cubicBezTo>
                  <a:pt x="322" y="245"/>
                  <a:pt x="321" y="245"/>
                  <a:pt x="320" y="245"/>
                </a:cubicBezTo>
                <a:cubicBezTo>
                  <a:pt x="318" y="245"/>
                  <a:pt x="317" y="245"/>
                  <a:pt x="316" y="244"/>
                </a:cubicBezTo>
                <a:cubicBezTo>
                  <a:pt x="314" y="244"/>
                  <a:pt x="313" y="243"/>
                  <a:pt x="312" y="242"/>
                </a:cubicBezTo>
                <a:cubicBezTo>
                  <a:pt x="311" y="241"/>
                  <a:pt x="310" y="240"/>
                  <a:pt x="310" y="238"/>
                </a:cubicBezTo>
                <a:cubicBezTo>
                  <a:pt x="309" y="237"/>
                  <a:pt x="309" y="236"/>
                  <a:pt x="309" y="234"/>
                </a:cubicBezTo>
                <a:cubicBezTo>
                  <a:pt x="309" y="232"/>
                  <a:pt x="310" y="229"/>
                  <a:pt x="312" y="227"/>
                </a:cubicBezTo>
                <a:close/>
                <a:moveTo>
                  <a:pt x="310" y="273"/>
                </a:moveTo>
                <a:cubicBezTo>
                  <a:pt x="310" y="272"/>
                  <a:pt x="311" y="270"/>
                  <a:pt x="312" y="269"/>
                </a:cubicBezTo>
                <a:cubicBezTo>
                  <a:pt x="313" y="268"/>
                  <a:pt x="314" y="268"/>
                  <a:pt x="316" y="267"/>
                </a:cubicBezTo>
                <a:cubicBezTo>
                  <a:pt x="318" y="266"/>
                  <a:pt x="321" y="266"/>
                  <a:pt x="324" y="267"/>
                </a:cubicBezTo>
                <a:cubicBezTo>
                  <a:pt x="325" y="268"/>
                  <a:pt x="326" y="268"/>
                  <a:pt x="327" y="269"/>
                </a:cubicBezTo>
                <a:cubicBezTo>
                  <a:pt x="328" y="270"/>
                  <a:pt x="329" y="272"/>
                  <a:pt x="329" y="273"/>
                </a:cubicBezTo>
                <a:cubicBezTo>
                  <a:pt x="330" y="274"/>
                  <a:pt x="330" y="276"/>
                  <a:pt x="330" y="277"/>
                </a:cubicBezTo>
                <a:cubicBezTo>
                  <a:pt x="330" y="278"/>
                  <a:pt x="330" y="280"/>
                  <a:pt x="329" y="281"/>
                </a:cubicBezTo>
                <a:cubicBezTo>
                  <a:pt x="329" y="282"/>
                  <a:pt x="328" y="284"/>
                  <a:pt x="327" y="285"/>
                </a:cubicBezTo>
                <a:cubicBezTo>
                  <a:pt x="326" y="286"/>
                  <a:pt x="325" y="286"/>
                  <a:pt x="324" y="287"/>
                </a:cubicBezTo>
                <a:cubicBezTo>
                  <a:pt x="322" y="287"/>
                  <a:pt x="321" y="288"/>
                  <a:pt x="320" y="288"/>
                </a:cubicBezTo>
                <a:cubicBezTo>
                  <a:pt x="318" y="288"/>
                  <a:pt x="317" y="287"/>
                  <a:pt x="316" y="287"/>
                </a:cubicBezTo>
                <a:cubicBezTo>
                  <a:pt x="314" y="286"/>
                  <a:pt x="313" y="286"/>
                  <a:pt x="312" y="285"/>
                </a:cubicBezTo>
                <a:cubicBezTo>
                  <a:pt x="311" y="284"/>
                  <a:pt x="310" y="282"/>
                  <a:pt x="310" y="281"/>
                </a:cubicBezTo>
                <a:cubicBezTo>
                  <a:pt x="309" y="280"/>
                  <a:pt x="309" y="278"/>
                  <a:pt x="309" y="277"/>
                </a:cubicBezTo>
                <a:cubicBezTo>
                  <a:pt x="309" y="276"/>
                  <a:pt x="309" y="274"/>
                  <a:pt x="310" y="273"/>
                </a:cubicBezTo>
                <a:close/>
                <a:moveTo>
                  <a:pt x="310" y="316"/>
                </a:moveTo>
                <a:cubicBezTo>
                  <a:pt x="310" y="314"/>
                  <a:pt x="311" y="313"/>
                  <a:pt x="312" y="312"/>
                </a:cubicBezTo>
                <a:cubicBezTo>
                  <a:pt x="313" y="312"/>
                  <a:pt x="313" y="311"/>
                  <a:pt x="314" y="311"/>
                </a:cubicBezTo>
                <a:cubicBezTo>
                  <a:pt x="314" y="310"/>
                  <a:pt x="315" y="310"/>
                  <a:pt x="316" y="310"/>
                </a:cubicBezTo>
                <a:cubicBezTo>
                  <a:pt x="316" y="310"/>
                  <a:pt x="317" y="309"/>
                  <a:pt x="318" y="309"/>
                </a:cubicBezTo>
                <a:cubicBezTo>
                  <a:pt x="319" y="309"/>
                  <a:pt x="320" y="309"/>
                  <a:pt x="322" y="309"/>
                </a:cubicBezTo>
                <a:cubicBezTo>
                  <a:pt x="322" y="309"/>
                  <a:pt x="323" y="310"/>
                  <a:pt x="324" y="310"/>
                </a:cubicBezTo>
                <a:cubicBezTo>
                  <a:pt x="324" y="310"/>
                  <a:pt x="325" y="310"/>
                  <a:pt x="326" y="311"/>
                </a:cubicBezTo>
                <a:cubicBezTo>
                  <a:pt x="326" y="311"/>
                  <a:pt x="327" y="312"/>
                  <a:pt x="327" y="312"/>
                </a:cubicBezTo>
                <a:cubicBezTo>
                  <a:pt x="328" y="313"/>
                  <a:pt x="329" y="314"/>
                  <a:pt x="329" y="316"/>
                </a:cubicBezTo>
                <a:cubicBezTo>
                  <a:pt x="330" y="317"/>
                  <a:pt x="330" y="318"/>
                  <a:pt x="330" y="320"/>
                </a:cubicBezTo>
                <a:cubicBezTo>
                  <a:pt x="330" y="321"/>
                  <a:pt x="330" y="322"/>
                  <a:pt x="329" y="324"/>
                </a:cubicBezTo>
                <a:cubicBezTo>
                  <a:pt x="329" y="325"/>
                  <a:pt x="328" y="326"/>
                  <a:pt x="327" y="327"/>
                </a:cubicBezTo>
                <a:cubicBezTo>
                  <a:pt x="325" y="329"/>
                  <a:pt x="322" y="330"/>
                  <a:pt x="320" y="330"/>
                </a:cubicBezTo>
                <a:cubicBezTo>
                  <a:pt x="317" y="330"/>
                  <a:pt x="314" y="329"/>
                  <a:pt x="312" y="327"/>
                </a:cubicBezTo>
                <a:cubicBezTo>
                  <a:pt x="311" y="326"/>
                  <a:pt x="310" y="325"/>
                  <a:pt x="310" y="324"/>
                </a:cubicBezTo>
                <a:cubicBezTo>
                  <a:pt x="309" y="322"/>
                  <a:pt x="309" y="321"/>
                  <a:pt x="309" y="320"/>
                </a:cubicBezTo>
                <a:cubicBezTo>
                  <a:pt x="309" y="318"/>
                  <a:pt x="309" y="317"/>
                  <a:pt x="310" y="316"/>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73" y="405"/>
                </a:moveTo>
                <a:cubicBezTo>
                  <a:pt x="373" y="411"/>
                  <a:pt x="368" y="416"/>
                  <a:pt x="362" y="416"/>
                </a:cubicBezTo>
                <a:cubicBezTo>
                  <a:pt x="149" y="416"/>
                  <a:pt x="149" y="416"/>
                  <a:pt x="149" y="416"/>
                </a:cubicBezTo>
                <a:cubicBezTo>
                  <a:pt x="143" y="416"/>
                  <a:pt x="138" y="411"/>
                  <a:pt x="138" y="405"/>
                </a:cubicBezTo>
                <a:cubicBezTo>
                  <a:pt x="138" y="106"/>
                  <a:pt x="138" y="106"/>
                  <a:pt x="138" y="106"/>
                </a:cubicBezTo>
                <a:cubicBezTo>
                  <a:pt x="138" y="100"/>
                  <a:pt x="143" y="96"/>
                  <a:pt x="149" y="96"/>
                </a:cubicBezTo>
                <a:cubicBezTo>
                  <a:pt x="277" y="96"/>
                  <a:pt x="277" y="96"/>
                  <a:pt x="277" y="96"/>
                </a:cubicBezTo>
                <a:cubicBezTo>
                  <a:pt x="283" y="96"/>
                  <a:pt x="288" y="100"/>
                  <a:pt x="288" y="106"/>
                </a:cubicBezTo>
                <a:cubicBezTo>
                  <a:pt x="288" y="181"/>
                  <a:pt x="288" y="181"/>
                  <a:pt x="288" y="181"/>
                </a:cubicBezTo>
                <a:cubicBezTo>
                  <a:pt x="362" y="181"/>
                  <a:pt x="362" y="181"/>
                  <a:pt x="362" y="181"/>
                </a:cubicBezTo>
                <a:cubicBezTo>
                  <a:pt x="368" y="181"/>
                  <a:pt x="373" y="186"/>
                  <a:pt x="373" y="192"/>
                </a:cubicBezTo>
                <a:lnTo>
                  <a:pt x="373" y="40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9" name="Freeform 66">
            <a:extLst>
              <a:ext uri="{FF2B5EF4-FFF2-40B4-BE49-F238E27FC236}">
                <a16:creationId xmlns:a16="http://schemas.microsoft.com/office/drawing/2014/main" id="{8F3CA844-B104-4BBD-AF1E-A2FF7AEE6AEB}"/>
              </a:ext>
            </a:extLst>
          </p:cNvPr>
          <p:cNvSpPr>
            <a:spLocks noChangeAspect="1" noEditPoints="1"/>
          </p:cNvSpPr>
          <p:nvPr/>
        </p:nvSpPr>
        <p:spPr bwMode="auto">
          <a:xfrm>
            <a:off x="7898709" y="5890284"/>
            <a:ext cx="707502" cy="707502"/>
          </a:xfrm>
          <a:custGeom>
            <a:avLst/>
            <a:gdLst>
              <a:gd name="T0" fmla="*/ 275 w 512"/>
              <a:gd name="T1" fmla="*/ 260 h 512"/>
              <a:gd name="T2" fmla="*/ 295 w 512"/>
              <a:gd name="T3" fmla="*/ 217 h 512"/>
              <a:gd name="T4" fmla="*/ 251 w 512"/>
              <a:gd name="T5" fmla="*/ 236 h 512"/>
              <a:gd name="T6" fmla="*/ 275 w 512"/>
              <a:gd name="T7" fmla="*/ 260 h 512"/>
              <a:gd name="T8" fmla="*/ 384 w 512"/>
              <a:gd name="T9" fmla="*/ 245 h 512"/>
              <a:gd name="T10" fmla="*/ 394 w 512"/>
              <a:gd name="T11" fmla="*/ 245 h 512"/>
              <a:gd name="T12" fmla="*/ 266 w 512"/>
              <a:gd name="T13" fmla="*/ 118 h 512"/>
              <a:gd name="T14" fmla="*/ 266 w 512"/>
              <a:gd name="T15" fmla="*/ 128 h 512"/>
              <a:gd name="T16" fmla="*/ 256 w 512"/>
              <a:gd name="T17" fmla="*/ 138 h 512"/>
              <a:gd name="T18" fmla="*/ 245 w 512"/>
              <a:gd name="T19" fmla="*/ 128 h 512"/>
              <a:gd name="T20" fmla="*/ 245 w 512"/>
              <a:gd name="T21" fmla="*/ 118 h 512"/>
              <a:gd name="T22" fmla="*/ 118 w 512"/>
              <a:gd name="T23" fmla="*/ 245 h 512"/>
              <a:gd name="T24" fmla="*/ 128 w 512"/>
              <a:gd name="T25" fmla="*/ 245 h 512"/>
              <a:gd name="T26" fmla="*/ 138 w 512"/>
              <a:gd name="T27" fmla="*/ 256 h 512"/>
              <a:gd name="T28" fmla="*/ 128 w 512"/>
              <a:gd name="T29" fmla="*/ 266 h 512"/>
              <a:gd name="T30" fmla="*/ 118 w 512"/>
              <a:gd name="T31" fmla="*/ 266 h 512"/>
              <a:gd name="T32" fmla="*/ 245 w 512"/>
              <a:gd name="T33" fmla="*/ 394 h 512"/>
              <a:gd name="T34" fmla="*/ 245 w 512"/>
              <a:gd name="T35" fmla="*/ 384 h 512"/>
              <a:gd name="T36" fmla="*/ 256 w 512"/>
              <a:gd name="T37" fmla="*/ 373 h 512"/>
              <a:gd name="T38" fmla="*/ 266 w 512"/>
              <a:gd name="T39" fmla="*/ 384 h 512"/>
              <a:gd name="T40" fmla="*/ 266 w 512"/>
              <a:gd name="T41" fmla="*/ 394 h 512"/>
              <a:gd name="T42" fmla="*/ 394 w 512"/>
              <a:gd name="T43" fmla="*/ 266 h 512"/>
              <a:gd name="T44" fmla="*/ 384 w 512"/>
              <a:gd name="T45" fmla="*/ 266 h 512"/>
              <a:gd name="T46" fmla="*/ 373 w 512"/>
              <a:gd name="T47" fmla="*/ 256 h 512"/>
              <a:gd name="T48" fmla="*/ 384 w 512"/>
              <a:gd name="T49" fmla="*/ 245 h 512"/>
              <a:gd name="T50" fmla="*/ 326 w 512"/>
              <a:gd name="T51" fmla="*/ 200 h 512"/>
              <a:gd name="T52" fmla="*/ 288 w 512"/>
              <a:gd name="T53" fmla="*/ 283 h 512"/>
              <a:gd name="T54" fmla="*/ 283 w 512"/>
              <a:gd name="T55" fmla="*/ 288 h 512"/>
              <a:gd name="T56" fmla="*/ 200 w 512"/>
              <a:gd name="T57" fmla="*/ 326 h 512"/>
              <a:gd name="T58" fmla="*/ 195 w 512"/>
              <a:gd name="T59" fmla="*/ 327 h 512"/>
              <a:gd name="T60" fmla="*/ 188 w 512"/>
              <a:gd name="T61" fmla="*/ 324 h 512"/>
              <a:gd name="T62" fmla="*/ 186 w 512"/>
              <a:gd name="T63" fmla="*/ 312 h 512"/>
              <a:gd name="T64" fmla="*/ 223 w 512"/>
              <a:gd name="T65" fmla="*/ 229 h 512"/>
              <a:gd name="T66" fmla="*/ 229 w 512"/>
              <a:gd name="T67" fmla="*/ 223 h 512"/>
              <a:gd name="T68" fmla="*/ 312 w 512"/>
              <a:gd name="T69" fmla="*/ 186 h 512"/>
              <a:gd name="T70" fmla="*/ 324 w 512"/>
              <a:gd name="T71" fmla="*/ 188 h 512"/>
              <a:gd name="T72" fmla="*/ 326 w 512"/>
              <a:gd name="T73" fmla="*/ 200 h 512"/>
              <a:gd name="T74" fmla="*/ 217 w 512"/>
              <a:gd name="T75" fmla="*/ 295 h 512"/>
              <a:gd name="T76" fmla="*/ 260 w 512"/>
              <a:gd name="T77" fmla="*/ 275 h 512"/>
              <a:gd name="T78" fmla="*/ 236 w 512"/>
              <a:gd name="T79" fmla="*/ 251 h 512"/>
              <a:gd name="T80" fmla="*/ 217 w 512"/>
              <a:gd name="T81" fmla="*/ 295 h 512"/>
              <a:gd name="T82" fmla="*/ 256 w 512"/>
              <a:gd name="T83" fmla="*/ 0 h 512"/>
              <a:gd name="T84" fmla="*/ 0 w 512"/>
              <a:gd name="T85" fmla="*/ 256 h 512"/>
              <a:gd name="T86" fmla="*/ 256 w 512"/>
              <a:gd name="T87" fmla="*/ 512 h 512"/>
              <a:gd name="T88" fmla="*/ 512 w 512"/>
              <a:gd name="T89" fmla="*/ 256 h 512"/>
              <a:gd name="T90" fmla="*/ 256 w 512"/>
              <a:gd name="T91" fmla="*/ 0 h 512"/>
              <a:gd name="T92" fmla="*/ 256 w 512"/>
              <a:gd name="T93" fmla="*/ 416 h 512"/>
              <a:gd name="T94" fmla="*/ 96 w 512"/>
              <a:gd name="T95" fmla="*/ 256 h 512"/>
              <a:gd name="T96" fmla="*/ 256 w 512"/>
              <a:gd name="T97" fmla="*/ 96 h 512"/>
              <a:gd name="T98" fmla="*/ 416 w 512"/>
              <a:gd name="T99" fmla="*/ 256 h 512"/>
              <a:gd name="T100" fmla="*/ 256 w 512"/>
              <a:gd name="T10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 h="512">
                <a:moveTo>
                  <a:pt x="275" y="260"/>
                </a:moveTo>
                <a:cubicBezTo>
                  <a:pt x="295" y="217"/>
                  <a:pt x="295" y="217"/>
                  <a:pt x="295" y="217"/>
                </a:cubicBezTo>
                <a:cubicBezTo>
                  <a:pt x="251" y="236"/>
                  <a:pt x="251" y="236"/>
                  <a:pt x="251" y="236"/>
                </a:cubicBezTo>
                <a:lnTo>
                  <a:pt x="275" y="260"/>
                </a:lnTo>
                <a:close/>
                <a:moveTo>
                  <a:pt x="384" y="245"/>
                </a:moveTo>
                <a:cubicBezTo>
                  <a:pt x="394" y="245"/>
                  <a:pt x="394" y="245"/>
                  <a:pt x="394" y="245"/>
                </a:cubicBezTo>
                <a:cubicBezTo>
                  <a:pt x="389" y="177"/>
                  <a:pt x="334" y="123"/>
                  <a:pt x="266" y="118"/>
                </a:cubicBezTo>
                <a:cubicBezTo>
                  <a:pt x="266" y="128"/>
                  <a:pt x="266" y="128"/>
                  <a:pt x="266" y="128"/>
                </a:cubicBezTo>
                <a:cubicBezTo>
                  <a:pt x="266" y="134"/>
                  <a:pt x="262" y="138"/>
                  <a:pt x="256" y="138"/>
                </a:cubicBezTo>
                <a:cubicBezTo>
                  <a:pt x="250" y="138"/>
                  <a:pt x="245" y="134"/>
                  <a:pt x="245" y="128"/>
                </a:cubicBezTo>
                <a:cubicBezTo>
                  <a:pt x="245" y="118"/>
                  <a:pt x="245" y="118"/>
                  <a:pt x="245" y="118"/>
                </a:cubicBezTo>
                <a:cubicBezTo>
                  <a:pt x="177" y="123"/>
                  <a:pt x="123" y="177"/>
                  <a:pt x="118" y="245"/>
                </a:cubicBezTo>
                <a:cubicBezTo>
                  <a:pt x="128" y="245"/>
                  <a:pt x="128" y="245"/>
                  <a:pt x="128" y="245"/>
                </a:cubicBezTo>
                <a:cubicBezTo>
                  <a:pt x="134" y="245"/>
                  <a:pt x="138" y="250"/>
                  <a:pt x="138" y="256"/>
                </a:cubicBezTo>
                <a:cubicBezTo>
                  <a:pt x="138" y="262"/>
                  <a:pt x="134" y="266"/>
                  <a:pt x="128" y="266"/>
                </a:cubicBezTo>
                <a:cubicBezTo>
                  <a:pt x="118" y="266"/>
                  <a:pt x="118" y="266"/>
                  <a:pt x="118" y="266"/>
                </a:cubicBezTo>
                <a:cubicBezTo>
                  <a:pt x="123" y="334"/>
                  <a:pt x="177" y="389"/>
                  <a:pt x="245" y="394"/>
                </a:cubicBezTo>
                <a:cubicBezTo>
                  <a:pt x="245" y="384"/>
                  <a:pt x="245" y="384"/>
                  <a:pt x="245" y="384"/>
                </a:cubicBezTo>
                <a:cubicBezTo>
                  <a:pt x="245" y="378"/>
                  <a:pt x="250" y="373"/>
                  <a:pt x="256" y="373"/>
                </a:cubicBezTo>
                <a:cubicBezTo>
                  <a:pt x="262" y="373"/>
                  <a:pt x="266" y="378"/>
                  <a:pt x="266" y="384"/>
                </a:cubicBezTo>
                <a:cubicBezTo>
                  <a:pt x="266" y="394"/>
                  <a:pt x="266" y="394"/>
                  <a:pt x="266" y="394"/>
                </a:cubicBezTo>
                <a:cubicBezTo>
                  <a:pt x="334" y="389"/>
                  <a:pt x="389" y="334"/>
                  <a:pt x="394" y="266"/>
                </a:cubicBezTo>
                <a:cubicBezTo>
                  <a:pt x="384" y="266"/>
                  <a:pt x="384" y="266"/>
                  <a:pt x="384" y="266"/>
                </a:cubicBezTo>
                <a:cubicBezTo>
                  <a:pt x="378" y="266"/>
                  <a:pt x="373" y="262"/>
                  <a:pt x="373" y="256"/>
                </a:cubicBezTo>
                <a:cubicBezTo>
                  <a:pt x="373" y="250"/>
                  <a:pt x="378" y="245"/>
                  <a:pt x="384" y="245"/>
                </a:cubicBezTo>
                <a:close/>
                <a:moveTo>
                  <a:pt x="326" y="200"/>
                </a:moveTo>
                <a:cubicBezTo>
                  <a:pt x="288" y="283"/>
                  <a:pt x="288" y="283"/>
                  <a:pt x="288" y="283"/>
                </a:cubicBezTo>
                <a:cubicBezTo>
                  <a:pt x="287" y="285"/>
                  <a:pt x="285" y="287"/>
                  <a:pt x="283" y="288"/>
                </a:cubicBezTo>
                <a:cubicBezTo>
                  <a:pt x="200" y="326"/>
                  <a:pt x="200" y="326"/>
                  <a:pt x="200" y="326"/>
                </a:cubicBezTo>
                <a:cubicBezTo>
                  <a:pt x="198" y="326"/>
                  <a:pt x="197" y="327"/>
                  <a:pt x="195" y="327"/>
                </a:cubicBezTo>
                <a:cubicBezTo>
                  <a:pt x="193" y="327"/>
                  <a:pt x="190" y="326"/>
                  <a:pt x="188" y="324"/>
                </a:cubicBezTo>
                <a:cubicBezTo>
                  <a:pt x="185" y="320"/>
                  <a:pt x="184" y="316"/>
                  <a:pt x="186" y="312"/>
                </a:cubicBezTo>
                <a:cubicBezTo>
                  <a:pt x="223" y="229"/>
                  <a:pt x="223" y="229"/>
                  <a:pt x="223" y="229"/>
                </a:cubicBezTo>
                <a:cubicBezTo>
                  <a:pt x="224" y="226"/>
                  <a:pt x="226" y="224"/>
                  <a:pt x="229" y="223"/>
                </a:cubicBezTo>
                <a:cubicBezTo>
                  <a:pt x="312" y="186"/>
                  <a:pt x="312" y="186"/>
                  <a:pt x="312" y="186"/>
                </a:cubicBezTo>
                <a:cubicBezTo>
                  <a:pt x="316" y="184"/>
                  <a:pt x="320" y="185"/>
                  <a:pt x="324" y="188"/>
                </a:cubicBezTo>
                <a:cubicBezTo>
                  <a:pt x="327" y="191"/>
                  <a:pt x="328" y="196"/>
                  <a:pt x="326" y="200"/>
                </a:cubicBezTo>
                <a:close/>
                <a:moveTo>
                  <a:pt x="217" y="295"/>
                </a:moveTo>
                <a:cubicBezTo>
                  <a:pt x="260" y="275"/>
                  <a:pt x="260" y="275"/>
                  <a:pt x="260" y="275"/>
                </a:cubicBezTo>
                <a:cubicBezTo>
                  <a:pt x="236" y="251"/>
                  <a:pt x="236" y="251"/>
                  <a:pt x="236" y="251"/>
                </a:cubicBezTo>
                <a:lnTo>
                  <a:pt x="217" y="295"/>
                </a:ln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16"/>
                </a:moveTo>
                <a:cubicBezTo>
                  <a:pt x="167" y="416"/>
                  <a:pt x="96" y="344"/>
                  <a:pt x="96" y="256"/>
                </a:cubicBezTo>
                <a:cubicBezTo>
                  <a:pt x="96" y="167"/>
                  <a:pt x="167" y="96"/>
                  <a:pt x="256" y="96"/>
                </a:cubicBezTo>
                <a:cubicBezTo>
                  <a:pt x="344" y="96"/>
                  <a:pt x="416" y="167"/>
                  <a:pt x="416" y="256"/>
                </a:cubicBezTo>
                <a:cubicBezTo>
                  <a:pt x="416" y="344"/>
                  <a:pt x="344" y="416"/>
                  <a:pt x="256" y="416"/>
                </a:cubicBezTo>
                <a:close/>
              </a:path>
            </a:pathLst>
          </a:custGeom>
          <a:solidFill>
            <a:srgbClr val="00457C"/>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527519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5" name="Titel 1">
            <a:extLst>
              <a:ext uri="{FF2B5EF4-FFF2-40B4-BE49-F238E27FC236}">
                <a16:creationId xmlns:a16="http://schemas.microsoft.com/office/drawing/2014/main" id="{9E976024-D870-47C3-BDE2-EF3B1C22B0CC}"/>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smtClean="0">
                <a:solidFill>
                  <a:srgbClr val="C00000"/>
                </a:solidFill>
                <a:latin typeface="Roboto" panose="02000000000000000000" pitchFamily="2" charset="0"/>
                <a:ea typeface="Roboto" panose="02000000000000000000" pitchFamily="2" charset="0"/>
              </a:rPr>
              <a:t>How others see the issue</a:t>
            </a:r>
            <a:endParaRPr lang="en-US" sz="3600" b="1" dirty="0">
              <a:solidFill>
                <a:srgbClr val="C00000"/>
              </a:solidFill>
              <a:latin typeface="Roboto" panose="02000000000000000000" pitchFamily="2" charset="0"/>
              <a:ea typeface="Roboto" panose="02000000000000000000" pitchFamily="2" charset="0"/>
            </a:endParaRPr>
          </a:p>
        </p:txBody>
      </p:sp>
      <p:sp>
        <p:nvSpPr>
          <p:cNvPr id="2" name="Rectangle 1"/>
          <p:cNvSpPr/>
          <p:nvPr/>
        </p:nvSpPr>
        <p:spPr>
          <a:xfrm>
            <a:off x="330199" y="1279525"/>
            <a:ext cx="9354805" cy="923330"/>
          </a:xfrm>
          <a:prstGeom prst="rect">
            <a:avLst/>
          </a:prstGeom>
        </p:spPr>
        <p:txBody>
          <a:bodyPr wrap="square">
            <a:spAutoFit/>
          </a:bodyPr>
          <a:lstStyle/>
          <a:p>
            <a:pPr algn="just"/>
            <a:r>
              <a:rPr lang="en-US" altLang="fr-FR" dirty="0" smtClean="0">
                <a:solidFill>
                  <a:schemeClr val="bg2">
                    <a:lumMod val="50000"/>
                  </a:schemeClr>
                </a:solidFill>
                <a:latin typeface="Verdana" panose="020B0604030504040204" pitchFamily="34" charset="0"/>
                <a:ea typeface="Verdana" panose="020B0604030504040204" pitchFamily="34" charset="0"/>
                <a:cs typeface="Aharoni" panose="020B0604020202020204" pitchFamily="2" charset="-79"/>
              </a:rPr>
              <a:t>Requirements for high quality corporate bonds. Observations by the IFRS Interpretation Committee</a:t>
            </a:r>
            <a:r>
              <a:rPr lang="en-US" dirty="0" smtClean="0">
                <a:latin typeface="Verdana" panose="020B0604030504040204" pitchFamily="34" charset="0"/>
                <a:ea typeface="Verdana" panose="020B0604030504040204" pitchFamily="34" charset="0"/>
              </a:rPr>
              <a:t> </a:t>
            </a:r>
            <a:endParaRPr lang="en-US" dirty="0">
              <a:latin typeface="Verdana" panose="020B0604030504040204" pitchFamily="34" charset="0"/>
              <a:ea typeface="Verdana" panose="020B0604030504040204" pitchFamily="34" charset="0"/>
            </a:endParaRPr>
          </a:p>
          <a:p>
            <a:pPr algn="just">
              <a:buNone/>
            </a:pPr>
            <a:r>
              <a:rPr lang="en-US" altLang="fr-FR" dirty="0" smtClean="0">
                <a:solidFill>
                  <a:schemeClr val="bg2">
                    <a:lumMod val="50000"/>
                  </a:schemeClr>
                </a:solidFill>
                <a:latin typeface="Verdana" panose="020B0604030504040204" pitchFamily="34" charset="0"/>
                <a:ea typeface="Verdana" panose="020B0604030504040204" pitchFamily="34" charset="0"/>
                <a:cs typeface="Aharoni" panose="020B0604020202020204" pitchFamily="2" charset="-79"/>
              </a:rPr>
              <a:t> </a:t>
            </a:r>
            <a:endParaRPr lang="en-US" altLang="fr-FR" dirty="0">
              <a:solidFill>
                <a:schemeClr val="bg2">
                  <a:lumMod val="50000"/>
                </a:schemeClr>
              </a:solidFill>
              <a:latin typeface="Verdana" panose="020B0604030504040204" pitchFamily="34" charset="0"/>
              <a:ea typeface="Verdana" panose="020B0604030504040204" pitchFamily="34" charset="0"/>
              <a:cs typeface="Aharoni" panose="020B0604020202020204" pitchFamily="2" charset="-79"/>
            </a:endParaRPr>
          </a:p>
        </p:txBody>
      </p:sp>
      <p:sp>
        <p:nvSpPr>
          <p:cNvPr id="6" name="Rectangle 5">
            <a:extLst>
              <a:ext uri="{FF2B5EF4-FFF2-40B4-BE49-F238E27FC236}">
                <a16:creationId xmlns:a16="http://schemas.microsoft.com/office/drawing/2014/main" id="{18505A1F-20ED-4B1C-B58C-C464FE0E1DC8}"/>
              </a:ext>
            </a:extLst>
          </p:cNvPr>
          <p:cNvSpPr/>
          <p:nvPr/>
        </p:nvSpPr>
        <p:spPr bwMode="gray">
          <a:xfrm>
            <a:off x="3558717" y="3035232"/>
            <a:ext cx="1480757" cy="2794907"/>
          </a:xfrm>
          <a:prstGeom prst="rect">
            <a:avLst/>
          </a:prstGeom>
          <a:solidFill>
            <a:schemeClr val="accent4"/>
          </a:solidFill>
          <a:ln w="19050" algn="ctr">
            <a:noFill/>
            <a:miter lim="800000"/>
            <a:headEnd/>
            <a:tailEnd/>
          </a:ln>
          <a:effectLst/>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8" name="Rectangle 7">
            <a:extLst>
              <a:ext uri="{FF2B5EF4-FFF2-40B4-BE49-F238E27FC236}">
                <a16:creationId xmlns:a16="http://schemas.microsoft.com/office/drawing/2014/main" id="{BF82051D-8009-45E8-8F0F-036D1679038F}"/>
              </a:ext>
            </a:extLst>
          </p:cNvPr>
          <p:cNvSpPr/>
          <p:nvPr/>
        </p:nvSpPr>
        <p:spPr>
          <a:xfrm>
            <a:off x="3555617" y="3744977"/>
            <a:ext cx="116551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ea typeface="+mn-ea"/>
                <a:cs typeface="+mn-cs"/>
              </a:rPr>
              <a:t>Grade of bonds</a:t>
            </a:r>
            <a:endParaRPr kumimoji="0" lang="en-US" sz="1200" b="1" i="0" u="none" strike="noStrike" kern="1200" cap="none" spc="0" normalizeH="0" baseline="0" noProof="0" dirty="0">
              <a:ln>
                <a:noFill/>
              </a:ln>
              <a:solidFill>
                <a:prstClr val="white"/>
              </a:solidFill>
              <a:effectLst/>
              <a:uLnTx/>
              <a:uFillTx/>
              <a:ea typeface="+mn-ea"/>
              <a:cs typeface="+mn-cs"/>
            </a:endParaRPr>
          </a:p>
        </p:txBody>
      </p:sp>
      <p:sp>
        <p:nvSpPr>
          <p:cNvPr id="9" name="Oval 8">
            <a:extLst>
              <a:ext uri="{FF2B5EF4-FFF2-40B4-BE49-F238E27FC236}">
                <a16:creationId xmlns:a16="http://schemas.microsoft.com/office/drawing/2014/main" id="{0D9BF483-51FB-429E-B933-2F711A8FED96}"/>
              </a:ext>
            </a:extLst>
          </p:cNvPr>
          <p:cNvSpPr/>
          <p:nvPr/>
        </p:nvSpPr>
        <p:spPr bwMode="gray">
          <a:xfrm>
            <a:off x="3449292" y="1896788"/>
            <a:ext cx="1703073" cy="1699552"/>
          </a:xfrm>
          <a:prstGeom prst="ellipse">
            <a:avLst/>
          </a:prstGeom>
          <a:solidFill>
            <a:schemeClr val="accent4"/>
          </a:solidFill>
          <a:ln w="19050" algn="ctr">
            <a:noFill/>
            <a:miter lim="800000"/>
            <a:headEnd/>
            <a:tailEnd/>
          </a:ln>
          <a:effectLst/>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ea typeface="+mn-ea"/>
              <a:cs typeface="+mn-cs"/>
            </a:endParaRPr>
          </a:p>
        </p:txBody>
      </p:sp>
      <p:sp>
        <p:nvSpPr>
          <p:cNvPr id="10" name="Oval 9">
            <a:extLst>
              <a:ext uri="{FF2B5EF4-FFF2-40B4-BE49-F238E27FC236}">
                <a16:creationId xmlns:a16="http://schemas.microsoft.com/office/drawing/2014/main" id="{637C32F3-7C3A-4EB7-B5F9-7A88F5CBC96B}"/>
              </a:ext>
            </a:extLst>
          </p:cNvPr>
          <p:cNvSpPr/>
          <p:nvPr/>
        </p:nvSpPr>
        <p:spPr bwMode="gray">
          <a:xfrm>
            <a:off x="3642898" y="2089994"/>
            <a:ext cx="1315860" cy="1313139"/>
          </a:xfrm>
          <a:prstGeom prst="ellipse">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ea typeface="+mn-ea"/>
              <a:cs typeface="+mn-cs"/>
            </a:endParaRPr>
          </a:p>
        </p:txBody>
      </p:sp>
      <p:sp>
        <p:nvSpPr>
          <p:cNvPr id="12" name="Rectangle 11">
            <a:extLst>
              <a:ext uri="{FF2B5EF4-FFF2-40B4-BE49-F238E27FC236}">
                <a16:creationId xmlns:a16="http://schemas.microsoft.com/office/drawing/2014/main" id="{C8F23EE7-AB28-40EE-978D-9C5F66A46356}"/>
              </a:ext>
            </a:extLst>
          </p:cNvPr>
          <p:cNvSpPr/>
          <p:nvPr/>
        </p:nvSpPr>
        <p:spPr>
          <a:xfrm>
            <a:off x="3576837" y="4082832"/>
            <a:ext cx="1480757" cy="1785104"/>
          </a:xfrm>
          <a:prstGeom prst="rect">
            <a:avLst/>
          </a:prstGeom>
        </p:spPr>
        <p:txBody>
          <a:bodyPr wrap="square">
            <a:spAutoFit/>
          </a:bodyPr>
          <a:lstStyle/>
          <a:p>
            <a:r>
              <a:rPr lang="en-US" sz="1100" dirty="0">
                <a:solidFill>
                  <a:schemeClr val="bg1"/>
                </a:solidFill>
                <a:latin typeface="Verdana" panose="020B0604030504040204" pitchFamily="34" charset="0"/>
                <a:ea typeface="Verdana" panose="020B0604030504040204" pitchFamily="34" charset="0"/>
              </a:rPr>
              <a:t>IAS 19 does not specify how to determine the market yields on high quality corporate bonds, and </a:t>
            </a:r>
            <a:r>
              <a:rPr lang="en-US" sz="1100" dirty="0" smtClean="0">
                <a:solidFill>
                  <a:schemeClr val="bg1"/>
                </a:solidFill>
                <a:latin typeface="Verdana" panose="020B0604030504040204" pitchFamily="34" charset="0"/>
                <a:ea typeface="Verdana" panose="020B0604030504040204" pitchFamily="34" charset="0"/>
              </a:rPr>
              <a:t>what </a:t>
            </a:r>
            <a:r>
              <a:rPr lang="en-US" sz="1100" dirty="0">
                <a:solidFill>
                  <a:schemeClr val="bg1"/>
                </a:solidFill>
                <a:latin typeface="Verdana" panose="020B0604030504040204" pitchFamily="34" charset="0"/>
                <a:ea typeface="Verdana" panose="020B0604030504040204" pitchFamily="34" charset="0"/>
              </a:rPr>
              <a:t>grade of bonds should be designated as high quality </a:t>
            </a:r>
          </a:p>
        </p:txBody>
      </p:sp>
      <p:sp>
        <p:nvSpPr>
          <p:cNvPr id="13" name="Rectangle 12">
            <a:extLst>
              <a:ext uri="{FF2B5EF4-FFF2-40B4-BE49-F238E27FC236}">
                <a16:creationId xmlns:a16="http://schemas.microsoft.com/office/drawing/2014/main" id="{3B296F4F-B695-40A5-A8AB-22654B46C836}"/>
              </a:ext>
            </a:extLst>
          </p:cNvPr>
          <p:cNvSpPr>
            <a:spLocks/>
          </p:cNvSpPr>
          <p:nvPr/>
        </p:nvSpPr>
        <p:spPr bwMode="gray">
          <a:xfrm>
            <a:off x="5431345" y="3035232"/>
            <a:ext cx="1480757" cy="2803041"/>
          </a:xfrm>
          <a:prstGeom prst="rect">
            <a:avLst/>
          </a:prstGeom>
          <a:solidFill>
            <a:srgbClr val="00457C"/>
          </a:solidFill>
          <a:ln w="19050" algn="ctr">
            <a:noFill/>
            <a:miter lim="800000"/>
            <a:headEnd/>
            <a:tailEnd/>
          </a:ln>
          <a:effectLst/>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6" name="Rectangle 15">
            <a:extLst>
              <a:ext uri="{FF2B5EF4-FFF2-40B4-BE49-F238E27FC236}">
                <a16:creationId xmlns:a16="http://schemas.microsoft.com/office/drawing/2014/main" id="{62436E40-252D-420F-813F-692EBA39EC3B}"/>
              </a:ext>
            </a:extLst>
          </p:cNvPr>
          <p:cNvSpPr/>
          <p:nvPr/>
        </p:nvSpPr>
        <p:spPr>
          <a:xfrm>
            <a:off x="5428316" y="3715314"/>
            <a:ext cx="92365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ea typeface="+mn-ea"/>
                <a:cs typeface="+mn-cs"/>
              </a:rPr>
              <a:t>§ 83 IAS 19 </a:t>
            </a:r>
            <a:endParaRPr kumimoji="0" lang="en-US" sz="1200" b="1" i="0" u="none" strike="noStrike" kern="1200" cap="none" spc="0" normalizeH="0" baseline="0" noProof="0" dirty="0">
              <a:ln>
                <a:noFill/>
              </a:ln>
              <a:solidFill>
                <a:prstClr val="white"/>
              </a:solidFill>
              <a:effectLst/>
              <a:uLnTx/>
              <a:uFillTx/>
              <a:ea typeface="+mn-ea"/>
              <a:cs typeface="+mn-cs"/>
            </a:endParaRPr>
          </a:p>
        </p:txBody>
      </p:sp>
      <p:sp>
        <p:nvSpPr>
          <p:cNvPr id="17" name="Oval 16">
            <a:extLst>
              <a:ext uri="{FF2B5EF4-FFF2-40B4-BE49-F238E27FC236}">
                <a16:creationId xmlns:a16="http://schemas.microsoft.com/office/drawing/2014/main" id="{B6192984-B33C-4680-80DD-0B04E833DF41}"/>
              </a:ext>
            </a:extLst>
          </p:cNvPr>
          <p:cNvSpPr/>
          <p:nvPr/>
        </p:nvSpPr>
        <p:spPr bwMode="gray">
          <a:xfrm>
            <a:off x="5326707" y="1867125"/>
            <a:ext cx="1703073" cy="1699552"/>
          </a:xfrm>
          <a:prstGeom prst="ellipse">
            <a:avLst/>
          </a:prstGeom>
          <a:solidFill>
            <a:srgbClr val="00457C"/>
          </a:solidFill>
          <a:ln w="19050" algn="ctr">
            <a:noFill/>
            <a:miter lim="800000"/>
            <a:headEnd/>
            <a:tailEnd/>
          </a:ln>
          <a:effectLst/>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ea typeface="+mn-ea"/>
              <a:cs typeface="+mn-cs"/>
            </a:endParaRPr>
          </a:p>
        </p:txBody>
      </p:sp>
      <p:sp>
        <p:nvSpPr>
          <p:cNvPr id="18" name="Oval 17">
            <a:extLst>
              <a:ext uri="{FF2B5EF4-FFF2-40B4-BE49-F238E27FC236}">
                <a16:creationId xmlns:a16="http://schemas.microsoft.com/office/drawing/2014/main" id="{85CE778F-E418-409A-9EE8-E60A4E493C1E}"/>
              </a:ext>
            </a:extLst>
          </p:cNvPr>
          <p:cNvSpPr/>
          <p:nvPr/>
        </p:nvSpPr>
        <p:spPr bwMode="gray">
          <a:xfrm>
            <a:off x="5515597" y="2060331"/>
            <a:ext cx="1315860" cy="1313139"/>
          </a:xfrm>
          <a:prstGeom prst="ellipse">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ea typeface="+mn-ea"/>
              <a:cs typeface="+mn-cs"/>
            </a:endParaRPr>
          </a:p>
        </p:txBody>
      </p:sp>
      <p:sp>
        <p:nvSpPr>
          <p:cNvPr id="19" name="Rectangle 18">
            <a:extLst>
              <a:ext uri="{FF2B5EF4-FFF2-40B4-BE49-F238E27FC236}">
                <a16:creationId xmlns:a16="http://schemas.microsoft.com/office/drawing/2014/main" id="{13B65EFE-B5CA-4188-859A-A0324D09EC6F}"/>
              </a:ext>
            </a:extLst>
          </p:cNvPr>
          <p:cNvSpPr/>
          <p:nvPr/>
        </p:nvSpPr>
        <p:spPr>
          <a:xfrm>
            <a:off x="5449536" y="4053169"/>
            <a:ext cx="1480757" cy="1785104"/>
          </a:xfrm>
          <a:prstGeom prst="rect">
            <a:avLst/>
          </a:prstGeom>
        </p:spPr>
        <p:txBody>
          <a:bodyPr wrap="square">
            <a:spAutoFit/>
          </a:bodyPr>
          <a:lstStyle/>
          <a:p>
            <a:r>
              <a:rPr lang="en-US" sz="1100" dirty="0" smtClean="0">
                <a:solidFill>
                  <a:schemeClr val="bg1"/>
                </a:solidFill>
                <a:latin typeface="Verdana" panose="020B0604030504040204" pitchFamily="34" charset="0"/>
                <a:ea typeface="Verdana" panose="020B0604030504040204" pitchFamily="34" charset="0"/>
              </a:rPr>
              <a:t>‘</a:t>
            </a:r>
            <a:r>
              <a:rPr lang="en-US" sz="1100" dirty="0">
                <a:solidFill>
                  <a:schemeClr val="bg1"/>
                </a:solidFill>
                <a:latin typeface="Verdana" panose="020B0604030504040204" pitchFamily="34" charset="0"/>
                <a:ea typeface="Verdana" panose="020B0604030504040204" pitchFamily="34" charset="0"/>
              </a:rPr>
              <a:t>high </a:t>
            </a:r>
            <a:r>
              <a:rPr lang="en-US" sz="1100" dirty="0" smtClean="0">
                <a:solidFill>
                  <a:schemeClr val="bg1"/>
                </a:solidFill>
                <a:latin typeface="Verdana" panose="020B0604030504040204" pitchFamily="34" charset="0"/>
                <a:ea typeface="Verdana" panose="020B0604030504040204" pitchFamily="34" charset="0"/>
              </a:rPr>
              <a:t>quality’ reflects </a:t>
            </a:r>
            <a:r>
              <a:rPr lang="en-US" sz="1100" dirty="0">
                <a:solidFill>
                  <a:schemeClr val="bg1"/>
                </a:solidFill>
                <a:latin typeface="Verdana" panose="020B0604030504040204" pitchFamily="34" charset="0"/>
                <a:ea typeface="Verdana" panose="020B0604030504040204" pitchFamily="34" charset="0"/>
              </a:rPr>
              <a:t>an absolute concept of credit quality and not a concept of credit quality that is relative to a given population of corporate bonds </a:t>
            </a:r>
          </a:p>
        </p:txBody>
      </p:sp>
      <p:sp>
        <p:nvSpPr>
          <p:cNvPr id="21" name="Rectangle 20">
            <a:extLst>
              <a:ext uri="{FF2B5EF4-FFF2-40B4-BE49-F238E27FC236}">
                <a16:creationId xmlns:a16="http://schemas.microsoft.com/office/drawing/2014/main" id="{A50E4562-A4C1-4501-BDA8-5BAEB6931FE9}"/>
              </a:ext>
            </a:extLst>
          </p:cNvPr>
          <p:cNvSpPr>
            <a:spLocks/>
          </p:cNvSpPr>
          <p:nvPr/>
        </p:nvSpPr>
        <p:spPr bwMode="gray">
          <a:xfrm>
            <a:off x="7303973" y="3035232"/>
            <a:ext cx="1480757" cy="2803041"/>
          </a:xfrm>
          <a:prstGeom prst="rect">
            <a:avLst/>
          </a:prstGeom>
          <a:solidFill>
            <a:schemeClr val="accent2"/>
          </a:solidFill>
          <a:ln w="19050" algn="ctr">
            <a:noFill/>
            <a:miter lim="800000"/>
            <a:headEnd/>
            <a:tailEnd/>
          </a:ln>
          <a:effectLst/>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3" name="Rectangle 22">
            <a:extLst>
              <a:ext uri="{FF2B5EF4-FFF2-40B4-BE49-F238E27FC236}">
                <a16:creationId xmlns:a16="http://schemas.microsoft.com/office/drawing/2014/main" id="{236130AE-09A7-4B94-AA3E-B34C36F8887E}"/>
              </a:ext>
            </a:extLst>
          </p:cNvPr>
          <p:cNvSpPr/>
          <p:nvPr/>
        </p:nvSpPr>
        <p:spPr>
          <a:xfrm>
            <a:off x="7310447" y="3715314"/>
            <a:ext cx="958917"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ea typeface="+mn-ea"/>
                <a:cs typeface="+mn-cs"/>
              </a:rPr>
              <a:t>Consequent</a:t>
            </a:r>
            <a:endParaRPr kumimoji="0" lang="en-US" sz="1200" b="1" i="0" u="none" strike="noStrike" kern="1200" cap="none" spc="0" normalizeH="0" baseline="0" noProof="0" dirty="0">
              <a:ln>
                <a:noFill/>
              </a:ln>
              <a:solidFill>
                <a:prstClr val="white"/>
              </a:solidFill>
              <a:effectLst/>
              <a:uLnTx/>
              <a:uFillTx/>
              <a:ea typeface="+mn-ea"/>
              <a:cs typeface="+mn-cs"/>
            </a:endParaRPr>
          </a:p>
        </p:txBody>
      </p:sp>
      <p:sp>
        <p:nvSpPr>
          <p:cNvPr id="24" name="Oval 23">
            <a:extLst>
              <a:ext uri="{FF2B5EF4-FFF2-40B4-BE49-F238E27FC236}">
                <a16:creationId xmlns:a16="http://schemas.microsoft.com/office/drawing/2014/main" id="{449FE19D-03EA-48A8-8601-DA74B7C6BA5F}"/>
              </a:ext>
            </a:extLst>
          </p:cNvPr>
          <p:cNvSpPr/>
          <p:nvPr/>
        </p:nvSpPr>
        <p:spPr bwMode="gray">
          <a:xfrm>
            <a:off x="7204122" y="1867125"/>
            <a:ext cx="1703073" cy="1699552"/>
          </a:xfrm>
          <a:prstGeom prst="ellipse">
            <a:avLst/>
          </a:prstGeom>
          <a:solidFill>
            <a:schemeClr val="accent2"/>
          </a:solidFill>
          <a:ln w="19050" algn="ctr">
            <a:noFill/>
            <a:miter lim="800000"/>
            <a:headEnd/>
            <a:tailEnd/>
          </a:ln>
          <a:effectLst/>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ea typeface="+mn-ea"/>
              <a:cs typeface="+mn-cs"/>
            </a:endParaRPr>
          </a:p>
        </p:txBody>
      </p:sp>
      <p:sp>
        <p:nvSpPr>
          <p:cNvPr id="25" name="Oval 24">
            <a:extLst>
              <a:ext uri="{FF2B5EF4-FFF2-40B4-BE49-F238E27FC236}">
                <a16:creationId xmlns:a16="http://schemas.microsoft.com/office/drawing/2014/main" id="{AD89E37A-8B80-4213-AE63-01170F731CD1}"/>
              </a:ext>
            </a:extLst>
          </p:cNvPr>
          <p:cNvSpPr>
            <a:spLocks/>
          </p:cNvSpPr>
          <p:nvPr/>
        </p:nvSpPr>
        <p:spPr bwMode="gray">
          <a:xfrm>
            <a:off x="7397728" y="2060331"/>
            <a:ext cx="1315860" cy="1313139"/>
          </a:xfrm>
          <a:prstGeom prst="ellipse">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ea typeface="+mn-ea"/>
              <a:cs typeface="+mn-cs"/>
            </a:endParaRPr>
          </a:p>
        </p:txBody>
      </p:sp>
      <p:sp>
        <p:nvSpPr>
          <p:cNvPr id="26" name="Rectangle 25">
            <a:extLst>
              <a:ext uri="{FF2B5EF4-FFF2-40B4-BE49-F238E27FC236}">
                <a16:creationId xmlns:a16="http://schemas.microsoft.com/office/drawing/2014/main" id="{4F71D54A-649C-429D-A824-5C12F8D687BC}"/>
              </a:ext>
            </a:extLst>
          </p:cNvPr>
          <p:cNvSpPr/>
          <p:nvPr/>
        </p:nvSpPr>
        <p:spPr>
          <a:xfrm>
            <a:off x="7331667" y="4053169"/>
            <a:ext cx="1480757" cy="938719"/>
          </a:xfrm>
          <a:prstGeom prst="rect">
            <a:avLst/>
          </a:prstGeom>
        </p:spPr>
        <p:txBody>
          <a:bodyPr wrap="square">
            <a:spAutoFit/>
          </a:bodyPr>
          <a:lstStyle/>
          <a:p>
            <a:r>
              <a:rPr lang="en-US" sz="1100" dirty="0" smtClean="0">
                <a:solidFill>
                  <a:schemeClr val="bg1"/>
                </a:solidFill>
                <a:latin typeface="Verdana" panose="020B0604030504040204" pitchFamily="34" charset="0"/>
                <a:ea typeface="Verdana" panose="020B0604030504040204" pitchFamily="34" charset="0"/>
              </a:rPr>
              <a:t>The </a:t>
            </a:r>
            <a:r>
              <a:rPr lang="en-US" sz="1100" dirty="0">
                <a:solidFill>
                  <a:schemeClr val="bg1"/>
                </a:solidFill>
                <a:latin typeface="Verdana" panose="020B0604030504040204" pitchFamily="34" charset="0"/>
                <a:ea typeface="Verdana" panose="020B0604030504040204" pitchFamily="34" charset="0"/>
              </a:rPr>
              <a:t>concept of high quality should not change over time, and accordingly </a:t>
            </a:r>
          </a:p>
        </p:txBody>
      </p:sp>
      <p:sp>
        <p:nvSpPr>
          <p:cNvPr id="3" name="Rectangle 2"/>
          <p:cNvSpPr>
            <a:spLocks/>
          </p:cNvSpPr>
          <p:nvPr/>
        </p:nvSpPr>
        <p:spPr>
          <a:xfrm>
            <a:off x="983974" y="6023346"/>
            <a:ext cx="10137913" cy="576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latin typeface="Verdana" panose="020B0604030504040204" pitchFamily="34" charset="0"/>
                <a:ea typeface="Verdana" panose="020B0604030504040204" pitchFamily="34" charset="0"/>
              </a:rPr>
              <a:t>A</a:t>
            </a:r>
            <a:r>
              <a:rPr lang="en-US" sz="1400" dirty="0" smtClean="0">
                <a:latin typeface="Verdana" panose="020B0604030504040204" pitchFamily="34" charset="0"/>
                <a:ea typeface="Verdana" panose="020B0604030504040204" pitchFamily="34" charset="0"/>
              </a:rPr>
              <a:t> </a:t>
            </a:r>
            <a:r>
              <a:rPr lang="en-US" sz="1400" dirty="0">
                <a:latin typeface="Verdana" panose="020B0604030504040204" pitchFamily="34" charset="0"/>
                <a:ea typeface="Verdana" panose="020B0604030504040204" pitchFamily="34" charset="0"/>
              </a:rPr>
              <a:t>reduction in the number of high quality corporate bonds should not result in a change to the concept of high quality. </a:t>
            </a:r>
          </a:p>
        </p:txBody>
      </p:sp>
      <p:sp>
        <p:nvSpPr>
          <p:cNvPr id="28" name="Freeform 518">
            <a:extLst>
              <a:ext uri="{FF2B5EF4-FFF2-40B4-BE49-F238E27FC236}">
                <a16:creationId xmlns:a16="http://schemas.microsoft.com/office/drawing/2014/main" id="{77D402DD-32A7-4691-B0EF-9C75D56DBD1F}"/>
              </a:ext>
            </a:extLst>
          </p:cNvPr>
          <p:cNvSpPr>
            <a:spLocks noChangeAspect="1" noEditPoints="1"/>
          </p:cNvSpPr>
          <p:nvPr/>
        </p:nvSpPr>
        <p:spPr bwMode="auto">
          <a:xfrm>
            <a:off x="271156" y="6023346"/>
            <a:ext cx="576000" cy="576000"/>
          </a:xfrm>
          <a:custGeom>
            <a:avLst/>
            <a:gdLst>
              <a:gd name="T0" fmla="*/ 266 w 512"/>
              <a:gd name="T1" fmla="*/ 384 h 512"/>
              <a:gd name="T2" fmla="*/ 256 w 512"/>
              <a:gd name="T3" fmla="*/ 394 h 512"/>
              <a:gd name="T4" fmla="*/ 245 w 512"/>
              <a:gd name="T5" fmla="*/ 384 h 512"/>
              <a:gd name="T6" fmla="*/ 256 w 512"/>
              <a:gd name="T7" fmla="*/ 373 h 512"/>
              <a:gd name="T8" fmla="*/ 266 w 512"/>
              <a:gd name="T9" fmla="*/ 384 h 512"/>
              <a:gd name="T10" fmla="*/ 244 w 512"/>
              <a:gd name="T11" fmla="*/ 309 h 512"/>
              <a:gd name="T12" fmla="*/ 267 w 512"/>
              <a:gd name="T13" fmla="*/ 309 h 512"/>
              <a:gd name="T14" fmla="*/ 276 w 512"/>
              <a:gd name="T15" fmla="*/ 117 h 512"/>
              <a:gd name="T16" fmla="*/ 235 w 512"/>
              <a:gd name="T17" fmla="*/ 117 h 512"/>
              <a:gd name="T18" fmla="*/ 244 w 512"/>
              <a:gd name="T19" fmla="*/ 309 h 512"/>
              <a:gd name="T20" fmla="*/ 512 w 512"/>
              <a:gd name="T21" fmla="*/ 256 h 512"/>
              <a:gd name="T22" fmla="*/ 256 w 512"/>
              <a:gd name="T23" fmla="*/ 512 h 512"/>
              <a:gd name="T24" fmla="*/ 0 w 512"/>
              <a:gd name="T25" fmla="*/ 256 h 512"/>
              <a:gd name="T26" fmla="*/ 256 w 512"/>
              <a:gd name="T27" fmla="*/ 0 h 512"/>
              <a:gd name="T28" fmla="*/ 512 w 512"/>
              <a:gd name="T29" fmla="*/ 256 h 512"/>
              <a:gd name="T30" fmla="*/ 288 w 512"/>
              <a:gd name="T31" fmla="*/ 384 h 512"/>
              <a:gd name="T32" fmla="*/ 256 w 512"/>
              <a:gd name="T33" fmla="*/ 352 h 512"/>
              <a:gd name="T34" fmla="*/ 224 w 512"/>
              <a:gd name="T35" fmla="*/ 384 h 512"/>
              <a:gd name="T36" fmla="*/ 256 w 512"/>
              <a:gd name="T37" fmla="*/ 416 h 512"/>
              <a:gd name="T38" fmla="*/ 288 w 512"/>
              <a:gd name="T39" fmla="*/ 384 h 512"/>
              <a:gd name="T40" fmla="*/ 298 w 512"/>
              <a:gd name="T41" fmla="*/ 107 h 512"/>
              <a:gd name="T42" fmla="*/ 288 w 512"/>
              <a:gd name="T43" fmla="*/ 96 h 512"/>
              <a:gd name="T44" fmla="*/ 288 w 512"/>
              <a:gd name="T45" fmla="*/ 96 h 512"/>
              <a:gd name="T46" fmla="*/ 224 w 512"/>
              <a:gd name="T47" fmla="*/ 96 h 512"/>
              <a:gd name="T48" fmla="*/ 223 w 512"/>
              <a:gd name="T49" fmla="*/ 96 h 512"/>
              <a:gd name="T50" fmla="*/ 213 w 512"/>
              <a:gd name="T51" fmla="*/ 107 h 512"/>
              <a:gd name="T52" fmla="*/ 224 w 512"/>
              <a:gd name="T53" fmla="*/ 320 h 512"/>
              <a:gd name="T54" fmla="*/ 234 w 512"/>
              <a:gd name="T55" fmla="*/ 330 h 512"/>
              <a:gd name="T56" fmla="*/ 234 w 512"/>
              <a:gd name="T57" fmla="*/ 330 h 512"/>
              <a:gd name="T58" fmla="*/ 235 w 512"/>
              <a:gd name="T59" fmla="*/ 330 h 512"/>
              <a:gd name="T60" fmla="*/ 276 w 512"/>
              <a:gd name="T61" fmla="*/ 330 h 512"/>
              <a:gd name="T62" fmla="*/ 277 w 512"/>
              <a:gd name="T63" fmla="*/ 330 h 512"/>
              <a:gd name="T64" fmla="*/ 277 w 512"/>
              <a:gd name="T65" fmla="*/ 330 h 512"/>
              <a:gd name="T66" fmla="*/ 288 w 512"/>
              <a:gd name="T67" fmla="*/ 320 h 512"/>
              <a:gd name="T68" fmla="*/ 298 w 512"/>
              <a:gd name="T69" fmla="*/ 10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384"/>
                </a:moveTo>
                <a:cubicBezTo>
                  <a:pt x="266" y="390"/>
                  <a:pt x="262" y="394"/>
                  <a:pt x="256" y="394"/>
                </a:cubicBezTo>
                <a:cubicBezTo>
                  <a:pt x="250" y="394"/>
                  <a:pt x="245" y="390"/>
                  <a:pt x="245" y="384"/>
                </a:cubicBezTo>
                <a:cubicBezTo>
                  <a:pt x="245" y="378"/>
                  <a:pt x="250" y="373"/>
                  <a:pt x="256" y="373"/>
                </a:cubicBezTo>
                <a:cubicBezTo>
                  <a:pt x="262" y="373"/>
                  <a:pt x="266" y="378"/>
                  <a:pt x="266" y="384"/>
                </a:cubicBezTo>
                <a:close/>
                <a:moveTo>
                  <a:pt x="244" y="309"/>
                </a:moveTo>
                <a:cubicBezTo>
                  <a:pt x="267" y="309"/>
                  <a:pt x="267" y="309"/>
                  <a:pt x="267" y="309"/>
                </a:cubicBezTo>
                <a:cubicBezTo>
                  <a:pt x="276" y="117"/>
                  <a:pt x="276" y="117"/>
                  <a:pt x="276" y="117"/>
                </a:cubicBezTo>
                <a:cubicBezTo>
                  <a:pt x="235" y="117"/>
                  <a:pt x="235" y="117"/>
                  <a:pt x="235" y="117"/>
                </a:cubicBezTo>
                <a:lnTo>
                  <a:pt x="244" y="309"/>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88" y="384"/>
                </a:moveTo>
                <a:cubicBezTo>
                  <a:pt x="288" y="366"/>
                  <a:pt x="273" y="352"/>
                  <a:pt x="256" y="352"/>
                </a:cubicBezTo>
                <a:cubicBezTo>
                  <a:pt x="238" y="352"/>
                  <a:pt x="224" y="366"/>
                  <a:pt x="224" y="384"/>
                </a:cubicBezTo>
                <a:cubicBezTo>
                  <a:pt x="224" y="401"/>
                  <a:pt x="238" y="416"/>
                  <a:pt x="256" y="416"/>
                </a:cubicBezTo>
                <a:cubicBezTo>
                  <a:pt x="273" y="416"/>
                  <a:pt x="288" y="401"/>
                  <a:pt x="288" y="384"/>
                </a:cubicBezTo>
                <a:close/>
                <a:moveTo>
                  <a:pt x="298" y="107"/>
                </a:moveTo>
                <a:cubicBezTo>
                  <a:pt x="299" y="101"/>
                  <a:pt x="294" y="96"/>
                  <a:pt x="288" y="96"/>
                </a:cubicBezTo>
                <a:cubicBezTo>
                  <a:pt x="288" y="96"/>
                  <a:pt x="288" y="96"/>
                  <a:pt x="288" y="96"/>
                </a:cubicBezTo>
                <a:cubicBezTo>
                  <a:pt x="224" y="96"/>
                  <a:pt x="224" y="96"/>
                  <a:pt x="224" y="96"/>
                </a:cubicBezTo>
                <a:cubicBezTo>
                  <a:pt x="224" y="96"/>
                  <a:pt x="223" y="96"/>
                  <a:pt x="223" y="96"/>
                </a:cubicBezTo>
                <a:cubicBezTo>
                  <a:pt x="217" y="96"/>
                  <a:pt x="213" y="101"/>
                  <a:pt x="213" y="107"/>
                </a:cubicBezTo>
                <a:cubicBezTo>
                  <a:pt x="224" y="320"/>
                  <a:pt x="224" y="320"/>
                  <a:pt x="224" y="320"/>
                </a:cubicBezTo>
                <a:cubicBezTo>
                  <a:pt x="224" y="326"/>
                  <a:pt x="229" y="330"/>
                  <a:pt x="234" y="330"/>
                </a:cubicBezTo>
                <a:cubicBezTo>
                  <a:pt x="234" y="330"/>
                  <a:pt x="234" y="330"/>
                  <a:pt x="234" y="330"/>
                </a:cubicBezTo>
                <a:cubicBezTo>
                  <a:pt x="235" y="330"/>
                  <a:pt x="235" y="330"/>
                  <a:pt x="235" y="330"/>
                </a:cubicBezTo>
                <a:cubicBezTo>
                  <a:pt x="276" y="330"/>
                  <a:pt x="276" y="330"/>
                  <a:pt x="276" y="330"/>
                </a:cubicBezTo>
                <a:cubicBezTo>
                  <a:pt x="277" y="330"/>
                  <a:pt x="277" y="330"/>
                  <a:pt x="277" y="330"/>
                </a:cubicBezTo>
                <a:cubicBezTo>
                  <a:pt x="277" y="330"/>
                  <a:pt x="277" y="330"/>
                  <a:pt x="277" y="330"/>
                </a:cubicBezTo>
                <a:cubicBezTo>
                  <a:pt x="283" y="330"/>
                  <a:pt x="287" y="326"/>
                  <a:pt x="288" y="320"/>
                </a:cubicBezTo>
                <a:lnTo>
                  <a:pt x="298" y="107"/>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518">
            <a:extLst>
              <a:ext uri="{FF2B5EF4-FFF2-40B4-BE49-F238E27FC236}">
                <a16:creationId xmlns:a16="http://schemas.microsoft.com/office/drawing/2014/main" id="{77D402DD-32A7-4691-B0EF-9C75D56DBD1F}"/>
              </a:ext>
            </a:extLst>
          </p:cNvPr>
          <p:cNvSpPr>
            <a:spLocks noChangeAspect="1" noEditPoints="1"/>
          </p:cNvSpPr>
          <p:nvPr/>
        </p:nvSpPr>
        <p:spPr bwMode="auto">
          <a:xfrm>
            <a:off x="11287715" y="6023346"/>
            <a:ext cx="576000" cy="576000"/>
          </a:xfrm>
          <a:custGeom>
            <a:avLst/>
            <a:gdLst>
              <a:gd name="T0" fmla="*/ 266 w 512"/>
              <a:gd name="T1" fmla="*/ 384 h 512"/>
              <a:gd name="T2" fmla="*/ 256 w 512"/>
              <a:gd name="T3" fmla="*/ 394 h 512"/>
              <a:gd name="T4" fmla="*/ 245 w 512"/>
              <a:gd name="T5" fmla="*/ 384 h 512"/>
              <a:gd name="T6" fmla="*/ 256 w 512"/>
              <a:gd name="T7" fmla="*/ 373 h 512"/>
              <a:gd name="T8" fmla="*/ 266 w 512"/>
              <a:gd name="T9" fmla="*/ 384 h 512"/>
              <a:gd name="T10" fmla="*/ 244 w 512"/>
              <a:gd name="T11" fmla="*/ 309 h 512"/>
              <a:gd name="T12" fmla="*/ 267 w 512"/>
              <a:gd name="T13" fmla="*/ 309 h 512"/>
              <a:gd name="T14" fmla="*/ 276 w 512"/>
              <a:gd name="T15" fmla="*/ 117 h 512"/>
              <a:gd name="T16" fmla="*/ 235 w 512"/>
              <a:gd name="T17" fmla="*/ 117 h 512"/>
              <a:gd name="T18" fmla="*/ 244 w 512"/>
              <a:gd name="T19" fmla="*/ 309 h 512"/>
              <a:gd name="T20" fmla="*/ 512 w 512"/>
              <a:gd name="T21" fmla="*/ 256 h 512"/>
              <a:gd name="T22" fmla="*/ 256 w 512"/>
              <a:gd name="T23" fmla="*/ 512 h 512"/>
              <a:gd name="T24" fmla="*/ 0 w 512"/>
              <a:gd name="T25" fmla="*/ 256 h 512"/>
              <a:gd name="T26" fmla="*/ 256 w 512"/>
              <a:gd name="T27" fmla="*/ 0 h 512"/>
              <a:gd name="T28" fmla="*/ 512 w 512"/>
              <a:gd name="T29" fmla="*/ 256 h 512"/>
              <a:gd name="T30" fmla="*/ 288 w 512"/>
              <a:gd name="T31" fmla="*/ 384 h 512"/>
              <a:gd name="T32" fmla="*/ 256 w 512"/>
              <a:gd name="T33" fmla="*/ 352 h 512"/>
              <a:gd name="T34" fmla="*/ 224 w 512"/>
              <a:gd name="T35" fmla="*/ 384 h 512"/>
              <a:gd name="T36" fmla="*/ 256 w 512"/>
              <a:gd name="T37" fmla="*/ 416 h 512"/>
              <a:gd name="T38" fmla="*/ 288 w 512"/>
              <a:gd name="T39" fmla="*/ 384 h 512"/>
              <a:gd name="T40" fmla="*/ 298 w 512"/>
              <a:gd name="T41" fmla="*/ 107 h 512"/>
              <a:gd name="T42" fmla="*/ 288 w 512"/>
              <a:gd name="T43" fmla="*/ 96 h 512"/>
              <a:gd name="T44" fmla="*/ 288 w 512"/>
              <a:gd name="T45" fmla="*/ 96 h 512"/>
              <a:gd name="T46" fmla="*/ 224 w 512"/>
              <a:gd name="T47" fmla="*/ 96 h 512"/>
              <a:gd name="T48" fmla="*/ 223 w 512"/>
              <a:gd name="T49" fmla="*/ 96 h 512"/>
              <a:gd name="T50" fmla="*/ 213 w 512"/>
              <a:gd name="T51" fmla="*/ 107 h 512"/>
              <a:gd name="T52" fmla="*/ 224 w 512"/>
              <a:gd name="T53" fmla="*/ 320 h 512"/>
              <a:gd name="T54" fmla="*/ 234 w 512"/>
              <a:gd name="T55" fmla="*/ 330 h 512"/>
              <a:gd name="T56" fmla="*/ 234 w 512"/>
              <a:gd name="T57" fmla="*/ 330 h 512"/>
              <a:gd name="T58" fmla="*/ 235 w 512"/>
              <a:gd name="T59" fmla="*/ 330 h 512"/>
              <a:gd name="T60" fmla="*/ 276 w 512"/>
              <a:gd name="T61" fmla="*/ 330 h 512"/>
              <a:gd name="T62" fmla="*/ 277 w 512"/>
              <a:gd name="T63" fmla="*/ 330 h 512"/>
              <a:gd name="T64" fmla="*/ 277 w 512"/>
              <a:gd name="T65" fmla="*/ 330 h 512"/>
              <a:gd name="T66" fmla="*/ 288 w 512"/>
              <a:gd name="T67" fmla="*/ 320 h 512"/>
              <a:gd name="T68" fmla="*/ 298 w 512"/>
              <a:gd name="T69" fmla="*/ 10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384"/>
                </a:moveTo>
                <a:cubicBezTo>
                  <a:pt x="266" y="390"/>
                  <a:pt x="262" y="394"/>
                  <a:pt x="256" y="394"/>
                </a:cubicBezTo>
                <a:cubicBezTo>
                  <a:pt x="250" y="394"/>
                  <a:pt x="245" y="390"/>
                  <a:pt x="245" y="384"/>
                </a:cubicBezTo>
                <a:cubicBezTo>
                  <a:pt x="245" y="378"/>
                  <a:pt x="250" y="373"/>
                  <a:pt x="256" y="373"/>
                </a:cubicBezTo>
                <a:cubicBezTo>
                  <a:pt x="262" y="373"/>
                  <a:pt x="266" y="378"/>
                  <a:pt x="266" y="384"/>
                </a:cubicBezTo>
                <a:close/>
                <a:moveTo>
                  <a:pt x="244" y="309"/>
                </a:moveTo>
                <a:cubicBezTo>
                  <a:pt x="267" y="309"/>
                  <a:pt x="267" y="309"/>
                  <a:pt x="267" y="309"/>
                </a:cubicBezTo>
                <a:cubicBezTo>
                  <a:pt x="276" y="117"/>
                  <a:pt x="276" y="117"/>
                  <a:pt x="276" y="117"/>
                </a:cubicBezTo>
                <a:cubicBezTo>
                  <a:pt x="235" y="117"/>
                  <a:pt x="235" y="117"/>
                  <a:pt x="235" y="117"/>
                </a:cubicBezTo>
                <a:lnTo>
                  <a:pt x="244" y="309"/>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88" y="384"/>
                </a:moveTo>
                <a:cubicBezTo>
                  <a:pt x="288" y="366"/>
                  <a:pt x="273" y="352"/>
                  <a:pt x="256" y="352"/>
                </a:cubicBezTo>
                <a:cubicBezTo>
                  <a:pt x="238" y="352"/>
                  <a:pt x="224" y="366"/>
                  <a:pt x="224" y="384"/>
                </a:cubicBezTo>
                <a:cubicBezTo>
                  <a:pt x="224" y="401"/>
                  <a:pt x="238" y="416"/>
                  <a:pt x="256" y="416"/>
                </a:cubicBezTo>
                <a:cubicBezTo>
                  <a:pt x="273" y="416"/>
                  <a:pt x="288" y="401"/>
                  <a:pt x="288" y="384"/>
                </a:cubicBezTo>
                <a:close/>
                <a:moveTo>
                  <a:pt x="298" y="107"/>
                </a:moveTo>
                <a:cubicBezTo>
                  <a:pt x="299" y="101"/>
                  <a:pt x="294" y="96"/>
                  <a:pt x="288" y="96"/>
                </a:cubicBezTo>
                <a:cubicBezTo>
                  <a:pt x="288" y="96"/>
                  <a:pt x="288" y="96"/>
                  <a:pt x="288" y="96"/>
                </a:cubicBezTo>
                <a:cubicBezTo>
                  <a:pt x="224" y="96"/>
                  <a:pt x="224" y="96"/>
                  <a:pt x="224" y="96"/>
                </a:cubicBezTo>
                <a:cubicBezTo>
                  <a:pt x="224" y="96"/>
                  <a:pt x="223" y="96"/>
                  <a:pt x="223" y="96"/>
                </a:cubicBezTo>
                <a:cubicBezTo>
                  <a:pt x="217" y="96"/>
                  <a:pt x="213" y="101"/>
                  <a:pt x="213" y="107"/>
                </a:cubicBezTo>
                <a:cubicBezTo>
                  <a:pt x="224" y="320"/>
                  <a:pt x="224" y="320"/>
                  <a:pt x="224" y="320"/>
                </a:cubicBezTo>
                <a:cubicBezTo>
                  <a:pt x="224" y="326"/>
                  <a:pt x="229" y="330"/>
                  <a:pt x="234" y="330"/>
                </a:cubicBezTo>
                <a:cubicBezTo>
                  <a:pt x="234" y="330"/>
                  <a:pt x="234" y="330"/>
                  <a:pt x="234" y="330"/>
                </a:cubicBezTo>
                <a:cubicBezTo>
                  <a:pt x="235" y="330"/>
                  <a:pt x="235" y="330"/>
                  <a:pt x="235" y="330"/>
                </a:cubicBezTo>
                <a:cubicBezTo>
                  <a:pt x="276" y="330"/>
                  <a:pt x="276" y="330"/>
                  <a:pt x="276" y="330"/>
                </a:cubicBezTo>
                <a:cubicBezTo>
                  <a:pt x="277" y="330"/>
                  <a:pt x="277" y="330"/>
                  <a:pt x="277" y="330"/>
                </a:cubicBezTo>
                <a:cubicBezTo>
                  <a:pt x="277" y="330"/>
                  <a:pt x="277" y="330"/>
                  <a:pt x="277" y="330"/>
                </a:cubicBezTo>
                <a:cubicBezTo>
                  <a:pt x="283" y="330"/>
                  <a:pt x="287" y="326"/>
                  <a:pt x="288" y="320"/>
                </a:cubicBezTo>
                <a:lnTo>
                  <a:pt x="298" y="107"/>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129">
            <a:extLst>
              <a:ext uri="{FF2B5EF4-FFF2-40B4-BE49-F238E27FC236}">
                <a16:creationId xmlns:a16="http://schemas.microsoft.com/office/drawing/2014/main" id="{DEEFCD58-8B80-4779-B5B8-6E75F5D4AA84}"/>
              </a:ext>
            </a:extLst>
          </p:cNvPr>
          <p:cNvSpPr>
            <a:spLocks noEditPoints="1"/>
          </p:cNvSpPr>
          <p:nvPr/>
        </p:nvSpPr>
        <p:spPr bwMode="auto">
          <a:xfrm>
            <a:off x="5900943" y="2404536"/>
            <a:ext cx="547923" cy="569840"/>
          </a:xfrm>
          <a:custGeom>
            <a:avLst/>
            <a:gdLst>
              <a:gd name="T0" fmla="*/ 74 w 226"/>
              <a:gd name="T1" fmla="*/ 189 h 235"/>
              <a:gd name="T2" fmla="*/ 74 w 226"/>
              <a:gd name="T3" fmla="*/ 204 h 235"/>
              <a:gd name="T4" fmla="*/ 47 w 226"/>
              <a:gd name="T5" fmla="*/ 232 h 235"/>
              <a:gd name="T6" fmla="*/ 43 w 226"/>
              <a:gd name="T7" fmla="*/ 234 h 235"/>
              <a:gd name="T8" fmla="*/ 39 w 226"/>
              <a:gd name="T9" fmla="*/ 235 h 235"/>
              <a:gd name="T10" fmla="*/ 35 w 226"/>
              <a:gd name="T11" fmla="*/ 234 h 235"/>
              <a:gd name="T12" fmla="*/ 32 w 226"/>
              <a:gd name="T13" fmla="*/ 232 h 235"/>
              <a:gd name="T14" fmla="*/ 4 w 226"/>
              <a:gd name="T15" fmla="*/ 204 h 235"/>
              <a:gd name="T16" fmla="*/ 4 w 226"/>
              <a:gd name="T17" fmla="*/ 189 h 235"/>
              <a:gd name="T18" fmla="*/ 19 w 226"/>
              <a:gd name="T19" fmla="*/ 189 h 235"/>
              <a:gd name="T20" fmla="*/ 29 w 226"/>
              <a:gd name="T21" fmla="*/ 199 h 235"/>
              <a:gd name="T22" fmla="*/ 29 w 226"/>
              <a:gd name="T23" fmla="*/ 11 h 235"/>
              <a:gd name="T24" fmla="*/ 39 w 226"/>
              <a:gd name="T25" fmla="*/ 0 h 235"/>
              <a:gd name="T26" fmla="*/ 50 w 226"/>
              <a:gd name="T27" fmla="*/ 11 h 235"/>
              <a:gd name="T28" fmla="*/ 50 w 226"/>
              <a:gd name="T29" fmla="*/ 199 h 235"/>
              <a:gd name="T30" fmla="*/ 59 w 226"/>
              <a:gd name="T31" fmla="*/ 189 h 235"/>
              <a:gd name="T32" fmla="*/ 74 w 226"/>
              <a:gd name="T33" fmla="*/ 189 h 235"/>
              <a:gd name="T34" fmla="*/ 215 w 226"/>
              <a:gd name="T35" fmla="*/ 214 h 235"/>
              <a:gd name="T36" fmla="*/ 103 w 226"/>
              <a:gd name="T37" fmla="*/ 214 h 235"/>
              <a:gd name="T38" fmla="*/ 93 w 226"/>
              <a:gd name="T39" fmla="*/ 224 h 235"/>
              <a:gd name="T40" fmla="*/ 103 w 226"/>
              <a:gd name="T41" fmla="*/ 235 h 235"/>
              <a:gd name="T42" fmla="*/ 215 w 226"/>
              <a:gd name="T43" fmla="*/ 235 h 235"/>
              <a:gd name="T44" fmla="*/ 226 w 226"/>
              <a:gd name="T45" fmla="*/ 224 h 235"/>
              <a:gd name="T46" fmla="*/ 215 w 226"/>
              <a:gd name="T47" fmla="*/ 214 h 235"/>
              <a:gd name="T48" fmla="*/ 103 w 226"/>
              <a:gd name="T49" fmla="*/ 192 h 235"/>
              <a:gd name="T50" fmla="*/ 199 w 226"/>
              <a:gd name="T51" fmla="*/ 192 h 235"/>
              <a:gd name="T52" fmla="*/ 210 w 226"/>
              <a:gd name="T53" fmla="*/ 182 h 235"/>
              <a:gd name="T54" fmla="*/ 199 w 226"/>
              <a:gd name="T55" fmla="*/ 171 h 235"/>
              <a:gd name="T56" fmla="*/ 103 w 226"/>
              <a:gd name="T57" fmla="*/ 171 h 235"/>
              <a:gd name="T58" fmla="*/ 93 w 226"/>
              <a:gd name="T59" fmla="*/ 182 h 235"/>
              <a:gd name="T60" fmla="*/ 103 w 226"/>
              <a:gd name="T61" fmla="*/ 192 h 235"/>
              <a:gd name="T62" fmla="*/ 103 w 226"/>
              <a:gd name="T63" fmla="*/ 150 h 235"/>
              <a:gd name="T64" fmla="*/ 178 w 226"/>
              <a:gd name="T65" fmla="*/ 150 h 235"/>
              <a:gd name="T66" fmla="*/ 189 w 226"/>
              <a:gd name="T67" fmla="*/ 139 h 235"/>
              <a:gd name="T68" fmla="*/ 178 w 226"/>
              <a:gd name="T69" fmla="*/ 128 h 235"/>
              <a:gd name="T70" fmla="*/ 103 w 226"/>
              <a:gd name="T71" fmla="*/ 128 h 235"/>
              <a:gd name="T72" fmla="*/ 93 w 226"/>
              <a:gd name="T73" fmla="*/ 139 h 235"/>
              <a:gd name="T74" fmla="*/ 103 w 226"/>
              <a:gd name="T75" fmla="*/ 150 h 235"/>
              <a:gd name="T76" fmla="*/ 103 w 226"/>
              <a:gd name="T77" fmla="*/ 107 h 235"/>
              <a:gd name="T78" fmla="*/ 157 w 226"/>
              <a:gd name="T79" fmla="*/ 107 h 235"/>
              <a:gd name="T80" fmla="*/ 167 w 226"/>
              <a:gd name="T81" fmla="*/ 96 h 235"/>
              <a:gd name="T82" fmla="*/ 157 w 226"/>
              <a:gd name="T83" fmla="*/ 86 h 235"/>
              <a:gd name="T84" fmla="*/ 103 w 226"/>
              <a:gd name="T85" fmla="*/ 86 h 235"/>
              <a:gd name="T86" fmla="*/ 93 w 226"/>
              <a:gd name="T87" fmla="*/ 96 h 235"/>
              <a:gd name="T88" fmla="*/ 103 w 226"/>
              <a:gd name="T89" fmla="*/ 107 h 235"/>
              <a:gd name="T90" fmla="*/ 103 w 226"/>
              <a:gd name="T91" fmla="*/ 64 h 235"/>
              <a:gd name="T92" fmla="*/ 135 w 226"/>
              <a:gd name="T93" fmla="*/ 64 h 235"/>
              <a:gd name="T94" fmla="*/ 146 w 226"/>
              <a:gd name="T95" fmla="*/ 54 h 235"/>
              <a:gd name="T96" fmla="*/ 135 w 226"/>
              <a:gd name="T97" fmla="*/ 43 h 235"/>
              <a:gd name="T98" fmla="*/ 103 w 226"/>
              <a:gd name="T99" fmla="*/ 43 h 235"/>
              <a:gd name="T100" fmla="*/ 93 w 226"/>
              <a:gd name="T101" fmla="*/ 54 h 235"/>
              <a:gd name="T102" fmla="*/ 103 w 226"/>
              <a:gd name="T103" fmla="*/ 64 h 235"/>
              <a:gd name="T104" fmla="*/ 103 w 226"/>
              <a:gd name="T105" fmla="*/ 22 h 235"/>
              <a:gd name="T106" fmla="*/ 114 w 226"/>
              <a:gd name="T107" fmla="*/ 22 h 235"/>
              <a:gd name="T108" fmla="*/ 125 w 226"/>
              <a:gd name="T109" fmla="*/ 11 h 235"/>
              <a:gd name="T110" fmla="*/ 114 w 226"/>
              <a:gd name="T111" fmla="*/ 0 h 235"/>
              <a:gd name="T112" fmla="*/ 103 w 226"/>
              <a:gd name="T113" fmla="*/ 0 h 235"/>
              <a:gd name="T114" fmla="*/ 93 w 226"/>
              <a:gd name="T115" fmla="*/ 11 h 235"/>
              <a:gd name="T116" fmla="*/ 103 w 226"/>
              <a:gd name="T117"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 h="235">
                <a:moveTo>
                  <a:pt x="74" y="189"/>
                </a:moveTo>
                <a:cubicBezTo>
                  <a:pt x="79" y="193"/>
                  <a:pt x="79" y="200"/>
                  <a:pt x="74" y="204"/>
                </a:cubicBezTo>
                <a:cubicBezTo>
                  <a:pt x="47" y="232"/>
                  <a:pt x="47" y="232"/>
                  <a:pt x="47" y="232"/>
                </a:cubicBezTo>
                <a:cubicBezTo>
                  <a:pt x="46" y="233"/>
                  <a:pt x="45" y="234"/>
                  <a:pt x="43" y="234"/>
                </a:cubicBezTo>
                <a:cubicBezTo>
                  <a:pt x="42" y="235"/>
                  <a:pt x="41" y="235"/>
                  <a:pt x="39" y="235"/>
                </a:cubicBezTo>
                <a:cubicBezTo>
                  <a:pt x="38" y="235"/>
                  <a:pt x="37" y="235"/>
                  <a:pt x="35" y="234"/>
                </a:cubicBezTo>
                <a:cubicBezTo>
                  <a:pt x="34" y="234"/>
                  <a:pt x="33" y="233"/>
                  <a:pt x="32" y="232"/>
                </a:cubicBezTo>
                <a:cubicBezTo>
                  <a:pt x="4" y="204"/>
                  <a:pt x="4" y="204"/>
                  <a:pt x="4" y="204"/>
                </a:cubicBezTo>
                <a:cubicBezTo>
                  <a:pt x="0" y="200"/>
                  <a:pt x="0" y="193"/>
                  <a:pt x="4" y="189"/>
                </a:cubicBezTo>
                <a:cubicBezTo>
                  <a:pt x="8" y="185"/>
                  <a:pt x="15" y="185"/>
                  <a:pt x="19" y="189"/>
                </a:cubicBezTo>
                <a:cubicBezTo>
                  <a:pt x="29" y="199"/>
                  <a:pt x="29" y="199"/>
                  <a:pt x="29" y="199"/>
                </a:cubicBezTo>
                <a:cubicBezTo>
                  <a:pt x="29" y="11"/>
                  <a:pt x="29" y="11"/>
                  <a:pt x="29" y="11"/>
                </a:cubicBezTo>
                <a:cubicBezTo>
                  <a:pt x="29" y="5"/>
                  <a:pt x="33" y="0"/>
                  <a:pt x="39" y="0"/>
                </a:cubicBezTo>
                <a:cubicBezTo>
                  <a:pt x="45" y="0"/>
                  <a:pt x="50" y="5"/>
                  <a:pt x="50" y="11"/>
                </a:cubicBezTo>
                <a:cubicBezTo>
                  <a:pt x="50" y="199"/>
                  <a:pt x="50" y="199"/>
                  <a:pt x="50" y="199"/>
                </a:cubicBezTo>
                <a:cubicBezTo>
                  <a:pt x="59" y="189"/>
                  <a:pt x="59" y="189"/>
                  <a:pt x="59" y="189"/>
                </a:cubicBezTo>
                <a:cubicBezTo>
                  <a:pt x="64" y="185"/>
                  <a:pt x="70" y="185"/>
                  <a:pt x="74" y="189"/>
                </a:cubicBezTo>
                <a:close/>
                <a:moveTo>
                  <a:pt x="215" y="214"/>
                </a:moveTo>
                <a:cubicBezTo>
                  <a:pt x="103" y="214"/>
                  <a:pt x="103" y="214"/>
                  <a:pt x="103" y="214"/>
                </a:cubicBezTo>
                <a:cubicBezTo>
                  <a:pt x="97" y="214"/>
                  <a:pt x="93" y="218"/>
                  <a:pt x="93" y="224"/>
                </a:cubicBezTo>
                <a:cubicBezTo>
                  <a:pt x="93" y="230"/>
                  <a:pt x="97" y="235"/>
                  <a:pt x="103" y="235"/>
                </a:cubicBezTo>
                <a:cubicBezTo>
                  <a:pt x="215" y="235"/>
                  <a:pt x="215" y="235"/>
                  <a:pt x="215" y="235"/>
                </a:cubicBezTo>
                <a:cubicBezTo>
                  <a:pt x="221" y="235"/>
                  <a:pt x="226" y="230"/>
                  <a:pt x="226" y="224"/>
                </a:cubicBezTo>
                <a:cubicBezTo>
                  <a:pt x="226" y="218"/>
                  <a:pt x="221" y="214"/>
                  <a:pt x="215" y="214"/>
                </a:cubicBezTo>
                <a:close/>
                <a:moveTo>
                  <a:pt x="103" y="192"/>
                </a:moveTo>
                <a:cubicBezTo>
                  <a:pt x="199" y="192"/>
                  <a:pt x="199" y="192"/>
                  <a:pt x="199" y="192"/>
                </a:cubicBezTo>
                <a:cubicBezTo>
                  <a:pt x="205" y="192"/>
                  <a:pt x="210" y="188"/>
                  <a:pt x="210" y="182"/>
                </a:cubicBezTo>
                <a:cubicBezTo>
                  <a:pt x="210" y="176"/>
                  <a:pt x="205" y="171"/>
                  <a:pt x="199" y="171"/>
                </a:cubicBezTo>
                <a:cubicBezTo>
                  <a:pt x="103" y="171"/>
                  <a:pt x="103" y="171"/>
                  <a:pt x="103" y="171"/>
                </a:cubicBezTo>
                <a:cubicBezTo>
                  <a:pt x="97" y="171"/>
                  <a:pt x="93" y="176"/>
                  <a:pt x="93" y="182"/>
                </a:cubicBezTo>
                <a:cubicBezTo>
                  <a:pt x="93" y="188"/>
                  <a:pt x="97" y="192"/>
                  <a:pt x="103" y="192"/>
                </a:cubicBezTo>
                <a:close/>
                <a:moveTo>
                  <a:pt x="103" y="150"/>
                </a:moveTo>
                <a:cubicBezTo>
                  <a:pt x="178" y="150"/>
                  <a:pt x="178" y="150"/>
                  <a:pt x="178" y="150"/>
                </a:cubicBezTo>
                <a:cubicBezTo>
                  <a:pt x="184" y="150"/>
                  <a:pt x="189" y="145"/>
                  <a:pt x="189" y="139"/>
                </a:cubicBezTo>
                <a:cubicBezTo>
                  <a:pt x="189" y="133"/>
                  <a:pt x="184" y="128"/>
                  <a:pt x="178" y="128"/>
                </a:cubicBezTo>
                <a:cubicBezTo>
                  <a:pt x="103" y="128"/>
                  <a:pt x="103" y="128"/>
                  <a:pt x="103" y="128"/>
                </a:cubicBezTo>
                <a:cubicBezTo>
                  <a:pt x="97" y="128"/>
                  <a:pt x="93" y="133"/>
                  <a:pt x="93" y="139"/>
                </a:cubicBezTo>
                <a:cubicBezTo>
                  <a:pt x="93" y="145"/>
                  <a:pt x="97" y="150"/>
                  <a:pt x="103" y="150"/>
                </a:cubicBezTo>
                <a:close/>
                <a:moveTo>
                  <a:pt x="103" y="107"/>
                </a:moveTo>
                <a:cubicBezTo>
                  <a:pt x="157" y="107"/>
                  <a:pt x="157" y="107"/>
                  <a:pt x="157" y="107"/>
                </a:cubicBezTo>
                <a:cubicBezTo>
                  <a:pt x="163" y="107"/>
                  <a:pt x="167" y="102"/>
                  <a:pt x="167" y="96"/>
                </a:cubicBezTo>
                <a:cubicBezTo>
                  <a:pt x="167" y="90"/>
                  <a:pt x="163" y="86"/>
                  <a:pt x="157" y="86"/>
                </a:cubicBezTo>
                <a:cubicBezTo>
                  <a:pt x="103" y="86"/>
                  <a:pt x="103" y="86"/>
                  <a:pt x="103" y="86"/>
                </a:cubicBezTo>
                <a:cubicBezTo>
                  <a:pt x="97" y="86"/>
                  <a:pt x="93" y="90"/>
                  <a:pt x="93" y="96"/>
                </a:cubicBezTo>
                <a:cubicBezTo>
                  <a:pt x="93" y="102"/>
                  <a:pt x="97" y="107"/>
                  <a:pt x="103" y="107"/>
                </a:cubicBezTo>
                <a:close/>
                <a:moveTo>
                  <a:pt x="103" y="64"/>
                </a:moveTo>
                <a:cubicBezTo>
                  <a:pt x="135" y="64"/>
                  <a:pt x="135" y="64"/>
                  <a:pt x="135" y="64"/>
                </a:cubicBezTo>
                <a:cubicBezTo>
                  <a:pt x="141" y="64"/>
                  <a:pt x="146" y="60"/>
                  <a:pt x="146" y="54"/>
                </a:cubicBezTo>
                <a:cubicBezTo>
                  <a:pt x="146" y="48"/>
                  <a:pt x="141" y="43"/>
                  <a:pt x="135" y="43"/>
                </a:cubicBezTo>
                <a:cubicBezTo>
                  <a:pt x="103" y="43"/>
                  <a:pt x="103" y="43"/>
                  <a:pt x="103" y="43"/>
                </a:cubicBezTo>
                <a:cubicBezTo>
                  <a:pt x="97" y="43"/>
                  <a:pt x="93" y="48"/>
                  <a:pt x="93" y="54"/>
                </a:cubicBezTo>
                <a:cubicBezTo>
                  <a:pt x="93" y="60"/>
                  <a:pt x="97" y="64"/>
                  <a:pt x="103" y="64"/>
                </a:cubicBezTo>
                <a:close/>
                <a:moveTo>
                  <a:pt x="103" y="22"/>
                </a:moveTo>
                <a:cubicBezTo>
                  <a:pt x="114" y="22"/>
                  <a:pt x="114" y="22"/>
                  <a:pt x="114" y="22"/>
                </a:cubicBezTo>
                <a:cubicBezTo>
                  <a:pt x="120" y="22"/>
                  <a:pt x="125" y="17"/>
                  <a:pt x="125" y="11"/>
                </a:cubicBezTo>
                <a:cubicBezTo>
                  <a:pt x="125" y="5"/>
                  <a:pt x="120" y="0"/>
                  <a:pt x="114" y="0"/>
                </a:cubicBezTo>
                <a:cubicBezTo>
                  <a:pt x="103" y="0"/>
                  <a:pt x="103" y="0"/>
                  <a:pt x="103" y="0"/>
                </a:cubicBezTo>
                <a:cubicBezTo>
                  <a:pt x="97" y="0"/>
                  <a:pt x="93" y="5"/>
                  <a:pt x="93" y="11"/>
                </a:cubicBezTo>
                <a:cubicBezTo>
                  <a:pt x="93" y="17"/>
                  <a:pt x="97" y="22"/>
                  <a:pt x="103" y="22"/>
                </a:cubicBezTo>
                <a:close/>
              </a:path>
            </a:pathLst>
          </a:custGeom>
          <a:solidFill>
            <a:srgbClr val="00457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0" name="Group 424">
            <a:extLst>
              <a:ext uri="{FF2B5EF4-FFF2-40B4-BE49-F238E27FC236}">
                <a16:creationId xmlns:a16="http://schemas.microsoft.com/office/drawing/2014/main" id="{E58E7C2D-19BD-4ED6-A530-86A00D3B1140}"/>
              </a:ext>
            </a:extLst>
          </p:cNvPr>
          <p:cNvGrpSpPr>
            <a:grpSpLocks noChangeAspect="1"/>
          </p:cNvGrpSpPr>
          <p:nvPr/>
        </p:nvGrpSpPr>
        <p:grpSpPr bwMode="auto">
          <a:xfrm>
            <a:off x="7323620" y="2017297"/>
            <a:ext cx="1439662" cy="1379421"/>
            <a:chOff x="3859" y="1900"/>
            <a:chExt cx="340" cy="341"/>
          </a:xfrm>
          <a:solidFill>
            <a:schemeClr val="accent2"/>
          </a:solidFill>
        </p:grpSpPr>
        <p:sp>
          <p:nvSpPr>
            <p:cNvPr id="41" name="Freeform 425">
              <a:extLst>
                <a:ext uri="{FF2B5EF4-FFF2-40B4-BE49-F238E27FC236}">
                  <a16:creationId xmlns:a16="http://schemas.microsoft.com/office/drawing/2014/main" id="{F3C851D8-7367-46EA-B205-F5B0E5AD07FA}"/>
                </a:ext>
              </a:extLst>
            </p:cNvPr>
            <p:cNvSpPr>
              <a:spLocks noEditPoints="1"/>
            </p:cNvSpPr>
            <p:nvPr/>
          </p:nvSpPr>
          <p:spPr bwMode="auto">
            <a:xfrm>
              <a:off x="3859" y="1900"/>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426">
              <a:extLst>
                <a:ext uri="{FF2B5EF4-FFF2-40B4-BE49-F238E27FC236}">
                  <a16:creationId xmlns:a16="http://schemas.microsoft.com/office/drawing/2014/main" id="{E58D3FC0-BC2E-4E7D-8A6A-04AB9A24FBFF}"/>
                </a:ext>
              </a:extLst>
            </p:cNvPr>
            <p:cNvSpPr>
              <a:spLocks/>
            </p:cNvSpPr>
            <p:nvPr/>
          </p:nvSpPr>
          <p:spPr bwMode="auto">
            <a:xfrm>
              <a:off x="3923" y="2013"/>
              <a:ext cx="212" cy="114"/>
            </a:xfrm>
            <a:custGeom>
              <a:avLst/>
              <a:gdLst>
                <a:gd name="T0" fmla="*/ 319 w 319"/>
                <a:gd name="T1" fmla="*/ 85 h 171"/>
                <a:gd name="T2" fmla="*/ 245 w 319"/>
                <a:gd name="T3" fmla="*/ 159 h 171"/>
                <a:gd name="T4" fmla="*/ 202 w 319"/>
                <a:gd name="T5" fmla="*/ 145 h 171"/>
                <a:gd name="T6" fmla="*/ 202 w 319"/>
                <a:gd name="T7" fmla="*/ 160 h 171"/>
                <a:gd name="T8" fmla="*/ 192 w 319"/>
                <a:gd name="T9" fmla="*/ 171 h 171"/>
                <a:gd name="T10" fmla="*/ 181 w 319"/>
                <a:gd name="T11" fmla="*/ 160 h 171"/>
                <a:gd name="T12" fmla="*/ 181 w 319"/>
                <a:gd name="T13" fmla="*/ 118 h 171"/>
                <a:gd name="T14" fmla="*/ 192 w 319"/>
                <a:gd name="T15" fmla="*/ 107 h 171"/>
                <a:gd name="T16" fmla="*/ 234 w 319"/>
                <a:gd name="T17" fmla="*/ 107 h 171"/>
                <a:gd name="T18" fmla="*/ 245 w 319"/>
                <a:gd name="T19" fmla="*/ 118 h 171"/>
                <a:gd name="T20" fmla="*/ 234 w 319"/>
                <a:gd name="T21" fmla="*/ 128 h 171"/>
                <a:gd name="T22" fmla="*/ 215 w 319"/>
                <a:gd name="T23" fmla="*/ 128 h 171"/>
                <a:gd name="T24" fmla="*/ 245 w 319"/>
                <a:gd name="T25" fmla="*/ 138 h 171"/>
                <a:gd name="T26" fmla="*/ 298 w 319"/>
                <a:gd name="T27" fmla="*/ 85 h 171"/>
                <a:gd name="T28" fmla="*/ 245 w 319"/>
                <a:gd name="T29" fmla="*/ 32 h 171"/>
                <a:gd name="T30" fmla="*/ 207 w 319"/>
                <a:gd name="T31" fmla="*/ 48 h 171"/>
                <a:gd name="T32" fmla="*/ 128 w 319"/>
                <a:gd name="T33" fmla="*/ 138 h 171"/>
                <a:gd name="T34" fmla="*/ 74 w 319"/>
                <a:gd name="T35" fmla="*/ 160 h 171"/>
                <a:gd name="T36" fmla="*/ 0 w 319"/>
                <a:gd name="T37" fmla="*/ 86 h 171"/>
                <a:gd name="T38" fmla="*/ 74 w 319"/>
                <a:gd name="T39" fmla="*/ 11 h 171"/>
                <a:gd name="T40" fmla="*/ 117 w 319"/>
                <a:gd name="T41" fmla="*/ 24 h 171"/>
                <a:gd name="T42" fmla="*/ 117 w 319"/>
                <a:gd name="T43" fmla="*/ 11 h 171"/>
                <a:gd name="T44" fmla="*/ 128 w 319"/>
                <a:gd name="T45" fmla="*/ 0 h 171"/>
                <a:gd name="T46" fmla="*/ 138 w 319"/>
                <a:gd name="T47" fmla="*/ 11 h 171"/>
                <a:gd name="T48" fmla="*/ 138 w 319"/>
                <a:gd name="T49" fmla="*/ 54 h 171"/>
                <a:gd name="T50" fmla="*/ 128 w 319"/>
                <a:gd name="T51" fmla="*/ 64 h 171"/>
                <a:gd name="T52" fmla="*/ 85 w 319"/>
                <a:gd name="T53" fmla="*/ 64 h 171"/>
                <a:gd name="T54" fmla="*/ 74 w 319"/>
                <a:gd name="T55" fmla="*/ 54 h 171"/>
                <a:gd name="T56" fmla="*/ 85 w 319"/>
                <a:gd name="T57" fmla="*/ 43 h 171"/>
                <a:gd name="T58" fmla="*/ 106 w 319"/>
                <a:gd name="T59" fmla="*/ 43 h 171"/>
                <a:gd name="T60" fmla="*/ 74 w 319"/>
                <a:gd name="T61" fmla="*/ 32 h 171"/>
                <a:gd name="T62" fmla="*/ 21 w 319"/>
                <a:gd name="T63" fmla="*/ 86 h 171"/>
                <a:gd name="T64" fmla="*/ 74 w 319"/>
                <a:gd name="T65" fmla="*/ 139 h 171"/>
                <a:gd name="T66" fmla="*/ 112 w 319"/>
                <a:gd name="T67" fmla="*/ 123 h 171"/>
                <a:gd name="T68" fmla="*/ 192 w 319"/>
                <a:gd name="T69" fmla="*/ 33 h 171"/>
                <a:gd name="T70" fmla="*/ 245 w 319"/>
                <a:gd name="T71" fmla="*/ 11 h 171"/>
                <a:gd name="T72" fmla="*/ 319 w 319"/>
                <a:gd name="T73" fmla="*/ 8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9" h="171">
                  <a:moveTo>
                    <a:pt x="319" y="85"/>
                  </a:moveTo>
                  <a:cubicBezTo>
                    <a:pt x="319" y="126"/>
                    <a:pt x="286" y="159"/>
                    <a:pt x="245" y="159"/>
                  </a:cubicBezTo>
                  <a:cubicBezTo>
                    <a:pt x="229" y="159"/>
                    <a:pt x="215" y="154"/>
                    <a:pt x="202" y="145"/>
                  </a:cubicBezTo>
                  <a:cubicBezTo>
                    <a:pt x="202" y="160"/>
                    <a:pt x="202" y="160"/>
                    <a:pt x="202" y="160"/>
                  </a:cubicBezTo>
                  <a:cubicBezTo>
                    <a:pt x="202" y="166"/>
                    <a:pt x="198" y="171"/>
                    <a:pt x="192" y="171"/>
                  </a:cubicBezTo>
                  <a:cubicBezTo>
                    <a:pt x="186" y="171"/>
                    <a:pt x="181" y="166"/>
                    <a:pt x="181" y="160"/>
                  </a:cubicBezTo>
                  <a:cubicBezTo>
                    <a:pt x="181" y="118"/>
                    <a:pt x="181" y="118"/>
                    <a:pt x="181" y="118"/>
                  </a:cubicBezTo>
                  <a:cubicBezTo>
                    <a:pt x="181" y="112"/>
                    <a:pt x="186" y="107"/>
                    <a:pt x="192" y="107"/>
                  </a:cubicBezTo>
                  <a:cubicBezTo>
                    <a:pt x="234" y="107"/>
                    <a:pt x="234" y="107"/>
                    <a:pt x="234" y="107"/>
                  </a:cubicBezTo>
                  <a:cubicBezTo>
                    <a:pt x="240" y="107"/>
                    <a:pt x="245" y="112"/>
                    <a:pt x="245" y="118"/>
                  </a:cubicBezTo>
                  <a:cubicBezTo>
                    <a:pt x="245" y="124"/>
                    <a:pt x="240" y="128"/>
                    <a:pt x="234" y="128"/>
                  </a:cubicBezTo>
                  <a:cubicBezTo>
                    <a:pt x="215" y="128"/>
                    <a:pt x="215" y="128"/>
                    <a:pt x="215" y="128"/>
                  </a:cubicBezTo>
                  <a:cubicBezTo>
                    <a:pt x="224" y="134"/>
                    <a:pt x="234" y="138"/>
                    <a:pt x="245" y="138"/>
                  </a:cubicBezTo>
                  <a:cubicBezTo>
                    <a:pt x="274" y="138"/>
                    <a:pt x="298" y="114"/>
                    <a:pt x="298" y="85"/>
                  </a:cubicBezTo>
                  <a:cubicBezTo>
                    <a:pt x="298" y="56"/>
                    <a:pt x="274" y="32"/>
                    <a:pt x="245" y="32"/>
                  </a:cubicBezTo>
                  <a:cubicBezTo>
                    <a:pt x="231" y="32"/>
                    <a:pt x="217" y="38"/>
                    <a:pt x="207" y="48"/>
                  </a:cubicBezTo>
                  <a:cubicBezTo>
                    <a:pt x="128" y="138"/>
                    <a:pt x="128" y="138"/>
                    <a:pt x="128" y="138"/>
                  </a:cubicBezTo>
                  <a:cubicBezTo>
                    <a:pt x="113" y="153"/>
                    <a:pt x="94" y="160"/>
                    <a:pt x="74" y="160"/>
                  </a:cubicBezTo>
                  <a:cubicBezTo>
                    <a:pt x="33" y="160"/>
                    <a:pt x="0" y="127"/>
                    <a:pt x="0" y="86"/>
                  </a:cubicBezTo>
                  <a:cubicBezTo>
                    <a:pt x="0" y="44"/>
                    <a:pt x="33" y="11"/>
                    <a:pt x="74" y="11"/>
                  </a:cubicBezTo>
                  <a:cubicBezTo>
                    <a:pt x="90" y="11"/>
                    <a:pt x="105" y="16"/>
                    <a:pt x="117" y="24"/>
                  </a:cubicBezTo>
                  <a:cubicBezTo>
                    <a:pt x="117" y="11"/>
                    <a:pt x="117" y="11"/>
                    <a:pt x="117" y="11"/>
                  </a:cubicBezTo>
                  <a:cubicBezTo>
                    <a:pt x="117" y="5"/>
                    <a:pt x="122" y="0"/>
                    <a:pt x="128" y="0"/>
                  </a:cubicBezTo>
                  <a:cubicBezTo>
                    <a:pt x="134" y="0"/>
                    <a:pt x="138" y="5"/>
                    <a:pt x="138" y="11"/>
                  </a:cubicBezTo>
                  <a:cubicBezTo>
                    <a:pt x="138" y="54"/>
                    <a:pt x="138" y="54"/>
                    <a:pt x="138" y="54"/>
                  </a:cubicBezTo>
                  <a:cubicBezTo>
                    <a:pt x="138" y="60"/>
                    <a:pt x="134" y="64"/>
                    <a:pt x="128" y="64"/>
                  </a:cubicBezTo>
                  <a:cubicBezTo>
                    <a:pt x="85" y="64"/>
                    <a:pt x="85" y="64"/>
                    <a:pt x="85" y="64"/>
                  </a:cubicBezTo>
                  <a:cubicBezTo>
                    <a:pt x="79" y="64"/>
                    <a:pt x="74" y="60"/>
                    <a:pt x="74" y="54"/>
                  </a:cubicBezTo>
                  <a:cubicBezTo>
                    <a:pt x="74" y="48"/>
                    <a:pt x="79" y="43"/>
                    <a:pt x="85" y="43"/>
                  </a:cubicBezTo>
                  <a:cubicBezTo>
                    <a:pt x="106" y="43"/>
                    <a:pt x="106" y="43"/>
                    <a:pt x="106" y="43"/>
                  </a:cubicBezTo>
                  <a:cubicBezTo>
                    <a:pt x="97" y="36"/>
                    <a:pt x="86" y="32"/>
                    <a:pt x="74" y="32"/>
                  </a:cubicBezTo>
                  <a:cubicBezTo>
                    <a:pt x="45" y="32"/>
                    <a:pt x="21" y="56"/>
                    <a:pt x="21" y="86"/>
                  </a:cubicBezTo>
                  <a:cubicBezTo>
                    <a:pt x="21" y="115"/>
                    <a:pt x="45" y="139"/>
                    <a:pt x="74" y="139"/>
                  </a:cubicBezTo>
                  <a:cubicBezTo>
                    <a:pt x="89" y="139"/>
                    <a:pt x="102" y="133"/>
                    <a:pt x="112" y="123"/>
                  </a:cubicBezTo>
                  <a:cubicBezTo>
                    <a:pt x="192" y="33"/>
                    <a:pt x="192" y="33"/>
                    <a:pt x="192" y="33"/>
                  </a:cubicBezTo>
                  <a:cubicBezTo>
                    <a:pt x="206" y="19"/>
                    <a:pt x="225" y="11"/>
                    <a:pt x="245" y="11"/>
                  </a:cubicBezTo>
                  <a:cubicBezTo>
                    <a:pt x="286" y="11"/>
                    <a:pt x="319" y="44"/>
                    <a:pt x="319" y="8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3" name="Group 463">
            <a:extLst>
              <a:ext uri="{FF2B5EF4-FFF2-40B4-BE49-F238E27FC236}">
                <a16:creationId xmlns:a16="http://schemas.microsoft.com/office/drawing/2014/main" id="{D7EB8B3A-FBE7-4C5C-97D3-82A26CDA7727}"/>
              </a:ext>
            </a:extLst>
          </p:cNvPr>
          <p:cNvGrpSpPr>
            <a:grpSpLocks noChangeAspect="1"/>
          </p:cNvGrpSpPr>
          <p:nvPr/>
        </p:nvGrpSpPr>
        <p:grpSpPr bwMode="auto">
          <a:xfrm>
            <a:off x="3565513" y="1997419"/>
            <a:ext cx="1482271" cy="1479206"/>
            <a:chOff x="1110" y="1564"/>
            <a:chExt cx="340" cy="340"/>
          </a:xfrm>
          <a:solidFill>
            <a:schemeClr val="accent4"/>
          </a:solidFill>
        </p:grpSpPr>
        <p:sp>
          <p:nvSpPr>
            <p:cNvPr id="44" name="Freeform 464">
              <a:extLst>
                <a:ext uri="{FF2B5EF4-FFF2-40B4-BE49-F238E27FC236}">
                  <a16:creationId xmlns:a16="http://schemas.microsoft.com/office/drawing/2014/main" id="{5BDBFA5E-2925-4DB1-B9DD-77E15012A854}"/>
                </a:ext>
              </a:extLst>
            </p:cNvPr>
            <p:cNvSpPr>
              <a:spLocks noEditPoints="1"/>
            </p:cNvSpPr>
            <p:nvPr/>
          </p:nvSpPr>
          <p:spPr bwMode="auto">
            <a:xfrm>
              <a:off x="1174" y="1656"/>
              <a:ext cx="212" cy="148"/>
            </a:xfrm>
            <a:custGeom>
              <a:avLst/>
              <a:gdLst>
                <a:gd name="T0" fmla="*/ 277 w 320"/>
                <a:gd name="T1" fmla="*/ 0 h 224"/>
                <a:gd name="T2" fmla="*/ 234 w 320"/>
                <a:gd name="T3" fmla="*/ 43 h 224"/>
                <a:gd name="T4" fmla="*/ 246 w 320"/>
                <a:gd name="T5" fmla="*/ 73 h 224"/>
                <a:gd name="T6" fmla="*/ 204 w 320"/>
                <a:gd name="T7" fmla="*/ 141 h 224"/>
                <a:gd name="T8" fmla="*/ 192 w 320"/>
                <a:gd name="T9" fmla="*/ 139 h 224"/>
                <a:gd name="T10" fmla="*/ 182 w 320"/>
                <a:gd name="T11" fmla="*/ 140 h 224"/>
                <a:gd name="T12" fmla="*/ 146 w 320"/>
                <a:gd name="T13" fmla="*/ 74 h 224"/>
                <a:gd name="T14" fmla="*/ 160 w 320"/>
                <a:gd name="T15" fmla="*/ 43 h 224"/>
                <a:gd name="T16" fmla="*/ 117 w 320"/>
                <a:gd name="T17" fmla="*/ 0 h 224"/>
                <a:gd name="T18" fmla="*/ 74 w 320"/>
                <a:gd name="T19" fmla="*/ 43 h 224"/>
                <a:gd name="T20" fmla="*/ 88 w 320"/>
                <a:gd name="T21" fmla="*/ 74 h 224"/>
                <a:gd name="T22" fmla="*/ 52 w 320"/>
                <a:gd name="T23" fmla="*/ 140 h 224"/>
                <a:gd name="T24" fmla="*/ 42 w 320"/>
                <a:gd name="T25" fmla="*/ 139 h 224"/>
                <a:gd name="T26" fmla="*/ 0 w 320"/>
                <a:gd name="T27" fmla="*/ 182 h 224"/>
                <a:gd name="T28" fmla="*/ 42 w 320"/>
                <a:gd name="T29" fmla="*/ 224 h 224"/>
                <a:gd name="T30" fmla="*/ 85 w 320"/>
                <a:gd name="T31" fmla="*/ 182 h 224"/>
                <a:gd name="T32" fmla="*/ 71 w 320"/>
                <a:gd name="T33" fmla="*/ 150 h 224"/>
                <a:gd name="T34" fmla="*/ 107 w 320"/>
                <a:gd name="T35" fmla="*/ 84 h 224"/>
                <a:gd name="T36" fmla="*/ 117 w 320"/>
                <a:gd name="T37" fmla="*/ 86 h 224"/>
                <a:gd name="T38" fmla="*/ 127 w 320"/>
                <a:gd name="T39" fmla="*/ 84 h 224"/>
                <a:gd name="T40" fmla="*/ 163 w 320"/>
                <a:gd name="T41" fmla="*/ 150 h 224"/>
                <a:gd name="T42" fmla="*/ 149 w 320"/>
                <a:gd name="T43" fmla="*/ 182 h 224"/>
                <a:gd name="T44" fmla="*/ 192 w 320"/>
                <a:gd name="T45" fmla="*/ 224 h 224"/>
                <a:gd name="T46" fmla="*/ 234 w 320"/>
                <a:gd name="T47" fmla="*/ 182 h 224"/>
                <a:gd name="T48" fmla="*/ 222 w 320"/>
                <a:gd name="T49" fmla="*/ 152 h 224"/>
                <a:gd name="T50" fmla="*/ 265 w 320"/>
                <a:gd name="T51" fmla="*/ 84 h 224"/>
                <a:gd name="T52" fmla="*/ 277 w 320"/>
                <a:gd name="T53" fmla="*/ 86 h 224"/>
                <a:gd name="T54" fmla="*/ 320 w 320"/>
                <a:gd name="T55" fmla="*/ 43 h 224"/>
                <a:gd name="T56" fmla="*/ 277 w 320"/>
                <a:gd name="T57" fmla="*/ 0 h 224"/>
                <a:gd name="T58" fmla="*/ 42 w 320"/>
                <a:gd name="T59" fmla="*/ 203 h 224"/>
                <a:gd name="T60" fmla="*/ 21 w 320"/>
                <a:gd name="T61" fmla="*/ 182 h 224"/>
                <a:gd name="T62" fmla="*/ 42 w 320"/>
                <a:gd name="T63" fmla="*/ 160 h 224"/>
                <a:gd name="T64" fmla="*/ 64 w 320"/>
                <a:gd name="T65" fmla="*/ 182 h 224"/>
                <a:gd name="T66" fmla="*/ 42 w 320"/>
                <a:gd name="T67" fmla="*/ 203 h 224"/>
                <a:gd name="T68" fmla="*/ 96 w 320"/>
                <a:gd name="T69" fmla="*/ 43 h 224"/>
                <a:gd name="T70" fmla="*/ 117 w 320"/>
                <a:gd name="T71" fmla="*/ 22 h 224"/>
                <a:gd name="T72" fmla="*/ 138 w 320"/>
                <a:gd name="T73" fmla="*/ 43 h 224"/>
                <a:gd name="T74" fmla="*/ 117 w 320"/>
                <a:gd name="T75" fmla="*/ 64 h 224"/>
                <a:gd name="T76" fmla="*/ 96 w 320"/>
                <a:gd name="T77" fmla="*/ 43 h 224"/>
                <a:gd name="T78" fmla="*/ 192 w 320"/>
                <a:gd name="T79" fmla="*/ 203 h 224"/>
                <a:gd name="T80" fmla="*/ 170 w 320"/>
                <a:gd name="T81" fmla="*/ 182 h 224"/>
                <a:gd name="T82" fmla="*/ 192 w 320"/>
                <a:gd name="T83" fmla="*/ 160 h 224"/>
                <a:gd name="T84" fmla="*/ 213 w 320"/>
                <a:gd name="T85" fmla="*/ 182 h 224"/>
                <a:gd name="T86" fmla="*/ 192 w 320"/>
                <a:gd name="T87" fmla="*/ 203 h 224"/>
                <a:gd name="T88" fmla="*/ 277 w 320"/>
                <a:gd name="T89" fmla="*/ 64 h 224"/>
                <a:gd name="T90" fmla="*/ 256 w 320"/>
                <a:gd name="T91" fmla="*/ 43 h 224"/>
                <a:gd name="T92" fmla="*/ 277 w 320"/>
                <a:gd name="T93" fmla="*/ 22 h 224"/>
                <a:gd name="T94" fmla="*/ 298 w 320"/>
                <a:gd name="T95" fmla="*/ 43 h 224"/>
                <a:gd name="T96" fmla="*/ 277 w 320"/>
                <a:gd name="T97" fmla="*/ 6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0" h="224">
                  <a:moveTo>
                    <a:pt x="277" y="0"/>
                  </a:moveTo>
                  <a:cubicBezTo>
                    <a:pt x="253" y="0"/>
                    <a:pt x="234" y="19"/>
                    <a:pt x="234" y="43"/>
                  </a:cubicBezTo>
                  <a:cubicBezTo>
                    <a:pt x="234" y="54"/>
                    <a:pt x="239" y="65"/>
                    <a:pt x="246" y="73"/>
                  </a:cubicBezTo>
                  <a:cubicBezTo>
                    <a:pt x="204" y="141"/>
                    <a:pt x="204" y="141"/>
                    <a:pt x="204" y="141"/>
                  </a:cubicBezTo>
                  <a:cubicBezTo>
                    <a:pt x="200" y="140"/>
                    <a:pt x="196" y="139"/>
                    <a:pt x="192" y="139"/>
                  </a:cubicBezTo>
                  <a:cubicBezTo>
                    <a:pt x="188" y="139"/>
                    <a:pt x="185" y="140"/>
                    <a:pt x="182" y="140"/>
                  </a:cubicBezTo>
                  <a:cubicBezTo>
                    <a:pt x="146" y="74"/>
                    <a:pt x="146" y="74"/>
                    <a:pt x="146" y="74"/>
                  </a:cubicBezTo>
                  <a:cubicBezTo>
                    <a:pt x="154" y="66"/>
                    <a:pt x="160" y="55"/>
                    <a:pt x="160" y="43"/>
                  </a:cubicBezTo>
                  <a:cubicBezTo>
                    <a:pt x="160" y="19"/>
                    <a:pt x="141" y="0"/>
                    <a:pt x="117" y="0"/>
                  </a:cubicBezTo>
                  <a:cubicBezTo>
                    <a:pt x="93" y="0"/>
                    <a:pt x="74" y="19"/>
                    <a:pt x="74" y="43"/>
                  </a:cubicBezTo>
                  <a:cubicBezTo>
                    <a:pt x="74" y="55"/>
                    <a:pt x="80" y="66"/>
                    <a:pt x="88" y="74"/>
                  </a:cubicBezTo>
                  <a:cubicBezTo>
                    <a:pt x="52" y="140"/>
                    <a:pt x="52" y="140"/>
                    <a:pt x="52" y="140"/>
                  </a:cubicBezTo>
                  <a:cubicBezTo>
                    <a:pt x="49" y="140"/>
                    <a:pt x="46" y="139"/>
                    <a:pt x="42" y="139"/>
                  </a:cubicBezTo>
                  <a:cubicBezTo>
                    <a:pt x="19" y="139"/>
                    <a:pt x="0" y="158"/>
                    <a:pt x="0" y="182"/>
                  </a:cubicBezTo>
                  <a:cubicBezTo>
                    <a:pt x="0" y="205"/>
                    <a:pt x="19" y="224"/>
                    <a:pt x="42" y="224"/>
                  </a:cubicBezTo>
                  <a:cubicBezTo>
                    <a:pt x="66" y="224"/>
                    <a:pt x="85" y="205"/>
                    <a:pt x="85" y="182"/>
                  </a:cubicBezTo>
                  <a:cubicBezTo>
                    <a:pt x="85" y="169"/>
                    <a:pt x="80" y="158"/>
                    <a:pt x="71" y="150"/>
                  </a:cubicBezTo>
                  <a:cubicBezTo>
                    <a:pt x="107" y="84"/>
                    <a:pt x="107" y="84"/>
                    <a:pt x="107" y="84"/>
                  </a:cubicBezTo>
                  <a:cubicBezTo>
                    <a:pt x="110" y="85"/>
                    <a:pt x="113" y="86"/>
                    <a:pt x="117" y="86"/>
                  </a:cubicBezTo>
                  <a:cubicBezTo>
                    <a:pt x="121" y="86"/>
                    <a:pt x="124" y="85"/>
                    <a:pt x="127" y="84"/>
                  </a:cubicBezTo>
                  <a:cubicBezTo>
                    <a:pt x="163" y="150"/>
                    <a:pt x="163" y="150"/>
                    <a:pt x="163" y="150"/>
                  </a:cubicBezTo>
                  <a:cubicBezTo>
                    <a:pt x="154" y="158"/>
                    <a:pt x="149" y="169"/>
                    <a:pt x="149" y="182"/>
                  </a:cubicBezTo>
                  <a:cubicBezTo>
                    <a:pt x="149" y="205"/>
                    <a:pt x="168" y="224"/>
                    <a:pt x="192" y="224"/>
                  </a:cubicBezTo>
                  <a:cubicBezTo>
                    <a:pt x="215" y="224"/>
                    <a:pt x="234" y="205"/>
                    <a:pt x="234" y="182"/>
                  </a:cubicBezTo>
                  <a:cubicBezTo>
                    <a:pt x="234" y="170"/>
                    <a:pt x="230" y="160"/>
                    <a:pt x="222" y="152"/>
                  </a:cubicBezTo>
                  <a:cubicBezTo>
                    <a:pt x="265" y="84"/>
                    <a:pt x="265" y="84"/>
                    <a:pt x="265" y="84"/>
                  </a:cubicBezTo>
                  <a:cubicBezTo>
                    <a:pt x="269" y="85"/>
                    <a:pt x="273" y="86"/>
                    <a:pt x="277" y="86"/>
                  </a:cubicBezTo>
                  <a:cubicBezTo>
                    <a:pt x="301" y="86"/>
                    <a:pt x="320" y="67"/>
                    <a:pt x="320" y="43"/>
                  </a:cubicBezTo>
                  <a:cubicBezTo>
                    <a:pt x="320" y="19"/>
                    <a:pt x="301" y="0"/>
                    <a:pt x="277" y="0"/>
                  </a:cubicBezTo>
                  <a:close/>
                  <a:moveTo>
                    <a:pt x="42" y="203"/>
                  </a:moveTo>
                  <a:cubicBezTo>
                    <a:pt x="31" y="203"/>
                    <a:pt x="21" y="193"/>
                    <a:pt x="21" y="182"/>
                  </a:cubicBezTo>
                  <a:cubicBezTo>
                    <a:pt x="21" y="170"/>
                    <a:pt x="31" y="160"/>
                    <a:pt x="42" y="160"/>
                  </a:cubicBezTo>
                  <a:cubicBezTo>
                    <a:pt x="54" y="160"/>
                    <a:pt x="64" y="170"/>
                    <a:pt x="64" y="182"/>
                  </a:cubicBezTo>
                  <a:cubicBezTo>
                    <a:pt x="64" y="193"/>
                    <a:pt x="54" y="203"/>
                    <a:pt x="42" y="203"/>
                  </a:cubicBezTo>
                  <a:close/>
                  <a:moveTo>
                    <a:pt x="96" y="43"/>
                  </a:moveTo>
                  <a:cubicBezTo>
                    <a:pt x="96" y="31"/>
                    <a:pt x="105" y="22"/>
                    <a:pt x="117" y="22"/>
                  </a:cubicBezTo>
                  <a:cubicBezTo>
                    <a:pt x="129" y="22"/>
                    <a:pt x="138" y="31"/>
                    <a:pt x="138" y="43"/>
                  </a:cubicBezTo>
                  <a:cubicBezTo>
                    <a:pt x="138" y="55"/>
                    <a:pt x="129" y="64"/>
                    <a:pt x="117" y="64"/>
                  </a:cubicBezTo>
                  <a:cubicBezTo>
                    <a:pt x="105" y="64"/>
                    <a:pt x="96" y="55"/>
                    <a:pt x="96" y="43"/>
                  </a:cubicBezTo>
                  <a:close/>
                  <a:moveTo>
                    <a:pt x="192" y="203"/>
                  </a:moveTo>
                  <a:cubicBezTo>
                    <a:pt x="180" y="203"/>
                    <a:pt x="170" y="193"/>
                    <a:pt x="170" y="182"/>
                  </a:cubicBezTo>
                  <a:cubicBezTo>
                    <a:pt x="170" y="170"/>
                    <a:pt x="180" y="160"/>
                    <a:pt x="192" y="160"/>
                  </a:cubicBezTo>
                  <a:cubicBezTo>
                    <a:pt x="203" y="160"/>
                    <a:pt x="213" y="170"/>
                    <a:pt x="213" y="182"/>
                  </a:cubicBezTo>
                  <a:cubicBezTo>
                    <a:pt x="213" y="193"/>
                    <a:pt x="203" y="203"/>
                    <a:pt x="192" y="203"/>
                  </a:cubicBezTo>
                  <a:close/>
                  <a:moveTo>
                    <a:pt x="277" y="64"/>
                  </a:moveTo>
                  <a:cubicBezTo>
                    <a:pt x="265" y="64"/>
                    <a:pt x="256" y="55"/>
                    <a:pt x="256" y="43"/>
                  </a:cubicBezTo>
                  <a:cubicBezTo>
                    <a:pt x="256" y="31"/>
                    <a:pt x="265" y="22"/>
                    <a:pt x="277" y="22"/>
                  </a:cubicBezTo>
                  <a:cubicBezTo>
                    <a:pt x="289" y="22"/>
                    <a:pt x="298" y="31"/>
                    <a:pt x="298" y="43"/>
                  </a:cubicBezTo>
                  <a:cubicBezTo>
                    <a:pt x="298" y="55"/>
                    <a:pt x="289" y="64"/>
                    <a:pt x="277" y="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465">
              <a:extLst>
                <a:ext uri="{FF2B5EF4-FFF2-40B4-BE49-F238E27FC236}">
                  <a16:creationId xmlns:a16="http://schemas.microsoft.com/office/drawing/2014/main" id="{10BECE3E-F0DF-4183-A026-78C65A018C8E}"/>
                </a:ext>
              </a:extLst>
            </p:cNvPr>
            <p:cNvSpPr>
              <a:spLocks noEditPoints="1"/>
            </p:cNvSpPr>
            <p:nvPr/>
          </p:nvSpPr>
          <p:spPr bwMode="auto">
            <a:xfrm>
              <a:off x="1110" y="156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1" name="TextBox 10"/>
          <p:cNvSpPr txBox="1"/>
          <p:nvPr/>
        </p:nvSpPr>
        <p:spPr>
          <a:xfrm>
            <a:off x="9158410" y="2094188"/>
            <a:ext cx="2705305" cy="3416320"/>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latin typeface="Verdana" panose="020B0604030504040204" pitchFamily="34" charset="0"/>
                <a:ea typeface="Verdana" panose="020B0604030504040204" pitchFamily="34" charset="0"/>
              </a:rPr>
              <a:t>Based on the understanding of “deep market” the national accounting boards in Norway and Sweden concluded in 2013 that the </a:t>
            </a:r>
            <a:r>
              <a:rPr lang="en-US" sz="1200" b="1" dirty="0" smtClean="0">
                <a:latin typeface="Verdana" panose="020B0604030504040204" pitchFamily="34" charset="0"/>
                <a:ea typeface="Verdana" panose="020B0604030504040204" pitchFamily="34" charset="0"/>
              </a:rPr>
              <a:t>covered bonds</a:t>
            </a:r>
            <a:r>
              <a:rPr lang="en-US" sz="1200" dirty="0" smtClean="0">
                <a:latin typeface="Verdana" panose="020B0604030504040204" pitchFamily="34" charset="0"/>
                <a:ea typeface="Verdana" panose="020B0604030504040204" pitchFamily="34" charset="0"/>
              </a:rPr>
              <a:t> market should be used as a basis for setting the discount rate.  Covered bonds have typically a rating of AA or higher.</a:t>
            </a:r>
          </a:p>
          <a:p>
            <a:pPr marL="285750" indent="-285750">
              <a:buFont typeface="Arial" panose="020B0604020202020204" pitchFamily="34" charset="0"/>
              <a:buChar char="•"/>
            </a:pPr>
            <a:endParaRPr lang="en-US" sz="1200" dirty="0" smtClean="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200" dirty="0" smtClean="0">
                <a:latin typeface="Verdana" panose="020B0604030504040204" pitchFamily="34" charset="0"/>
                <a:ea typeface="Verdana" panose="020B0604030504040204" pitchFamily="34" charset="0"/>
              </a:rPr>
              <a:t>In Switzerland rates are based on a high quality corporate bonds and government bonds or hypothetical AA rated yield curves.</a:t>
            </a:r>
            <a:endParaRPr lang="en-US" sz="1200" dirty="0">
              <a:latin typeface="Verdana" panose="020B0604030504040204" pitchFamily="34" charset="0"/>
              <a:ea typeface="Verdana" panose="020B0604030504040204" pitchFamily="34" charset="0"/>
            </a:endParaRPr>
          </a:p>
        </p:txBody>
      </p:sp>
      <p:sp>
        <p:nvSpPr>
          <p:cNvPr id="14" name="TextBox 13"/>
          <p:cNvSpPr txBox="1"/>
          <p:nvPr/>
        </p:nvSpPr>
        <p:spPr>
          <a:xfrm>
            <a:off x="371024" y="2094188"/>
            <a:ext cx="2020957" cy="1754326"/>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rPr>
              <a:t>P</a:t>
            </a:r>
            <a:r>
              <a:rPr lang="en-US" sz="1200" dirty="0" smtClean="0">
                <a:latin typeface="Verdana" panose="020B0604030504040204" pitchFamily="34" charset="0"/>
                <a:ea typeface="Verdana" panose="020B0604030504040204" pitchFamily="34" charset="0"/>
              </a:rPr>
              <a:t>aragraph </a:t>
            </a:r>
            <a:r>
              <a:rPr lang="en-US" sz="1200" dirty="0">
                <a:latin typeface="Verdana" panose="020B0604030504040204" pitchFamily="34" charset="0"/>
                <a:ea typeface="Verdana" panose="020B0604030504040204" pitchFamily="34" charset="0"/>
              </a:rPr>
              <a:t>83 of IAS 19 uses the term ‘high quality’ which reflects an absolute concept of credit quality and not a concept of credit quality that is relative to a given population of corporate bonds </a:t>
            </a:r>
          </a:p>
        </p:txBody>
      </p:sp>
    </p:spTree>
    <p:extLst>
      <p:ext uri="{BB962C8B-B14F-4D97-AF65-F5344CB8AC3E}">
        <p14:creationId xmlns:p14="http://schemas.microsoft.com/office/powerpoint/2010/main" val="2902788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5" name="Titel 1">
            <a:extLst>
              <a:ext uri="{FF2B5EF4-FFF2-40B4-BE49-F238E27FC236}">
                <a16:creationId xmlns:a16="http://schemas.microsoft.com/office/drawing/2014/main" id="{9E976024-D870-47C3-BDE2-EF3B1C22B0CC}"/>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smtClean="0">
                <a:solidFill>
                  <a:srgbClr val="C00000"/>
                </a:solidFill>
                <a:latin typeface="Roboto" panose="02000000000000000000" pitchFamily="2" charset="0"/>
                <a:ea typeface="Roboto" panose="02000000000000000000" pitchFamily="2" charset="0"/>
              </a:rPr>
              <a:t>How others see the issue</a:t>
            </a:r>
            <a:endParaRPr lang="en-US" sz="3600" b="1" dirty="0">
              <a:solidFill>
                <a:srgbClr val="C00000"/>
              </a:solidFill>
              <a:latin typeface="Roboto" panose="02000000000000000000" pitchFamily="2" charset="0"/>
              <a:ea typeface="Roboto" panose="02000000000000000000" pitchFamily="2" charset="0"/>
            </a:endParaRPr>
          </a:p>
        </p:txBody>
      </p:sp>
      <p:sp>
        <p:nvSpPr>
          <p:cNvPr id="2" name="Rectangle 1"/>
          <p:cNvSpPr/>
          <p:nvPr/>
        </p:nvSpPr>
        <p:spPr>
          <a:xfrm>
            <a:off x="330199" y="1279525"/>
            <a:ext cx="9354805" cy="646331"/>
          </a:xfrm>
          <a:prstGeom prst="rect">
            <a:avLst/>
          </a:prstGeom>
        </p:spPr>
        <p:txBody>
          <a:bodyPr wrap="square">
            <a:spAutoFit/>
          </a:bodyPr>
          <a:lstStyle/>
          <a:p>
            <a:pPr algn="just">
              <a:buNone/>
            </a:pPr>
            <a:r>
              <a:rPr lang="en-US" altLang="fr-FR" dirty="0" smtClean="0">
                <a:solidFill>
                  <a:schemeClr val="bg2">
                    <a:lumMod val="50000"/>
                  </a:schemeClr>
                </a:solidFill>
                <a:latin typeface="Verdana" panose="020B0604030504040204" pitchFamily="34" charset="0"/>
                <a:ea typeface="Verdana" panose="020B0604030504040204" pitchFamily="34" charset="0"/>
                <a:cs typeface="Aharoni" panose="020B0604020202020204" pitchFamily="2" charset="-79"/>
              </a:rPr>
              <a:t>Requirements for high quality corporate bonds. Further notes by the IFRS Interpretations Committee</a:t>
            </a:r>
            <a:endParaRPr lang="en-US" altLang="fr-FR" dirty="0">
              <a:solidFill>
                <a:schemeClr val="bg2">
                  <a:lumMod val="50000"/>
                </a:schemeClr>
              </a:solidFill>
              <a:latin typeface="Verdana" panose="020B0604030504040204" pitchFamily="34" charset="0"/>
              <a:ea typeface="Verdana" panose="020B0604030504040204" pitchFamily="34" charset="0"/>
              <a:cs typeface="Aharoni" panose="020B0604020202020204" pitchFamily="2" charset="-79"/>
            </a:endParaRPr>
          </a:p>
        </p:txBody>
      </p:sp>
      <p:sp>
        <p:nvSpPr>
          <p:cNvPr id="6" name="Freeform 738">
            <a:extLst>
              <a:ext uri="{FF2B5EF4-FFF2-40B4-BE49-F238E27FC236}">
                <a16:creationId xmlns:a16="http://schemas.microsoft.com/office/drawing/2014/main" id="{5B6FA276-6130-46FD-8E5E-E6C6D4506B5E}"/>
              </a:ext>
            </a:extLst>
          </p:cNvPr>
          <p:cNvSpPr>
            <a:spLocks noChangeAspect="1" noEditPoints="1"/>
          </p:cNvSpPr>
          <p:nvPr/>
        </p:nvSpPr>
        <p:spPr bwMode="auto">
          <a:xfrm>
            <a:off x="983974" y="2217537"/>
            <a:ext cx="574312" cy="576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46 w 512"/>
              <a:gd name="T11" fmla="*/ 346 h 512"/>
              <a:gd name="T12" fmla="*/ 165 w 512"/>
              <a:gd name="T13" fmla="*/ 346 h 512"/>
              <a:gd name="T14" fmla="*/ 165 w 512"/>
              <a:gd name="T15" fmla="*/ 165 h 512"/>
              <a:gd name="T16" fmla="*/ 180 w 512"/>
              <a:gd name="T17" fmla="*/ 165 h 512"/>
              <a:gd name="T18" fmla="*/ 180 w 512"/>
              <a:gd name="T19" fmla="*/ 180 h 512"/>
              <a:gd name="T20" fmla="*/ 180 w 512"/>
              <a:gd name="T21" fmla="*/ 331 h 512"/>
              <a:gd name="T22" fmla="*/ 331 w 512"/>
              <a:gd name="T23" fmla="*/ 331 h 512"/>
              <a:gd name="T24" fmla="*/ 331 w 512"/>
              <a:gd name="T25" fmla="*/ 180 h 512"/>
              <a:gd name="T26" fmla="*/ 271 w 512"/>
              <a:gd name="T27" fmla="*/ 150 h 512"/>
              <a:gd name="T28" fmla="*/ 293 w 512"/>
              <a:gd name="T29" fmla="*/ 173 h 512"/>
              <a:gd name="T30" fmla="*/ 293 w 512"/>
              <a:gd name="T31" fmla="*/ 188 h 512"/>
              <a:gd name="T32" fmla="*/ 278 w 512"/>
              <a:gd name="T33" fmla="*/ 188 h 512"/>
              <a:gd name="T34" fmla="*/ 241 w 512"/>
              <a:gd name="T35" fmla="*/ 150 h 512"/>
              <a:gd name="T36" fmla="*/ 241 w 512"/>
              <a:gd name="T37" fmla="*/ 135 h 512"/>
              <a:gd name="T38" fmla="*/ 278 w 512"/>
              <a:gd name="T39" fmla="*/ 97 h 512"/>
              <a:gd name="T40" fmla="*/ 293 w 512"/>
              <a:gd name="T41" fmla="*/ 97 h 512"/>
              <a:gd name="T42" fmla="*/ 293 w 512"/>
              <a:gd name="T43" fmla="*/ 112 h 512"/>
              <a:gd name="T44" fmla="*/ 276 w 512"/>
              <a:gd name="T45" fmla="*/ 129 h 512"/>
              <a:gd name="T46" fmla="*/ 346 w 512"/>
              <a:gd name="T47" fmla="*/ 165 h 512"/>
              <a:gd name="T48" fmla="*/ 346 w 512"/>
              <a:gd name="T49" fmla="*/ 34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46" y="346"/>
                </a:moveTo>
                <a:cubicBezTo>
                  <a:pt x="296" y="396"/>
                  <a:pt x="215" y="396"/>
                  <a:pt x="165" y="346"/>
                </a:cubicBezTo>
                <a:cubicBezTo>
                  <a:pt x="115" y="296"/>
                  <a:pt x="115" y="215"/>
                  <a:pt x="165" y="165"/>
                </a:cubicBezTo>
                <a:cubicBezTo>
                  <a:pt x="169" y="161"/>
                  <a:pt x="176" y="161"/>
                  <a:pt x="180" y="165"/>
                </a:cubicBezTo>
                <a:cubicBezTo>
                  <a:pt x="184" y="169"/>
                  <a:pt x="184" y="176"/>
                  <a:pt x="180" y="180"/>
                </a:cubicBezTo>
                <a:cubicBezTo>
                  <a:pt x="139" y="222"/>
                  <a:pt x="139" y="290"/>
                  <a:pt x="180" y="331"/>
                </a:cubicBezTo>
                <a:cubicBezTo>
                  <a:pt x="222" y="373"/>
                  <a:pt x="290" y="373"/>
                  <a:pt x="331" y="331"/>
                </a:cubicBezTo>
                <a:cubicBezTo>
                  <a:pt x="373" y="290"/>
                  <a:pt x="373" y="222"/>
                  <a:pt x="331" y="180"/>
                </a:cubicBezTo>
                <a:cubicBezTo>
                  <a:pt x="315" y="164"/>
                  <a:pt x="291" y="156"/>
                  <a:pt x="271" y="150"/>
                </a:cubicBezTo>
                <a:cubicBezTo>
                  <a:pt x="293" y="173"/>
                  <a:pt x="293" y="173"/>
                  <a:pt x="293" y="173"/>
                </a:cubicBezTo>
                <a:cubicBezTo>
                  <a:pt x="298" y="177"/>
                  <a:pt x="298" y="184"/>
                  <a:pt x="293" y="188"/>
                </a:cubicBezTo>
                <a:cubicBezTo>
                  <a:pt x="289" y="192"/>
                  <a:pt x="282" y="192"/>
                  <a:pt x="278" y="188"/>
                </a:cubicBezTo>
                <a:cubicBezTo>
                  <a:pt x="241" y="150"/>
                  <a:pt x="241" y="150"/>
                  <a:pt x="241" y="150"/>
                </a:cubicBezTo>
                <a:cubicBezTo>
                  <a:pt x="236" y="146"/>
                  <a:pt x="236" y="139"/>
                  <a:pt x="241" y="135"/>
                </a:cubicBezTo>
                <a:cubicBezTo>
                  <a:pt x="278" y="97"/>
                  <a:pt x="278" y="97"/>
                  <a:pt x="278" y="97"/>
                </a:cubicBezTo>
                <a:cubicBezTo>
                  <a:pt x="282" y="93"/>
                  <a:pt x="289" y="93"/>
                  <a:pt x="293" y="97"/>
                </a:cubicBezTo>
                <a:cubicBezTo>
                  <a:pt x="298" y="101"/>
                  <a:pt x="298" y="108"/>
                  <a:pt x="293" y="112"/>
                </a:cubicBezTo>
                <a:cubicBezTo>
                  <a:pt x="276" y="129"/>
                  <a:pt x="276" y="129"/>
                  <a:pt x="276" y="129"/>
                </a:cubicBezTo>
                <a:cubicBezTo>
                  <a:pt x="302" y="134"/>
                  <a:pt x="327" y="146"/>
                  <a:pt x="346" y="165"/>
                </a:cubicBezTo>
                <a:cubicBezTo>
                  <a:pt x="396" y="215"/>
                  <a:pt x="396" y="296"/>
                  <a:pt x="346" y="34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 name="Rectangle 2"/>
          <p:cNvSpPr/>
          <p:nvPr/>
        </p:nvSpPr>
        <p:spPr>
          <a:xfrm>
            <a:off x="1722817" y="3097083"/>
            <a:ext cx="4187763" cy="738664"/>
          </a:xfrm>
          <a:prstGeom prst="rect">
            <a:avLst/>
          </a:prstGeom>
        </p:spPr>
        <p:txBody>
          <a:bodyPr wrap="square" lIns="0">
            <a:spAutoFit/>
          </a:bodyPr>
          <a:lstStyle/>
          <a:p>
            <a:r>
              <a:rPr lang="en-US" sz="1400" dirty="0" smtClean="0">
                <a:solidFill>
                  <a:srgbClr val="000000"/>
                </a:solidFill>
                <a:latin typeface="Verdana" panose="020B0604030504040204" pitchFamily="34" charset="0"/>
                <a:ea typeface="Verdana" panose="020B0604030504040204" pitchFamily="34" charset="0"/>
              </a:rPr>
              <a:t>An </a:t>
            </a:r>
            <a:r>
              <a:rPr lang="en-US" sz="1400" dirty="0">
                <a:solidFill>
                  <a:srgbClr val="000000"/>
                </a:solidFill>
                <a:latin typeface="Verdana" panose="020B0604030504040204" pitchFamily="34" charset="0"/>
                <a:ea typeface="Verdana" panose="020B0604030504040204" pitchFamily="34" charset="0"/>
              </a:rPr>
              <a:t>entity’s </a:t>
            </a:r>
            <a:r>
              <a:rPr lang="en-US" sz="1400" b="1" dirty="0">
                <a:solidFill>
                  <a:srgbClr val="000000"/>
                </a:solidFill>
                <a:latin typeface="Verdana" panose="020B0604030504040204" pitchFamily="34" charset="0"/>
                <a:ea typeface="Verdana" panose="020B0604030504040204" pitchFamily="34" charset="0"/>
              </a:rPr>
              <a:t>methods and techniques </a:t>
            </a:r>
            <a:r>
              <a:rPr lang="en-US" sz="1400" dirty="0">
                <a:solidFill>
                  <a:srgbClr val="000000"/>
                </a:solidFill>
                <a:latin typeface="Verdana" panose="020B0604030504040204" pitchFamily="34" charset="0"/>
                <a:ea typeface="Verdana" panose="020B0604030504040204" pitchFamily="34" charset="0"/>
              </a:rPr>
              <a:t>used for determining the discount rate </a:t>
            </a:r>
            <a:r>
              <a:rPr lang="en-US" sz="1400" b="1" dirty="0">
                <a:solidFill>
                  <a:srgbClr val="000000"/>
                </a:solidFill>
                <a:latin typeface="Verdana" panose="020B0604030504040204" pitchFamily="34" charset="0"/>
                <a:ea typeface="Verdana" panose="020B0604030504040204" pitchFamily="34" charset="0"/>
              </a:rPr>
              <a:t>should not change significantly</a:t>
            </a:r>
            <a:r>
              <a:rPr lang="en-US" sz="1400" dirty="0">
                <a:solidFill>
                  <a:srgbClr val="000000"/>
                </a:solidFill>
                <a:latin typeface="Verdana" panose="020B0604030504040204" pitchFamily="34" charset="0"/>
                <a:ea typeface="Verdana" panose="020B0604030504040204" pitchFamily="34" charset="0"/>
              </a:rPr>
              <a:t> from period to period. </a:t>
            </a:r>
          </a:p>
        </p:txBody>
      </p:sp>
      <p:sp>
        <p:nvSpPr>
          <p:cNvPr id="7" name="Rectangle 6"/>
          <p:cNvSpPr/>
          <p:nvPr/>
        </p:nvSpPr>
        <p:spPr>
          <a:xfrm>
            <a:off x="6709597" y="3138418"/>
            <a:ext cx="3968989" cy="1815882"/>
          </a:xfrm>
          <a:prstGeom prst="rect">
            <a:avLst/>
          </a:prstGeom>
        </p:spPr>
        <p:txBody>
          <a:bodyPr wrap="square">
            <a:spAutoFit/>
          </a:bodyPr>
          <a:lstStyle/>
          <a:p>
            <a:r>
              <a:rPr lang="en-US" sz="1400" dirty="0" smtClean="0">
                <a:solidFill>
                  <a:srgbClr val="000000"/>
                </a:solidFill>
                <a:latin typeface="Verdana" panose="020B0604030504040204" pitchFamily="34" charset="0"/>
                <a:ea typeface="Verdana" panose="020B0604030504040204" pitchFamily="34" charset="0"/>
              </a:rPr>
              <a:t>The </a:t>
            </a:r>
            <a:r>
              <a:rPr lang="en-US" sz="1400" dirty="0">
                <a:solidFill>
                  <a:srgbClr val="000000"/>
                </a:solidFill>
                <a:latin typeface="Verdana" panose="020B0604030504040204" pitchFamily="34" charset="0"/>
                <a:ea typeface="Verdana" panose="020B0604030504040204" pitchFamily="34" charset="0"/>
              </a:rPr>
              <a:t>identification of the high quality corporate bonds population used as a basis to determine the discount rate requires the use of judgment, and that if this judgment has a significant effect on the entity’s financial statements, IAS 1.122 requires an appropriate disclosure about the judgment made. </a:t>
            </a:r>
          </a:p>
        </p:txBody>
      </p:sp>
      <p:sp>
        <p:nvSpPr>
          <p:cNvPr id="9" name="Rectangle 8"/>
          <p:cNvSpPr>
            <a:spLocks/>
          </p:cNvSpPr>
          <p:nvPr/>
        </p:nvSpPr>
        <p:spPr>
          <a:xfrm>
            <a:off x="983974" y="6023346"/>
            <a:ext cx="10137913" cy="576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latin typeface="Verdana" panose="020B0604030504040204" pitchFamily="34" charset="0"/>
                <a:ea typeface="Verdana" panose="020B0604030504040204" pitchFamily="34" charset="0"/>
              </a:rPr>
              <a:t>In their recommendation for </a:t>
            </a:r>
            <a:r>
              <a:rPr lang="en-US" sz="1400" dirty="0">
                <a:latin typeface="Verdana" panose="020B0604030504040204" pitchFamily="34" charset="0"/>
                <a:ea typeface="Verdana" panose="020B0604030504040204" pitchFamily="34" charset="0"/>
              </a:rPr>
              <a:t>2013 financial statements, the ESMA </a:t>
            </a:r>
            <a:r>
              <a:rPr lang="en-US" sz="1400" dirty="0" smtClean="0">
                <a:latin typeface="Verdana" panose="020B0604030504040204" pitchFamily="34" charset="0"/>
                <a:ea typeface="Verdana" panose="020B0604030504040204" pitchFamily="34" charset="0"/>
              </a:rPr>
              <a:t>has </a:t>
            </a:r>
            <a:r>
              <a:rPr lang="en-US" sz="1400" dirty="0">
                <a:latin typeface="Verdana" panose="020B0604030504040204" pitchFamily="34" charset="0"/>
                <a:ea typeface="Verdana" panose="020B0604030504040204" pitchFamily="34" charset="0"/>
              </a:rPr>
              <a:t>emphasized this </a:t>
            </a:r>
            <a:r>
              <a:rPr lang="en-US" sz="1400" dirty="0" smtClean="0">
                <a:latin typeface="Verdana" panose="020B0604030504040204" pitchFamily="34" charset="0"/>
                <a:ea typeface="Verdana" panose="020B0604030504040204" pitchFamily="34" charset="0"/>
              </a:rPr>
              <a:t>decision </a:t>
            </a:r>
            <a:r>
              <a:rPr lang="en-US" sz="1400" dirty="0">
                <a:latin typeface="Verdana" panose="020B0604030504040204" pitchFamily="34" charset="0"/>
                <a:ea typeface="Verdana" panose="020B0604030504040204" pitchFamily="34" charset="0"/>
              </a:rPr>
              <a:t>and concluded that it did not expect significant changes in the methods and techniques </a:t>
            </a:r>
            <a:r>
              <a:rPr lang="en-US" sz="1400" dirty="0" smtClean="0">
                <a:latin typeface="Verdana" panose="020B0604030504040204" pitchFamily="34" charset="0"/>
                <a:ea typeface="Verdana" panose="020B0604030504040204" pitchFamily="34" charset="0"/>
              </a:rPr>
              <a:t>to </a:t>
            </a:r>
            <a:r>
              <a:rPr lang="en-US" sz="1400" dirty="0">
                <a:latin typeface="Verdana" panose="020B0604030504040204" pitchFamily="34" charset="0"/>
                <a:ea typeface="Verdana" panose="020B0604030504040204" pitchFamily="34" charset="0"/>
              </a:rPr>
              <a:t>determine the discount rate. </a:t>
            </a:r>
          </a:p>
        </p:txBody>
      </p:sp>
      <p:sp>
        <p:nvSpPr>
          <p:cNvPr id="10" name="Freeform 518">
            <a:extLst>
              <a:ext uri="{FF2B5EF4-FFF2-40B4-BE49-F238E27FC236}">
                <a16:creationId xmlns:a16="http://schemas.microsoft.com/office/drawing/2014/main" id="{77D402DD-32A7-4691-B0EF-9C75D56DBD1F}"/>
              </a:ext>
            </a:extLst>
          </p:cNvPr>
          <p:cNvSpPr>
            <a:spLocks noChangeAspect="1" noEditPoints="1"/>
          </p:cNvSpPr>
          <p:nvPr/>
        </p:nvSpPr>
        <p:spPr bwMode="auto">
          <a:xfrm>
            <a:off x="271156" y="6023346"/>
            <a:ext cx="576000" cy="576000"/>
          </a:xfrm>
          <a:custGeom>
            <a:avLst/>
            <a:gdLst>
              <a:gd name="T0" fmla="*/ 266 w 512"/>
              <a:gd name="T1" fmla="*/ 384 h 512"/>
              <a:gd name="T2" fmla="*/ 256 w 512"/>
              <a:gd name="T3" fmla="*/ 394 h 512"/>
              <a:gd name="T4" fmla="*/ 245 w 512"/>
              <a:gd name="T5" fmla="*/ 384 h 512"/>
              <a:gd name="T6" fmla="*/ 256 w 512"/>
              <a:gd name="T7" fmla="*/ 373 h 512"/>
              <a:gd name="T8" fmla="*/ 266 w 512"/>
              <a:gd name="T9" fmla="*/ 384 h 512"/>
              <a:gd name="T10" fmla="*/ 244 w 512"/>
              <a:gd name="T11" fmla="*/ 309 h 512"/>
              <a:gd name="T12" fmla="*/ 267 w 512"/>
              <a:gd name="T13" fmla="*/ 309 h 512"/>
              <a:gd name="T14" fmla="*/ 276 w 512"/>
              <a:gd name="T15" fmla="*/ 117 h 512"/>
              <a:gd name="T16" fmla="*/ 235 w 512"/>
              <a:gd name="T17" fmla="*/ 117 h 512"/>
              <a:gd name="T18" fmla="*/ 244 w 512"/>
              <a:gd name="T19" fmla="*/ 309 h 512"/>
              <a:gd name="T20" fmla="*/ 512 w 512"/>
              <a:gd name="T21" fmla="*/ 256 h 512"/>
              <a:gd name="T22" fmla="*/ 256 w 512"/>
              <a:gd name="T23" fmla="*/ 512 h 512"/>
              <a:gd name="T24" fmla="*/ 0 w 512"/>
              <a:gd name="T25" fmla="*/ 256 h 512"/>
              <a:gd name="T26" fmla="*/ 256 w 512"/>
              <a:gd name="T27" fmla="*/ 0 h 512"/>
              <a:gd name="T28" fmla="*/ 512 w 512"/>
              <a:gd name="T29" fmla="*/ 256 h 512"/>
              <a:gd name="T30" fmla="*/ 288 w 512"/>
              <a:gd name="T31" fmla="*/ 384 h 512"/>
              <a:gd name="T32" fmla="*/ 256 w 512"/>
              <a:gd name="T33" fmla="*/ 352 h 512"/>
              <a:gd name="T34" fmla="*/ 224 w 512"/>
              <a:gd name="T35" fmla="*/ 384 h 512"/>
              <a:gd name="T36" fmla="*/ 256 w 512"/>
              <a:gd name="T37" fmla="*/ 416 h 512"/>
              <a:gd name="T38" fmla="*/ 288 w 512"/>
              <a:gd name="T39" fmla="*/ 384 h 512"/>
              <a:gd name="T40" fmla="*/ 298 w 512"/>
              <a:gd name="T41" fmla="*/ 107 h 512"/>
              <a:gd name="T42" fmla="*/ 288 w 512"/>
              <a:gd name="T43" fmla="*/ 96 h 512"/>
              <a:gd name="T44" fmla="*/ 288 w 512"/>
              <a:gd name="T45" fmla="*/ 96 h 512"/>
              <a:gd name="T46" fmla="*/ 224 w 512"/>
              <a:gd name="T47" fmla="*/ 96 h 512"/>
              <a:gd name="T48" fmla="*/ 223 w 512"/>
              <a:gd name="T49" fmla="*/ 96 h 512"/>
              <a:gd name="T50" fmla="*/ 213 w 512"/>
              <a:gd name="T51" fmla="*/ 107 h 512"/>
              <a:gd name="T52" fmla="*/ 224 w 512"/>
              <a:gd name="T53" fmla="*/ 320 h 512"/>
              <a:gd name="T54" fmla="*/ 234 w 512"/>
              <a:gd name="T55" fmla="*/ 330 h 512"/>
              <a:gd name="T56" fmla="*/ 234 w 512"/>
              <a:gd name="T57" fmla="*/ 330 h 512"/>
              <a:gd name="T58" fmla="*/ 235 w 512"/>
              <a:gd name="T59" fmla="*/ 330 h 512"/>
              <a:gd name="T60" fmla="*/ 276 w 512"/>
              <a:gd name="T61" fmla="*/ 330 h 512"/>
              <a:gd name="T62" fmla="*/ 277 w 512"/>
              <a:gd name="T63" fmla="*/ 330 h 512"/>
              <a:gd name="T64" fmla="*/ 277 w 512"/>
              <a:gd name="T65" fmla="*/ 330 h 512"/>
              <a:gd name="T66" fmla="*/ 288 w 512"/>
              <a:gd name="T67" fmla="*/ 320 h 512"/>
              <a:gd name="T68" fmla="*/ 298 w 512"/>
              <a:gd name="T69" fmla="*/ 10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384"/>
                </a:moveTo>
                <a:cubicBezTo>
                  <a:pt x="266" y="390"/>
                  <a:pt x="262" y="394"/>
                  <a:pt x="256" y="394"/>
                </a:cubicBezTo>
                <a:cubicBezTo>
                  <a:pt x="250" y="394"/>
                  <a:pt x="245" y="390"/>
                  <a:pt x="245" y="384"/>
                </a:cubicBezTo>
                <a:cubicBezTo>
                  <a:pt x="245" y="378"/>
                  <a:pt x="250" y="373"/>
                  <a:pt x="256" y="373"/>
                </a:cubicBezTo>
                <a:cubicBezTo>
                  <a:pt x="262" y="373"/>
                  <a:pt x="266" y="378"/>
                  <a:pt x="266" y="384"/>
                </a:cubicBezTo>
                <a:close/>
                <a:moveTo>
                  <a:pt x="244" y="309"/>
                </a:moveTo>
                <a:cubicBezTo>
                  <a:pt x="267" y="309"/>
                  <a:pt x="267" y="309"/>
                  <a:pt x="267" y="309"/>
                </a:cubicBezTo>
                <a:cubicBezTo>
                  <a:pt x="276" y="117"/>
                  <a:pt x="276" y="117"/>
                  <a:pt x="276" y="117"/>
                </a:cubicBezTo>
                <a:cubicBezTo>
                  <a:pt x="235" y="117"/>
                  <a:pt x="235" y="117"/>
                  <a:pt x="235" y="117"/>
                </a:cubicBezTo>
                <a:lnTo>
                  <a:pt x="244" y="309"/>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88" y="384"/>
                </a:moveTo>
                <a:cubicBezTo>
                  <a:pt x="288" y="366"/>
                  <a:pt x="273" y="352"/>
                  <a:pt x="256" y="352"/>
                </a:cubicBezTo>
                <a:cubicBezTo>
                  <a:pt x="238" y="352"/>
                  <a:pt x="224" y="366"/>
                  <a:pt x="224" y="384"/>
                </a:cubicBezTo>
                <a:cubicBezTo>
                  <a:pt x="224" y="401"/>
                  <a:pt x="238" y="416"/>
                  <a:pt x="256" y="416"/>
                </a:cubicBezTo>
                <a:cubicBezTo>
                  <a:pt x="273" y="416"/>
                  <a:pt x="288" y="401"/>
                  <a:pt x="288" y="384"/>
                </a:cubicBezTo>
                <a:close/>
                <a:moveTo>
                  <a:pt x="298" y="107"/>
                </a:moveTo>
                <a:cubicBezTo>
                  <a:pt x="299" y="101"/>
                  <a:pt x="294" y="96"/>
                  <a:pt x="288" y="96"/>
                </a:cubicBezTo>
                <a:cubicBezTo>
                  <a:pt x="288" y="96"/>
                  <a:pt x="288" y="96"/>
                  <a:pt x="288" y="96"/>
                </a:cubicBezTo>
                <a:cubicBezTo>
                  <a:pt x="224" y="96"/>
                  <a:pt x="224" y="96"/>
                  <a:pt x="224" y="96"/>
                </a:cubicBezTo>
                <a:cubicBezTo>
                  <a:pt x="224" y="96"/>
                  <a:pt x="223" y="96"/>
                  <a:pt x="223" y="96"/>
                </a:cubicBezTo>
                <a:cubicBezTo>
                  <a:pt x="217" y="96"/>
                  <a:pt x="213" y="101"/>
                  <a:pt x="213" y="107"/>
                </a:cubicBezTo>
                <a:cubicBezTo>
                  <a:pt x="224" y="320"/>
                  <a:pt x="224" y="320"/>
                  <a:pt x="224" y="320"/>
                </a:cubicBezTo>
                <a:cubicBezTo>
                  <a:pt x="224" y="326"/>
                  <a:pt x="229" y="330"/>
                  <a:pt x="234" y="330"/>
                </a:cubicBezTo>
                <a:cubicBezTo>
                  <a:pt x="234" y="330"/>
                  <a:pt x="234" y="330"/>
                  <a:pt x="234" y="330"/>
                </a:cubicBezTo>
                <a:cubicBezTo>
                  <a:pt x="235" y="330"/>
                  <a:pt x="235" y="330"/>
                  <a:pt x="235" y="330"/>
                </a:cubicBezTo>
                <a:cubicBezTo>
                  <a:pt x="276" y="330"/>
                  <a:pt x="276" y="330"/>
                  <a:pt x="276" y="330"/>
                </a:cubicBezTo>
                <a:cubicBezTo>
                  <a:pt x="277" y="330"/>
                  <a:pt x="277" y="330"/>
                  <a:pt x="277" y="330"/>
                </a:cubicBezTo>
                <a:cubicBezTo>
                  <a:pt x="277" y="330"/>
                  <a:pt x="277" y="330"/>
                  <a:pt x="277" y="330"/>
                </a:cubicBezTo>
                <a:cubicBezTo>
                  <a:pt x="283" y="330"/>
                  <a:pt x="287" y="326"/>
                  <a:pt x="288" y="320"/>
                </a:cubicBezTo>
                <a:lnTo>
                  <a:pt x="298" y="107"/>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518">
            <a:extLst>
              <a:ext uri="{FF2B5EF4-FFF2-40B4-BE49-F238E27FC236}">
                <a16:creationId xmlns:a16="http://schemas.microsoft.com/office/drawing/2014/main" id="{77D402DD-32A7-4691-B0EF-9C75D56DBD1F}"/>
              </a:ext>
            </a:extLst>
          </p:cNvPr>
          <p:cNvSpPr>
            <a:spLocks noChangeAspect="1" noEditPoints="1"/>
          </p:cNvSpPr>
          <p:nvPr/>
        </p:nvSpPr>
        <p:spPr bwMode="auto">
          <a:xfrm>
            <a:off x="11287715" y="6023346"/>
            <a:ext cx="576000" cy="576000"/>
          </a:xfrm>
          <a:custGeom>
            <a:avLst/>
            <a:gdLst>
              <a:gd name="T0" fmla="*/ 266 w 512"/>
              <a:gd name="T1" fmla="*/ 384 h 512"/>
              <a:gd name="T2" fmla="*/ 256 w 512"/>
              <a:gd name="T3" fmla="*/ 394 h 512"/>
              <a:gd name="T4" fmla="*/ 245 w 512"/>
              <a:gd name="T5" fmla="*/ 384 h 512"/>
              <a:gd name="T6" fmla="*/ 256 w 512"/>
              <a:gd name="T7" fmla="*/ 373 h 512"/>
              <a:gd name="T8" fmla="*/ 266 w 512"/>
              <a:gd name="T9" fmla="*/ 384 h 512"/>
              <a:gd name="T10" fmla="*/ 244 w 512"/>
              <a:gd name="T11" fmla="*/ 309 h 512"/>
              <a:gd name="T12" fmla="*/ 267 w 512"/>
              <a:gd name="T13" fmla="*/ 309 h 512"/>
              <a:gd name="T14" fmla="*/ 276 w 512"/>
              <a:gd name="T15" fmla="*/ 117 h 512"/>
              <a:gd name="T16" fmla="*/ 235 w 512"/>
              <a:gd name="T17" fmla="*/ 117 h 512"/>
              <a:gd name="T18" fmla="*/ 244 w 512"/>
              <a:gd name="T19" fmla="*/ 309 h 512"/>
              <a:gd name="T20" fmla="*/ 512 w 512"/>
              <a:gd name="T21" fmla="*/ 256 h 512"/>
              <a:gd name="T22" fmla="*/ 256 w 512"/>
              <a:gd name="T23" fmla="*/ 512 h 512"/>
              <a:gd name="T24" fmla="*/ 0 w 512"/>
              <a:gd name="T25" fmla="*/ 256 h 512"/>
              <a:gd name="T26" fmla="*/ 256 w 512"/>
              <a:gd name="T27" fmla="*/ 0 h 512"/>
              <a:gd name="T28" fmla="*/ 512 w 512"/>
              <a:gd name="T29" fmla="*/ 256 h 512"/>
              <a:gd name="T30" fmla="*/ 288 w 512"/>
              <a:gd name="T31" fmla="*/ 384 h 512"/>
              <a:gd name="T32" fmla="*/ 256 w 512"/>
              <a:gd name="T33" fmla="*/ 352 h 512"/>
              <a:gd name="T34" fmla="*/ 224 w 512"/>
              <a:gd name="T35" fmla="*/ 384 h 512"/>
              <a:gd name="T36" fmla="*/ 256 w 512"/>
              <a:gd name="T37" fmla="*/ 416 h 512"/>
              <a:gd name="T38" fmla="*/ 288 w 512"/>
              <a:gd name="T39" fmla="*/ 384 h 512"/>
              <a:gd name="T40" fmla="*/ 298 w 512"/>
              <a:gd name="T41" fmla="*/ 107 h 512"/>
              <a:gd name="T42" fmla="*/ 288 w 512"/>
              <a:gd name="T43" fmla="*/ 96 h 512"/>
              <a:gd name="T44" fmla="*/ 288 w 512"/>
              <a:gd name="T45" fmla="*/ 96 h 512"/>
              <a:gd name="T46" fmla="*/ 224 w 512"/>
              <a:gd name="T47" fmla="*/ 96 h 512"/>
              <a:gd name="T48" fmla="*/ 223 w 512"/>
              <a:gd name="T49" fmla="*/ 96 h 512"/>
              <a:gd name="T50" fmla="*/ 213 w 512"/>
              <a:gd name="T51" fmla="*/ 107 h 512"/>
              <a:gd name="T52" fmla="*/ 224 w 512"/>
              <a:gd name="T53" fmla="*/ 320 h 512"/>
              <a:gd name="T54" fmla="*/ 234 w 512"/>
              <a:gd name="T55" fmla="*/ 330 h 512"/>
              <a:gd name="T56" fmla="*/ 234 w 512"/>
              <a:gd name="T57" fmla="*/ 330 h 512"/>
              <a:gd name="T58" fmla="*/ 235 w 512"/>
              <a:gd name="T59" fmla="*/ 330 h 512"/>
              <a:gd name="T60" fmla="*/ 276 w 512"/>
              <a:gd name="T61" fmla="*/ 330 h 512"/>
              <a:gd name="T62" fmla="*/ 277 w 512"/>
              <a:gd name="T63" fmla="*/ 330 h 512"/>
              <a:gd name="T64" fmla="*/ 277 w 512"/>
              <a:gd name="T65" fmla="*/ 330 h 512"/>
              <a:gd name="T66" fmla="*/ 288 w 512"/>
              <a:gd name="T67" fmla="*/ 320 h 512"/>
              <a:gd name="T68" fmla="*/ 298 w 512"/>
              <a:gd name="T69" fmla="*/ 10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384"/>
                </a:moveTo>
                <a:cubicBezTo>
                  <a:pt x="266" y="390"/>
                  <a:pt x="262" y="394"/>
                  <a:pt x="256" y="394"/>
                </a:cubicBezTo>
                <a:cubicBezTo>
                  <a:pt x="250" y="394"/>
                  <a:pt x="245" y="390"/>
                  <a:pt x="245" y="384"/>
                </a:cubicBezTo>
                <a:cubicBezTo>
                  <a:pt x="245" y="378"/>
                  <a:pt x="250" y="373"/>
                  <a:pt x="256" y="373"/>
                </a:cubicBezTo>
                <a:cubicBezTo>
                  <a:pt x="262" y="373"/>
                  <a:pt x="266" y="378"/>
                  <a:pt x="266" y="384"/>
                </a:cubicBezTo>
                <a:close/>
                <a:moveTo>
                  <a:pt x="244" y="309"/>
                </a:moveTo>
                <a:cubicBezTo>
                  <a:pt x="267" y="309"/>
                  <a:pt x="267" y="309"/>
                  <a:pt x="267" y="309"/>
                </a:cubicBezTo>
                <a:cubicBezTo>
                  <a:pt x="276" y="117"/>
                  <a:pt x="276" y="117"/>
                  <a:pt x="276" y="117"/>
                </a:cubicBezTo>
                <a:cubicBezTo>
                  <a:pt x="235" y="117"/>
                  <a:pt x="235" y="117"/>
                  <a:pt x="235" y="117"/>
                </a:cubicBezTo>
                <a:lnTo>
                  <a:pt x="244" y="309"/>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88" y="384"/>
                </a:moveTo>
                <a:cubicBezTo>
                  <a:pt x="288" y="366"/>
                  <a:pt x="273" y="352"/>
                  <a:pt x="256" y="352"/>
                </a:cubicBezTo>
                <a:cubicBezTo>
                  <a:pt x="238" y="352"/>
                  <a:pt x="224" y="366"/>
                  <a:pt x="224" y="384"/>
                </a:cubicBezTo>
                <a:cubicBezTo>
                  <a:pt x="224" y="401"/>
                  <a:pt x="238" y="416"/>
                  <a:pt x="256" y="416"/>
                </a:cubicBezTo>
                <a:cubicBezTo>
                  <a:pt x="273" y="416"/>
                  <a:pt x="288" y="401"/>
                  <a:pt x="288" y="384"/>
                </a:cubicBezTo>
                <a:close/>
                <a:moveTo>
                  <a:pt x="298" y="107"/>
                </a:moveTo>
                <a:cubicBezTo>
                  <a:pt x="299" y="101"/>
                  <a:pt x="294" y="96"/>
                  <a:pt x="288" y="96"/>
                </a:cubicBezTo>
                <a:cubicBezTo>
                  <a:pt x="288" y="96"/>
                  <a:pt x="288" y="96"/>
                  <a:pt x="288" y="96"/>
                </a:cubicBezTo>
                <a:cubicBezTo>
                  <a:pt x="224" y="96"/>
                  <a:pt x="224" y="96"/>
                  <a:pt x="224" y="96"/>
                </a:cubicBezTo>
                <a:cubicBezTo>
                  <a:pt x="224" y="96"/>
                  <a:pt x="223" y="96"/>
                  <a:pt x="223" y="96"/>
                </a:cubicBezTo>
                <a:cubicBezTo>
                  <a:pt x="217" y="96"/>
                  <a:pt x="213" y="101"/>
                  <a:pt x="213" y="107"/>
                </a:cubicBezTo>
                <a:cubicBezTo>
                  <a:pt x="224" y="320"/>
                  <a:pt x="224" y="320"/>
                  <a:pt x="224" y="320"/>
                </a:cubicBezTo>
                <a:cubicBezTo>
                  <a:pt x="224" y="326"/>
                  <a:pt x="229" y="330"/>
                  <a:pt x="234" y="330"/>
                </a:cubicBezTo>
                <a:cubicBezTo>
                  <a:pt x="234" y="330"/>
                  <a:pt x="234" y="330"/>
                  <a:pt x="234" y="330"/>
                </a:cubicBezTo>
                <a:cubicBezTo>
                  <a:pt x="235" y="330"/>
                  <a:pt x="235" y="330"/>
                  <a:pt x="235" y="330"/>
                </a:cubicBezTo>
                <a:cubicBezTo>
                  <a:pt x="276" y="330"/>
                  <a:pt x="276" y="330"/>
                  <a:pt x="276" y="330"/>
                </a:cubicBezTo>
                <a:cubicBezTo>
                  <a:pt x="277" y="330"/>
                  <a:pt x="277" y="330"/>
                  <a:pt x="277" y="330"/>
                </a:cubicBezTo>
                <a:cubicBezTo>
                  <a:pt x="277" y="330"/>
                  <a:pt x="277" y="330"/>
                  <a:pt x="277" y="330"/>
                </a:cubicBezTo>
                <a:cubicBezTo>
                  <a:pt x="283" y="330"/>
                  <a:pt x="287" y="326"/>
                  <a:pt x="288" y="320"/>
                </a:cubicBezTo>
                <a:lnTo>
                  <a:pt x="298" y="107"/>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899">
            <a:extLst>
              <a:ext uri="{FF2B5EF4-FFF2-40B4-BE49-F238E27FC236}">
                <a16:creationId xmlns:a16="http://schemas.microsoft.com/office/drawing/2014/main" id="{D4B3CAEE-C241-4E79-8FC5-EF205D82FAAD}"/>
              </a:ext>
            </a:extLst>
          </p:cNvPr>
          <p:cNvSpPr>
            <a:spLocks noChangeAspect="1" noEditPoints="1"/>
          </p:cNvSpPr>
          <p:nvPr/>
        </p:nvSpPr>
        <p:spPr bwMode="auto">
          <a:xfrm>
            <a:off x="6107006" y="2217537"/>
            <a:ext cx="574312" cy="576000"/>
          </a:xfrm>
          <a:custGeom>
            <a:avLst/>
            <a:gdLst>
              <a:gd name="T0" fmla="*/ 138 w 512"/>
              <a:gd name="T1" fmla="*/ 160 h 512"/>
              <a:gd name="T2" fmla="*/ 341 w 512"/>
              <a:gd name="T3" fmla="*/ 160 h 512"/>
              <a:gd name="T4" fmla="*/ 341 w 512"/>
              <a:gd name="T5" fmla="*/ 212 h 512"/>
              <a:gd name="T6" fmla="*/ 236 w 512"/>
              <a:gd name="T7" fmla="*/ 304 h 512"/>
              <a:gd name="T8" fmla="*/ 189 w 512"/>
              <a:gd name="T9" fmla="*/ 249 h 512"/>
              <a:gd name="T10" fmla="*/ 174 w 512"/>
              <a:gd name="T11" fmla="*/ 247 h 512"/>
              <a:gd name="T12" fmla="*/ 173 w 512"/>
              <a:gd name="T13" fmla="*/ 263 h 512"/>
              <a:gd name="T14" fmla="*/ 226 w 512"/>
              <a:gd name="T15" fmla="*/ 327 h 512"/>
              <a:gd name="T16" fmla="*/ 226 w 512"/>
              <a:gd name="T17" fmla="*/ 327 h 512"/>
              <a:gd name="T18" fmla="*/ 234 w 512"/>
              <a:gd name="T19" fmla="*/ 330 h 512"/>
              <a:gd name="T20" fmla="*/ 241 w 512"/>
              <a:gd name="T21" fmla="*/ 328 h 512"/>
              <a:gd name="T22" fmla="*/ 341 w 512"/>
              <a:gd name="T23" fmla="*/ 241 h 512"/>
              <a:gd name="T24" fmla="*/ 341 w 512"/>
              <a:gd name="T25" fmla="*/ 362 h 512"/>
              <a:gd name="T26" fmla="*/ 138 w 512"/>
              <a:gd name="T27" fmla="*/ 362 h 512"/>
              <a:gd name="T28" fmla="*/ 138 w 512"/>
              <a:gd name="T29" fmla="*/ 160 h 512"/>
              <a:gd name="T30" fmla="*/ 512 w 512"/>
              <a:gd name="T31" fmla="*/ 256 h 512"/>
              <a:gd name="T32" fmla="*/ 256 w 512"/>
              <a:gd name="T33" fmla="*/ 512 h 512"/>
              <a:gd name="T34" fmla="*/ 0 w 512"/>
              <a:gd name="T35" fmla="*/ 256 h 512"/>
              <a:gd name="T36" fmla="*/ 256 w 512"/>
              <a:gd name="T37" fmla="*/ 0 h 512"/>
              <a:gd name="T38" fmla="*/ 512 w 512"/>
              <a:gd name="T39" fmla="*/ 256 h 512"/>
              <a:gd name="T40" fmla="*/ 413 w 512"/>
              <a:gd name="T41" fmla="*/ 163 h 512"/>
              <a:gd name="T42" fmla="*/ 398 w 512"/>
              <a:gd name="T43" fmla="*/ 162 h 512"/>
              <a:gd name="T44" fmla="*/ 362 w 512"/>
              <a:gd name="T45" fmla="*/ 193 h 512"/>
              <a:gd name="T46" fmla="*/ 362 w 512"/>
              <a:gd name="T47" fmla="*/ 149 h 512"/>
              <a:gd name="T48" fmla="*/ 352 w 512"/>
              <a:gd name="T49" fmla="*/ 138 h 512"/>
              <a:gd name="T50" fmla="*/ 128 w 512"/>
              <a:gd name="T51" fmla="*/ 138 h 512"/>
              <a:gd name="T52" fmla="*/ 117 w 512"/>
              <a:gd name="T53" fmla="*/ 149 h 512"/>
              <a:gd name="T54" fmla="*/ 117 w 512"/>
              <a:gd name="T55" fmla="*/ 373 h 512"/>
              <a:gd name="T56" fmla="*/ 128 w 512"/>
              <a:gd name="T57" fmla="*/ 384 h 512"/>
              <a:gd name="T58" fmla="*/ 352 w 512"/>
              <a:gd name="T59" fmla="*/ 384 h 512"/>
              <a:gd name="T60" fmla="*/ 362 w 512"/>
              <a:gd name="T61" fmla="*/ 373 h 512"/>
              <a:gd name="T62" fmla="*/ 362 w 512"/>
              <a:gd name="T63" fmla="*/ 222 h 512"/>
              <a:gd name="T64" fmla="*/ 412 w 512"/>
              <a:gd name="T65" fmla="*/ 178 h 512"/>
              <a:gd name="T66" fmla="*/ 413 w 512"/>
              <a:gd name="T67" fmla="*/ 16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512">
                <a:moveTo>
                  <a:pt x="138" y="160"/>
                </a:moveTo>
                <a:cubicBezTo>
                  <a:pt x="341" y="160"/>
                  <a:pt x="341" y="160"/>
                  <a:pt x="341" y="160"/>
                </a:cubicBezTo>
                <a:cubicBezTo>
                  <a:pt x="341" y="212"/>
                  <a:pt x="341" y="212"/>
                  <a:pt x="341" y="212"/>
                </a:cubicBezTo>
                <a:cubicBezTo>
                  <a:pt x="236" y="304"/>
                  <a:pt x="236" y="304"/>
                  <a:pt x="236" y="304"/>
                </a:cubicBezTo>
                <a:cubicBezTo>
                  <a:pt x="189" y="249"/>
                  <a:pt x="189" y="249"/>
                  <a:pt x="189" y="249"/>
                </a:cubicBezTo>
                <a:cubicBezTo>
                  <a:pt x="185" y="244"/>
                  <a:pt x="179" y="244"/>
                  <a:pt x="174" y="247"/>
                </a:cubicBezTo>
                <a:cubicBezTo>
                  <a:pt x="170" y="251"/>
                  <a:pt x="169" y="258"/>
                  <a:pt x="173" y="263"/>
                </a:cubicBezTo>
                <a:cubicBezTo>
                  <a:pt x="226" y="327"/>
                  <a:pt x="226" y="327"/>
                  <a:pt x="226" y="327"/>
                </a:cubicBezTo>
                <a:cubicBezTo>
                  <a:pt x="226" y="327"/>
                  <a:pt x="226" y="327"/>
                  <a:pt x="226" y="327"/>
                </a:cubicBezTo>
                <a:cubicBezTo>
                  <a:pt x="228" y="329"/>
                  <a:pt x="231" y="330"/>
                  <a:pt x="234" y="330"/>
                </a:cubicBezTo>
                <a:cubicBezTo>
                  <a:pt x="237" y="330"/>
                  <a:pt x="239" y="329"/>
                  <a:pt x="241" y="328"/>
                </a:cubicBezTo>
                <a:cubicBezTo>
                  <a:pt x="341" y="241"/>
                  <a:pt x="341" y="241"/>
                  <a:pt x="341" y="241"/>
                </a:cubicBezTo>
                <a:cubicBezTo>
                  <a:pt x="341" y="362"/>
                  <a:pt x="341" y="362"/>
                  <a:pt x="341" y="362"/>
                </a:cubicBezTo>
                <a:cubicBezTo>
                  <a:pt x="138" y="362"/>
                  <a:pt x="138" y="362"/>
                  <a:pt x="138" y="362"/>
                </a:cubicBezTo>
                <a:lnTo>
                  <a:pt x="138" y="16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3" y="163"/>
                </a:moveTo>
                <a:cubicBezTo>
                  <a:pt x="409" y="159"/>
                  <a:pt x="402" y="158"/>
                  <a:pt x="398" y="162"/>
                </a:cubicBezTo>
                <a:cubicBezTo>
                  <a:pt x="362" y="193"/>
                  <a:pt x="362" y="193"/>
                  <a:pt x="362" y="193"/>
                </a:cubicBezTo>
                <a:cubicBezTo>
                  <a:pt x="362" y="149"/>
                  <a:pt x="362" y="149"/>
                  <a:pt x="362" y="149"/>
                </a:cubicBezTo>
                <a:cubicBezTo>
                  <a:pt x="362" y="143"/>
                  <a:pt x="358" y="138"/>
                  <a:pt x="352" y="138"/>
                </a:cubicBezTo>
                <a:cubicBezTo>
                  <a:pt x="128" y="138"/>
                  <a:pt x="128" y="138"/>
                  <a:pt x="128" y="138"/>
                </a:cubicBezTo>
                <a:cubicBezTo>
                  <a:pt x="122" y="138"/>
                  <a:pt x="117" y="143"/>
                  <a:pt x="117" y="149"/>
                </a:cubicBezTo>
                <a:cubicBezTo>
                  <a:pt x="117" y="373"/>
                  <a:pt x="117" y="373"/>
                  <a:pt x="117" y="373"/>
                </a:cubicBezTo>
                <a:cubicBezTo>
                  <a:pt x="117" y="379"/>
                  <a:pt x="122" y="384"/>
                  <a:pt x="128" y="384"/>
                </a:cubicBezTo>
                <a:cubicBezTo>
                  <a:pt x="352" y="384"/>
                  <a:pt x="352" y="384"/>
                  <a:pt x="352" y="384"/>
                </a:cubicBezTo>
                <a:cubicBezTo>
                  <a:pt x="358" y="384"/>
                  <a:pt x="362" y="379"/>
                  <a:pt x="362" y="373"/>
                </a:cubicBezTo>
                <a:cubicBezTo>
                  <a:pt x="362" y="222"/>
                  <a:pt x="362" y="222"/>
                  <a:pt x="362" y="222"/>
                </a:cubicBezTo>
                <a:cubicBezTo>
                  <a:pt x="412" y="178"/>
                  <a:pt x="412" y="178"/>
                  <a:pt x="412" y="178"/>
                </a:cubicBezTo>
                <a:cubicBezTo>
                  <a:pt x="416" y="174"/>
                  <a:pt x="417" y="168"/>
                  <a:pt x="413" y="16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cxnSp>
        <p:nvCxnSpPr>
          <p:cNvPr id="13" name="Straight Connector 12"/>
          <p:cNvCxnSpPr>
            <a:cxnSpLocks/>
          </p:cNvCxnSpPr>
          <p:nvPr/>
        </p:nvCxnSpPr>
        <p:spPr>
          <a:xfrm flipV="1">
            <a:off x="983974" y="2928551"/>
            <a:ext cx="1013791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p:cNvCxnSpPr>
            <a:cxnSpLocks/>
          </p:cNvCxnSpPr>
          <p:nvPr/>
        </p:nvCxnSpPr>
        <p:spPr>
          <a:xfrm flipH="1" flipV="1">
            <a:off x="6084993" y="3097083"/>
            <a:ext cx="22013" cy="1898553"/>
          </a:xfrm>
          <a:prstGeom prst="line">
            <a:avLst/>
          </a:prstGeom>
        </p:spPr>
        <p:style>
          <a:lnRef idx="3">
            <a:schemeClr val="accent2"/>
          </a:lnRef>
          <a:fillRef idx="0">
            <a:schemeClr val="accent2"/>
          </a:fillRef>
          <a:effectRef idx="2">
            <a:schemeClr val="accent2"/>
          </a:effectRef>
          <a:fontRef idx="minor">
            <a:schemeClr val="tx1"/>
          </a:fontRef>
        </p:style>
      </p:cxnSp>
      <p:sp>
        <p:nvSpPr>
          <p:cNvPr id="19" name="Rectangle 18"/>
          <p:cNvSpPr/>
          <p:nvPr/>
        </p:nvSpPr>
        <p:spPr>
          <a:xfrm>
            <a:off x="1722817" y="2368844"/>
            <a:ext cx="4526707" cy="307777"/>
          </a:xfrm>
          <a:prstGeom prst="rect">
            <a:avLst/>
          </a:prstGeom>
        </p:spPr>
        <p:txBody>
          <a:bodyPr wrap="square" lIns="0">
            <a:spAutoFit/>
          </a:bodyPr>
          <a:lstStyle/>
          <a:p>
            <a:r>
              <a:rPr lang="en-US" sz="1400" b="1" dirty="0" smtClean="0">
                <a:solidFill>
                  <a:srgbClr val="000000"/>
                </a:solidFill>
                <a:latin typeface="Verdana" panose="020B0604030504040204" pitchFamily="34" charset="0"/>
                <a:ea typeface="Verdana" panose="020B0604030504040204" pitchFamily="34" charset="0"/>
              </a:rPr>
              <a:t>Continuous chose of methods</a:t>
            </a:r>
            <a:endParaRPr lang="en-US" sz="1400" b="1" dirty="0">
              <a:solidFill>
                <a:srgbClr val="000000"/>
              </a:solidFill>
              <a:latin typeface="Verdana" panose="020B0604030504040204" pitchFamily="34" charset="0"/>
              <a:ea typeface="Verdana" panose="020B0604030504040204" pitchFamily="34" charset="0"/>
            </a:endParaRPr>
          </a:p>
        </p:txBody>
      </p:sp>
      <p:sp>
        <p:nvSpPr>
          <p:cNvPr id="20" name="Rectangle 19"/>
          <p:cNvSpPr/>
          <p:nvPr/>
        </p:nvSpPr>
        <p:spPr>
          <a:xfrm>
            <a:off x="6848098" y="2368844"/>
            <a:ext cx="4526707" cy="307777"/>
          </a:xfrm>
          <a:prstGeom prst="rect">
            <a:avLst/>
          </a:prstGeom>
        </p:spPr>
        <p:txBody>
          <a:bodyPr wrap="square" lIns="0">
            <a:spAutoFit/>
          </a:bodyPr>
          <a:lstStyle/>
          <a:p>
            <a:r>
              <a:rPr lang="en-US" sz="1400" b="1" dirty="0" smtClean="0">
                <a:solidFill>
                  <a:srgbClr val="000000"/>
                </a:solidFill>
                <a:latin typeface="Verdana" panose="020B0604030504040204" pitchFamily="34" charset="0"/>
                <a:ea typeface="Verdana" panose="020B0604030504040204" pitchFamily="34" charset="0"/>
              </a:rPr>
              <a:t>Identification of bonds</a:t>
            </a:r>
            <a:endParaRPr lang="en-US" sz="1400" b="1" dirty="0">
              <a:solidFill>
                <a:srgbClr val="00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08314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481" y="1537736"/>
            <a:ext cx="11197244" cy="3570208"/>
          </a:xfrm>
          <a:prstGeom prst="rect">
            <a:avLst/>
          </a:prstGeom>
        </p:spPr>
        <p:txBody>
          <a:bodyPr wrap="square">
            <a:spAutoFit/>
          </a:bodyPr>
          <a:lstStyle/>
          <a:p>
            <a:pPr marL="28575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rPr>
              <a:t>IAS </a:t>
            </a:r>
            <a:r>
              <a:rPr lang="en-US" sz="1400" dirty="0">
                <a:latin typeface="Verdana" panose="020B0604030504040204" pitchFamily="34" charset="0"/>
                <a:ea typeface="Verdana" panose="020B0604030504040204" pitchFamily="34" charset="0"/>
              </a:rPr>
              <a:t>19 does not provide any further guidance on the meaning of the term 'high quality corporate bonds'. In practice, the term is generally taken to refer to </a:t>
            </a:r>
            <a:r>
              <a:rPr lang="en-US" sz="1400" b="1" dirty="0">
                <a:latin typeface="Verdana" panose="020B0604030504040204" pitchFamily="34" charset="0"/>
                <a:ea typeface="Verdana" panose="020B0604030504040204" pitchFamily="34" charset="0"/>
              </a:rPr>
              <a:t>corporate bonds with one of the two highest ratings </a:t>
            </a:r>
            <a:r>
              <a:rPr lang="en-US" sz="1400" dirty="0">
                <a:latin typeface="Verdana" panose="020B0604030504040204" pitchFamily="34" charset="0"/>
                <a:ea typeface="Verdana" panose="020B0604030504040204" pitchFamily="34" charset="0"/>
              </a:rPr>
              <a:t>from a </a:t>
            </a:r>
            <a:r>
              <a:rPr lang="en-US" sz="1400" dirty="0" smtClean="0">
                <a:latin typeface="Verdana" panose="020B0604030504040204" pitchFamily="34" charset="0"/>
                <a:ea typeface="Verdana" panose="020B0604030504040204" pitchFamily="34" charset="0"/>
              </a:rPr>
              <a:t>recognized </a:t>
            </a:r>
            <a:r>
              <a:rPr lang="en-US" sz="1400" dirty="0">
                <a:latin typeface="Verdana" panose="020B0604030504040204" pitchFamily="34" charset="0"/>
                <a:ea typeface="Verdana" panose="020B0604030504040204" pitchFamily="34" charset="0"/>
              </a:rPr>
              <a:t>rating agency in jurisdictions in which such an agency exists</a:t>
            </a:r>
            <a:r>
              <a:rPr lang="en-US" sz="1400" dirty="0" smtClean="0">
                <a:latin typeface="Verdana" panose="020B0604030504040204" pitchFamily="34" charset="0"/>
                <a:ea typeface="Verdana" panose="020B0604030504040204" pitchFamily="34" charset="0"/>
              </a:rPr>
              <a:t>.</a:t>
            </a:r>
          </a:p>
          <a:p>
            <a:r>
              <a:rPr lang="en-US" sz="1400" dirty="0">
                <a:latin typeface="Verdana" panose="020B0604030504040204" pitchFamily="34" charset="0"/>
                <a:ea typeface="Verdana" panose="020B0604030504040204" pitchFamily="34" charset="0"/>
              </a:rPr>
              <a:t> </a:t>
            </a:r>
            <a:endParaRPr lang="en-US" sz="1400" dirty="0" smtClean="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rPr>
              <a:t>It is our view that the </a:t>
            </a:r>
            <a:r>
              <a:rPr lang="en-US" sz="1400" dirty="0">
                <a:latin typeface="Verdana" panose="020B0604030504040204" pitchFamily="34" charset="0"/>
                <a:ea typeface="Verdana" panose="020B0604030504040204" pitchFamily="34" charset="0"/>
              </a:rPr>
              <a:t>determination as to whether a </a:t>
            </a:r>
            <a:r>
              <a:rPr lang="en-US" sz="1400" b="1" dirty="0">
                <a:latin typeface="Verdana" panose="020B0604030504040204" pitchFamily="34" charset="0"/>
                <a:ea typeface="Verdana" panose="020B0604030504040204" pitchFamily="34" charset="0"/>
              </a:rPr>
              <a:t>deep market </a:t>
            </a:r>
            <a:r>
              <a:rPr lang="en-US" sz="1400" dirty="0">
                <a:latin typeface="Verdana" panose="020B0604030504040204" pitchFamily="34" charset="0"/>
                <a:ea typeface="Verdana" panose="020B0604030504040204" pitchFamily="34" charset="0"/>
              </a:rPr>
              <a:t>for high quality corporate bonds exists is based on the economy in which the retirement benefit plan is located and whether the bonds are considered high quality in that economy. </a:t>
            </a:r>
            <a:r>
              <a:rPr lang="en-US" sz="1400" dirty="0" smtClean="0">
                <a:latin typeface="Verdana" panose="020B0604030504040204" pitchFamily="34" charset="0"/>
                <a:ea typeface="Verdana" panose="020B0604030504040204" pitchFamily="34" charset="0"/>
              </a:rPr>
              <a:t>(This may become an issue, as in the past, where the Euro-area covers multiple countries.)</a:t>
            </a:r>
          </a:p>
          <a:p>
            <a:pPr marL="285750" indent="-285750">
              <a:buFont typeface="Arial" panose="020B0604020202020204" pitchFamily="34" charset="0"/>
              <a:buChar char="•"/>
            </a:pPr>
            <a:endParaRPr lang="en-US" sz="1400" dirty="0" smtClean="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rPr>
              <a:t>IAS19R.83 </a:t>
            </a:r>
            <a:r>
              <a:rPr lang="en-US" sz="1400" dirty="0">
                <a:latin typeface="Verdana" panose="020B0604030504040204" pitchFamily="34" charset="0"/>
                <a:ea typeface="Verdana" panose="020B0604030504040204" pitchFamily="34" charset="0"/>
              </a:rPr>
              <a:t>and </a:t>
            </a:r>
            <a:r>
              <a:rPr lang="en-US" sz="1400" dirty="0" smtClean="0">
                <a:latin typeface="Verdana" panose="020B0604030504040204" pitchFamily="34" charset="0"/>
                <a:ea typeface="Verdana" panose="020B0604030504040204" pitchFamily="34" charset="0"/>
              </a:rPr>
              <a:t>IAS19R.86 </a:t>
            </a:r>
            <a:r>
              <a:rPr lang="en-US" sz="1400" dirty="0">
                <a:latin typeface="Verdana" panose="020B0604030504040204" pitchFamily="34" charset="0"/>
                <a:ea typeface="Verdana" panose="020B0604030504040204" pitchFamily="34" charset="0"/>
              </a:rPr>
              <a:t>apply in </a:t>
            </a:r>
            <a:r>
              <a:rPr lang="en-US" sz="1400" dirty="0" smtClean="0">
                <a:latin typeface="Verdana" panose="020B0604030504040204" pitchFamily="34" charset="0"/>
                <a:ea typeface="Verdana" panose="020B0604030504040204" pitchFamily="34" charset="0"/>
              </a:rPr>
              <a:t>a situation where no deep market exists in bonds with sufficiently long maturities and </a:t>
            </a:r>
            <a:r>
              <a:rPr lang="en-US" sz="1400" dirty="0">
                <a:latin typeface="Verdana" panose="020B0604030504040204" pitchFamily="34" charset="0"/>
                <a:ea typeface="Verdana" panose="020B0604030504040204" pitchFamily="34" charset="0"/>
              </a:rPr>
              <a:t>require that an entity uses </a:t>
            </a:r>
            <a:r>
              <a:rPr lang="en-US" sz="1400" dirty="0" smtClean="0">
                <a:latin typeface="Verdana" panose="020B0604030504040204" pitchFamily="34" charset="0"/>
                <a:ea typeface="Verdana" panose="020B0604030504040204" pitchFamily="34" charset="0"/>
              </a:rPr>
              <a:t>current market rates </a:t>
            </a:r>
            <a:r>
              <a:rPr lang="en-US" sz="1400" dirty="0">
                <a:latin typeface="Verdana" panose="020B0604030504040204" pitchFamily="34" charset="0"/>
                <a:ea typeface="Verdana" panose="020B0604030504040204" pitchFamily="34" charset="0"/>
              </a:rPr>
              <a:t>of the appropriate term to discount shorter-term payments and estimates the discount </a:t>
            </a:r>
            <a:r>
              <a:rPr lang="en-US" sz="1400" dirty="0" smtClean="0">
                <a:latin typeface="Verdana" panose="020B0604030504040204" pitchFamily="34" charset="0"/>
                <a:ea typeface="Verdana" panose="020B0604030504040204" pitchFamily="34" charset="0"/>
              </a:rPr>
              <a:t>rate for </a:t>
            </a:r>
            <a:r>
              <a:rPr lang="en-US" sz="1400" dirty="0">
                <a:latin typeface="Verdana" panose="020B0604030504040204" pitchFamily="34" charset="0"/>
                <a:ea typeface="Verdana" panose="020B0604030504040204" pitchFamily="34" charset="0"/>
              </a:rPr>
              <a:t>longer maturities by </a:t>
            </a:r>
            <a:r>
              <a:rPr lang="en-US" sz="1400" b="1" dirty="0">
                <a:latin typeface="Verdana" panose="020B0604030504040204" pitchFamily="34" charset="0"/>
                <a:ea typeface="Verdana" panose="020B0604030504040204" pitchFamily="34" charset="0"/>
              </a:rPr>
              <a:t>extrapolating </a:t>
            </a:r>
            <a:r>
              <a:rPr lang="en-US" sz="1400" dirty="0">
                <a:latin typeface="Verdana" panose="020B0604030504040204" pitchFamily="34" charset="0"/>
                <a:ea typeface="Verdana" panose="020B0604030504040204" pitchFamily="34" charset="0"/>
              </a:rPr>
              <a:t>current market rates along the yield curve</a:t>
            </a:r>
            <a:r>
              <a:rPr lang="en-US" sz="1400" dirty="0" smtClean="0">
                <a:latin typeface="Verdana" panose="020B0604030504040204" pitchFamily="34" charset="0"/>
                <a:ea typeface="Verdana" panose="020B0604030504040204" pitchFamily="34" charset="0"/>
              </a:rPr>
              <a:t>. In situations where no deep </a:t>
            </a:r>
            <a:r>
              <a:rPr lang="en-US" sz="1400" dirty="0">
                <a:latin typeface="Verdana" panose="020B0604030504040204" pitchFamily="34" charset="0"/>
                <a:ea typeface="Verdana" panose="020B0604030504040204" pitchFamily="34" charset="0"/>
              </a:rPr>
              <a:t>market </a:t>
            </a:r>
            <a:r>
              <a:rPr lang="en-US" sz="1400" dirty="0" smtClean="0">
                <a:latin typeface="Verdana" panose="020B0604030504040204" pitchFamily="34" charset="0"/>
                <a:ea typeface="Verdana" panose="020B0604030504040204" pitchFamily="34" charset="0"/>
              </a:rPr>
              <a:t>exists at all, the </a:t>
            </a:r>
            <a:r>
              <a:rPr lang="en-US" sz="1400" dirty="0">
                <a:latin typeface="Verdana" panose="020B0604030504040204" pitchFamily="34" charset="0"/>
                <a:ea typeface="Verdana" panose="020B0604030504040204" pitchFamily="34" charset="0"/>
              </a:rPr>
              <a:t>market yields </a:t>
            </a:r>
            <a:r>
              <a:rPr lang="en-US" sz="1400" dirty="0" smtClean="0">
                <a:latin typeface="Verdana" panose="020B0604030504040204" pitchFamily="34" charset="0"/>
                <a:ea typeface="Verdana" panose="020B0604030504040204" pitchFamily="34" charset="0"/>
              </a:rPr>
              <a:t>on </a:t>
            </a:r>
            <a:r>
              <a:rPr lang="en-US" sz="1400" dirty="0">
                <a:latin typeface="Verdana" panose="020B0604030504040204" pitchFamily="34" charset="0"/>
                <a:ea typeface="Verdana" panose="020B0604030504040204" pitchFamily="34" charset="0"/>
              </a:rPr>
              <a:t>government bonds </a:t>
            </a:r>
            <a:r>
              <a:rPr lang="en-US" sz="1400" dirty="0" smtClean="0">
                <a:latin typeface="Verdana" panose="020B0604030504040204" pitchFamily="34" charset="0"/>
                <a:ea typeface="Verdana" panose="020B0604030504040204" pitchFamily="34" charset="0"/>
              </a:rPr>
              <a:t>should </a:t>
            </a:r>
            <a:r>
              <a:rPr lang="en-US" sz="1400" dirty="0">
                <a:latin typeface="Verdana" panose="020B0604030504040204" pitchFamily="34" charset="0"/>
                <a:ea typeface="Verdana" panose="020B0604030504040204" pitchFamily="34" charset="0"/>
              </a:rPr>
              <a:t>be </a:t>
            </a:r>
            <a:r>
              <a:rPr lang="en-US" sz="1400" dirty="0" smtClean="0">
                <a:latin typeface="Verdana" panose="020B0604030504040204" pitchFamily="34" charset="0"/>
                <a:ea typeface="Verdana" panose="020B0604030504040204" pitchFamily="34" charset="0"/>
              </a:rPr>
              <a:t>used.</a:t>
            </a:r>
          </a:p>
          <a:p>
            <a:pPr marL="285750"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rPr>
              <a:t>In practice there exists a variety of methods used by actuarial firms (like extrapolation methods or yield curves based on swap curves or government bond curves plus a credit spread adjustment) or national interpretations.</a:t>
            </a:r>
          </a:p>
          <a:p>
            <a:pPr marL="285750" indent="-285750">
              <a:buFont typeface="Arial" panose="020B0604020202020204" pitchFamily="34" charset="0"/>
              <a:buChar char="•"/>
            </a:pPr>
            <a:endParaRPr lang="de-DE" sz="1600" dirty="0">
              <a:latin typeface="Verdana" panose="020B0604030504040204" pitchFamily="34" charset="0"/>
              <a:ea typeface="Verdana" panose="020B0604030504040204" pitchFamily="34" charset="0"/>
            </a:endParaRPr>
          </a:p>
        </p:txBody>
      </p:sp>
      <p:sp>
        <p:nvSpPr>
          <p:cNvPr id="3" name="Titel 1">
            <a:extLst>
              <a:ext uri="{FF2B5EF4-FFF2-40B4-BE49-F238E27FC236}">
                <a16:creationId xmlns:a16="http://schemas.microsoft.com/office/drawing/2014/main" id="{9E976024-D870-47C3-BDE2-EF3B1C22B0CC}"/>
              </a:ext>
            </a:extLst>
          </p:cNvPr>
          <p:cNvSpPr txBox="1">
            <a:spLocks/>
          </p:cNvSpPr>
          <p:nvPr/>
        </p:nvSpPr>
        <p:spPr>
          <a:xfrm>
            <a:off x="330200" y="657225"/>
            <a:ext cx="9343887"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2500" b="1" dirty="0" smtClean="0">
                <a:solidFill>
                  <a:srgbClr val="C00000"/>
                </a:solidFill>
                <a:latin typeface="Roboto" panose="02000000000000000000" pitchFamily="2" charset="0"/>
                <a:ea typeface="Roboto" panose="02000000000000000000" pitchFamily="2" charset="0"/>
                <a:cs typeface="+mn-cs"/>
              </a:rPr>
              <a:t>Can one extrapolate to the right discount rate?</a:t>
            </a:r>
            <a:endParaRPr lang="en-US" sz="2500" b="1" dirty="0">
              <a:solidFill>
                <a:srgbClr val="C00000"/>
              </a:solidFill>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3748889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ZoneTexte 4">
            <a:extLst>
              <a:ext uri="{FF2B5EF4-FFF2-40B4-BE49-F238E27FC236}">
                <a16:creationId xmlns:a16="http://schemas.microsoft.com/office/drawing/2014/main" id="{F79FFA13-DD30-430D-9BF7-6CE7D7BC31AA}"/>
              </a:ext>
            </a:extLst>
          </p:cNvPr>
          <p:cNvSpPr txBox="1">
            <a:spLocks noChangeArrowheads="1"/>
          </p:cNvSpPr>
          <p:nvPr/>
        </p:nvSpPr>
        <p:spPr bwMode="auto">
          <a:xfrm>
            <a:off x="330202" y="5233933"/>
            <a:ext cx="11231563" cy="121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285750" indent="-285750" algn="just"/>
            <a:r>
              <a:rPr lang="en-US" sz="1200" dirty="0" smtClean="0">
                <a:latin typeface="Verdana" panose="020B0604030504040204" pitchFamily="34" charset="0"/>
                <a:ea typeface="Verdana" panose="020B0604030504040204" pitchFamily="34" charset="0"/>
              </a:rPr>
              <a:t>According to IAS8 if it is not possible to decide as to whether a change is a change in the accounting method or a change in estimates the standard says that it is then a change in estimates.</a:t>
            </a:r>
          </a:p>
          <a:p>
            <a:pPr marL="285750" indent="-285750" algn="just"/>
            <a:r>
              <a:rPr lang="en-US" sz="1200" dirty="0" smtClean="0">
                <a:latin typeface="Verdana" panose="020B0604030504040204" pitchFamily="34" charset="0"/>
                <a:ea typeface="Verdana" panose="020B0604030504040204" pitchFamily="34" charset="0"/>
              </a:rPr>
              <a:t>Based on our experience we have never seen a change in the proposed methodology to determine the discount rate qualified as change in accounting method. This is probably a result of the definition being too vague. For this reason the IASB is working on a change in the IAS8 standard in order to </a:t>
            </a:r>
            <a:r>
              <a:rPr lang="en-US" altLang="fr-FR" sz="1200" dirty="0" smtClean="0">
                <a:latin typeface="Verdana" panose="020B0604030504040204" pitchFamily="34" charset="0"/>
                <a:ea typeface="Verdana" panose="020B0604030504040204" pitchFamily="34" charset="0"/>
              </a:rPr>
              <a:t>provide a better guideline to distinguish between changes in accounting policy and changes in estimates. What point does a series of small changes (in estimates) become a change in accounting policy?</a:t>
            </a:r>
            <a:endParaRPr lang="en-US" altLang="fr-FR" sz="1200" dirty="0">
              <a:latin typeface="Verdana" panose="020B0604030504040204" pitchFamily="34" charset="0"/>
              <a:ea typeface="Verdana" panose="020B0604030504040204" pitchFamily="34" charset="0"/>
            </a:endParaRPr>
          </a:p>
        </p:txBody>
      </p:sp>
      <p:sp>
        <p:nvSpPr>
          <p:cNvPr id="5" name="Titel 1">
            <a:extLst>
              <a:ext uri="{FF2B5EF4-FFF2-40B4-BE49-F238E27FC236}">
                <a16:creationId xmlns:a16="http://schemas.microsoft.com/office/drawing/2014/main" id="{9E976024-D870-47C3-BDE2-EF3B1C22B0CC}"/>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2500" b="1" dirty="0" smtClean="0">
                <a:solidFill>
                  <a:srgbClr val="C00000"/>
                </a:solidFill>
                <a:latin typeface="Roboto" panose="02000000000000000000" pitchFamily="2" charset="0"/>
                <a:ea typeface="Roboto" panose="02000000000000000000" pitchFamily="2" charset="0"/>
                <a:cs typeface="+mn-cs"/>
              </a:rPr>
              <a:t>When does IAS8 come into play?</a:t>
            </a:r>
            <a:endParaRPr lang="en-US" sz="2500" b="1" dirty="0">
              <a:solidFill>
                <a:srgbClr val="C00000"/>
              </a:solidFill>
              <a:latin typeface="Roboto" panose="02000000000000000000" pitchFamily="2" charset="0"/>
              <a:ea typeface="Roboto" panose="02000000000000000000" pitchFamily="2" charset="0"/>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247809625"/>
              </p:ext>
            </p:extLst>
          </p:nvPr>
        </p:nvGraphicFramePr>
        <p:xfrm>
          <a:off x="330200" y="2273355"/>
          <a:ext cx="11231565" cy="2931160"/>
        </p:xfrm>
        <a:graphic>
          <a:graphicData uri="http://schemas.openxmlformats.org/drawingml/2006/table">
            <a:tbl>
              <a:tblPr firstRow="1" bandRow="1">
                <a:tableStyleId>{0660B408-B3CF-4A94-85FC-2B1E0A45F4A2}</a:tableStyleId>
              </a:tblPr>
              <a:tblGrid>
                <a:gridCol w="2246313">
                  <a:extLst>
                    <a:ext uri="{9D8B030D-6E8A-4147-A177-3AD203B41FA5}">
                      <a16:colId xmlns:a16="http://schemas.microsoft.com/office/drawing/2014/main" val="4249007690"/>
                    </a:ext>
                  </a:extLst>
                </a:gridCol>
                <a:gridCol w="2246313">
                  <a:extLst>
                    <a:ext uri="{9D8B030D-6E8A-4147-A177-3AD203B41FA5}">
                      <a16:colId xmlns:a16="http://schemas.microsoft.com/office/drawing/2014/main" val="3993228312"/>
                    </a:ext>
                  </a:extLst>
                </a:gridCol>
                <a:gridCol w="2246313">
                  <a:extLst>
                    <a:ext uri="{9D8B030D-6E8A-4147-A177-3AD203B41FA5}">
                      <a16:colId xmlns:a16="http://schemas.microsoft.com/office/drawing/2014/main" val="2188125626"/>
                    </a:ext>
                  </a:extLst>
                </a:gridCol>
                <a:gridCol w="2246313">
                  <a:extLst>
                    <a:ext uri="{9D8B030D-6E8A-4147-A177-3AD203B41FA5}">
                      <a16:colId xmlns:a16="http://schemas.microsoft.com/office/drawing/2014/main" val="2263207545"/>
                    </a:ext>
                  </a:extLst>
                </a:gridCol>
                <a:gridCol w="2246313">
                  <a:extLst>
                    <a:ext uri="{9D8B030D-6E8A-4147-A177-3AD203B41FA5}">
                      <a16:colId xmlns:a16="http://schemas.microsoft.com/office/drawing/2014/main" val="670790463"/>
                    </a:ext>
                  </a:extLst>
                </a:gridCol>
              </a:tblGrid>
              <a:tr h="370840">
                <a:tc>
                  <a:txBody>
                    <a:bodyPr/>
                    <a:lstStyle/>
                    <a:p>
                      <a:r>
                        <a:rPr lang="en-US" sz="1200" dirty="0" smtClean="0">
                          <a:latin typeface="Verdana" panose="020B0604030504040204" pitchFamily="34" charset="0"/>
                          <a:ea typeface="Verdana" panose="020B0604030504040204" pitchFamily="34" charset="0"/>
                          <a:cs typeface="Arial" panose="020B0604020202020204" pitchFamily="34" charset="0"/>
                        </a:rPr>
                        <a:t>Issue</a:t>
                      </a:r>
                      <a:endParaRPr lang="en-US" sz="1200" dirty="0">
                        <a:latin typeface="Verdana" panose="020B0604030504040204" pitchFamily="34" charset="0"/>
                        <a:ea typeface="Verdana" panose="020B0604030504040204" pitchFamily="34" charset="0"/>
                        <a:cs typeface="Arial" panose="020B0604020202020204" pitchFamily="34" charset="0"/>
                      </a:endParaRPr>
                    </a:p>
                  </a:txBody>
                  <a:tcPr>
                    <a:solidFill>
                      <a:schemeClr val="accent2"/>
                    </a:solidFill>
                  </a:tcPr>
                </a:tc>
                <a:tc>
                  <a:txBody>
                    <a:bodyPr/>
                    <a:lstStyle/>
                    <a:p>
                      <a:r>
                        <a:rPr lang="en-US" sz="1200" dirty="0" smtClean="0">
                          <a:latin typeface="Verdana" panose="020B0604030504040204" pitchFamily="34" charset="0"/>
                          <a:ea typeface="Verdana" panose="020B0604030504040204" pitchFamily="34" charset="0"/>
                          <a:cs typeface="Arial" panose="020B0604020202020204" pitchFamily="34" charset="0"/>
                        </a:rPr>
                        <a:t>Definition</a:t>
                      </a:r>
                      <a:endParaRPr lang="en-US" sz="1200" dirty="0">
                        <a:latin typeface="Verdana" panose="020B0604030504040204" pitchFamily="34" charset="0"/>
                        <a:ea typeface="Verdana" panose="020B0604030504040204" pitchFamily="34" charset="0"/>
                        <a:cs typeface="Arial" panose="020B0604020202020204" pitchFamily="34" charset="0"/>
                      </a:endParaRPr>
                    </a:p>
                  </a:txBody>
                  <a:tcPr>
                    <a:solidFill>
                      <a:schemeClr val="accent2"/>
                    </a:solidFill>
                  </a:tcPr>
                </a:tc>
                <a:tc>
                  <a:txBody>
                    <a:bodyPr/>
                    <a:lstStyle/>
                    <a:p>
                      <a:r>
                        <a:rPr lang="en-US" sz="1200" dirty="0" smtClean="0">
                          <a:latin typeface="Verdana" panose="020B0604030504040204" pitchFamily="34" charset="0"/>
                          <a:ea typeface="Verdana" panose="020B0604030504040204" pitchFamily="34" charset="0"/>
                          <a:cs typeface="Arial" panose="020B0604020202020204" pitchFamily="34" charset="0"/>
                        </a:rPr>
                        <a:t>Requirement</a:t>
                      </a:r>
                      <a:endParaRPr lang="en-US" sz="1200" dirty="0">
                        <a:latin typeface="Verdana" panose="020B0604030504040204" pitchFamily="34" charset="0"/>
                        <a:ea typeface="Verdana" panose="020B0604030504040204" pitchFamily="34" charset="0"/>
                        <a:cs typeface="Arial" panose="020B0604020202020204" pitchFamily="34" charset="0"/>
                      </a:endParaRPr>
                    </a:p>
                  </a:txBody>
                  <a:tcPr>
                    <a:solidFill>
                      <a:schemeClr val="accent2"/>
                    </a:solidFill>
                  </a:tcPr>
                </a:tc>
                <a:tc>
                  <a:txBody>
                    <a:bodyPr/>
                    <a:lstStyle/>
                    <a:p>
                      <a:r>
                        <a:rPr lang="en-US" sz="1200" dirty="0" smtClean="0">
                          <a:latin typeface="Verdana" panose="020B0604030504040204" pitchFamily="34" charset="0"/>
                          <a:ea typeface="Verdana" panose="020B0604030504040204" pitchFamily="34" charset="0"/>
                          <a:cs typeface="Arial" panose="020B0604020202020204" pitchFamily="34" charset="0"/>
                        </a:rPr>
                        <a:t>Impact on the reporting</a:t>
                      </a:r>
                      <a:endParaRPr lang="en-US" sz="1200" dirty="0">
                        <a:latin typeface="Verdana" panose="020B0604030504040204" pitchFamily="34" charset="0"/>
                        <a:ea typeface="Verdana" panose="020B0604030504040204" pitchFamily="34" charset="0"/>
                        <a:cs typeface="Arial" panose="020B0604020202020204" pitchFamily="34" charset="0"/>
                      </a:endParaRPr>
                    </a:p>
                  </a:txBody>
                  <a:tcPr>
                    <a:solidFill>
                      <a:schemeClr val="accent2"/>
                    </a:solidFill>
                  </a:tcPr>
                </a:tc>
                <a:tc>
                  <a:txBody>
                    <a:bodyPr/>
                    <a:lstStyle/>
                    <a:p>
                      <a:r>
                        <a:rPr lang="en-US" sz="1200" dirty="0" smtClean="0">
                          <a:latin typeface="Verdana" panose="020B0604030504040204" pitchFamily="34" charset="0"/>
                          <a:ea typeface="Verdana" panose="020B0604030504040204" pitchFamily="34" charset="0"/>
                          <a:cs typeface="Arial" panose="020B0604020202020204" pitchFamily="34" charset="0"/>
                        </a:rPr>
                        <a:t>Our example</a:t>
                      </a:r>
                      <a:endParaRPr lang="en-US" sz="1200" dirty="0">
                        <a:latin typeface="Verdana" panose="020B0604030504040204" pitchFamily="34" charset="0"/>
                        <a:ea typeface="Verdana" panose="020B0604030504040204" pitchFamily="34" charset="0"/>
                        <a:cs typeface="Arial" panose="020B0604020202020204" pitchFamily="34" charset="0"/>
                      </a:endParaRPr>
                    </a:p>
                  </a:txBody>
                  <a:tcPr>
                    <a:solidFill>
                      <a:schemeClr val="accent2"/>
                    </a:solidFill>
                  </a:tcPr>
                </a:tc>
                <a:extLst>
                  <a:ext uri="{0D108BD9-81ED-4DB2-BD59-A6C34878D82A}">
                    <a16:rowId xmlns:a16="http://schemas.microsoft.com/office/drawing/2014/main" val="525015321"/>
                  </a:ext>
                </a:extLst>
              </a:tr>
              <a:tr h="370840">
                <a:tc>
                  <a:txBody>
                    <a:bodyPr/>
                    <a:lstStyle/>
                    <a:p>
                      <a:r>
                        <a:rPr lang="en-US" sz="1200" noProof="0" dirty="0" smtClean="0">
                          <a:latin typeface="Verdana" panose="020B0604030504040204" pitchFamily="34" charset="0"/>
                          <a:ea typeface="Verdana" panose="020B0604030504040204" pitchFamily="34" charset="0"/>
                          <a:cs typeface="Arial" panose="020B0604020202020204" pitchFamily="34" charset="0"/>
                        </a:rPr>
                        <a:t>Change in accounting policy</a:t>
                      </a:r>
                      <a:endParaRPr lang="en-US" sz="1200" noProof="0" dirty="0">
                        <a:latin typeface="Verdana" panose="020B0604030504040204" pitchFamily="34" charset="0"/>
                        <a:ea typeface="Verdana" panose="020B0604030504040204" pitchFamily="34" charset="0"/>
                        <a:cs typeface="Arial" panose="020B0604020202020204" pitchFamily="34" charset="0"/>
                      </a:endParaRPr>
                    </a:p>
                  </a:txBody>
                  <a:tcPr>
                    <a:solidFill>
                      <a:schemeClr val="bg2"/>
                    </a:solidFill>
                  </a:tcPr>
                </a:tc>
                <a:tc>
                  <a:txBody>
                    <a:bodyPr/>
                    <a:lstStyle/>
                    <a:p>
                      <a:r>
                        <a:rPr lang="en-US" sz="1200" i="0" kern="1200" dirty="0" smtClean="0">
                          <a:solidFill>
                            <a:schemeClr val="dk1"/>
                          </a:solidFill>
                          <a:effectLst/>
                          <a:latin typeface="Verdana" panose="020B0604030504040204" pitchFamily="34" charset="0"/>
                          <a:ea typeface="Verdana" panose="020B0604030504040204" pitchFamily="34" charset="0"/>
                          <a:cs typeface="Arial" panose="020B0604020202020204" pitchFamily="34" charset="0"/>
                        </a:rPr>
                        <a:t>Accounting policies are the specific principles, bases, conventions, rules and practices applied by an entity in preparing and presenting financial statements.</a:t>
                      </a:r>
                      <a:endParaRPr lang="de-DE" sz="1200" i="0" kern="1200" dirty="0">
                        <a:solidFill>
                          <a:schemeClr val="dk1"/>
                        </a:solidFill>
                        <a:effectLst/>
                        <a:latin typeface="Verdana" panose="020B0604030504040204" pitchFamily="34" charset="0"/>
                        <a:ea typeface="Verdana" panose="020B0604030504040204" pitchFamily="34" charset="0"/>
                        <a:cs typeface="Arial" panose="020B0604020202020204" pitchFamily="34" charset="0"/>
                      </a:endParaRPr>
                    </a:p>
                  </a:txBody>
                  <a:tcPr>
                    <a:solidFill>
                      <a:schemeClr val="bg2"/>
                    </a:solidFill>
                  </a:tcPr>
                </a:tc>
                <a:tc>
                  <a:txBody>
                    <a:bodyPr/>
                    <a:lstStyle/>
                    <a:p>
                      <a:r>
                        <a:rPr lang="en-US" sz="1200" noProof="0" dirty="0" smtClean="0">
                          <a:latin typeface="Verdana" panose="020B0604030504040204" pitchFamily="34" charset="0"/>
                          <a:ea typeface="Verdana" panose="020B0604030504040204" pitchFamily="34" charset="0"/>
                          <a:cs typeface="Arial" panose="020B0604020202020204" pitchFamily="34" charset="0"/>
                        </a:rPr>
                        <a:t>The company has to provide reasons, why the meaningfulness of the annual accounts will improve given the change in the policy.</a:t>
                      </a:r>
                      <a:endParaRPr lang="en-US" sz="1200" noProof="0" dirty="0">
                        <a:latin typeface="Verdana" panose="020B0604030504040204" pitchFamily="34" charset="0"/>
                        <a:ea typeface="Verdana" panose="020B0604030504040204" pitchFamily="34" charset="0"/>
                        <a:cs typeface="Arial" panose="020B0604020202020204" pitchFamily="34" charset="0"/>
                      </a:endParaRPr>
                    </a:p>
                  </a:txBody>
                  <a:tcPr>
                    <a:solidFill>
                      <a:schemeClr val="bg2"/>
                    </a:solidFill>
                  </a:tcPr>
                </a:tc>
                <a:tc>
                  <a:txBody>
                    <a:bodyPr/>
                    <a:lstStyle/>
                    <a:p>
                      <a:r>
                        <a:rPr lang="en-US" sz="1200" noProof="0" dirty="0" smtClean="0">
                          <a:latin typeface="Verdana" panose="020B0604030504040204" pitchFamily="34" charset="0"/>
                          <a:ea typeface="Verdana" panose="020B0604030504040204" pitchFamily="34" charset="0"/>
                          <a:cs typeface="Arial" panose="020B0604020202020204" pitchFamily="34" charset="0"/>
                        </a:rPr>
                        <a:t>The impact on the liability amounts for the current period and previous periods as far as it is possible must be determined.</a:t>
                      </a:r>
                      <a:endParaRPr lang="en-US" sz="1200" noProof="0" dirty="0">
                        <a:latin typeface="Verdana" panose="020B0604030504040204" pitchFamily="34" charset="0"/>
                        <a:ea typeface="Verdana" panose="020B0604030504040204" pitchFamily="34" charset="0"/>
                        <a:cs typeface="Arial" panose="020B0604020202020204" pitchFamily="34" charset="0"/>
                      </a:endParaRPr>
                    </a:p>
                  </a:txBody>
                  <a:tcPr>
                    <a:solidFill>
                      <a:schemeClr val="bg2"/>
                    </a:solidFill>
                  </a:tcPr>
                </a:tc>
                <a:tc>
                  <a:txBody>
                    <a:bodyPr/>
                    <a:lstStyle/>
                    <a:p>
                      <a:r>
                        <a:rPr lang="en-US" sz="1200" noProof="0" dirty="0" smtClean="0">
                          <a:latin typeface="Verdana" panose="020B0604030504040204" pitchFamily="34" charset="0"/>
                          <a:ea typeface="Verdana" panose="020B0604030504040204" pitchFamily="34" charset="0"/>
                          <a:cs typeface="Arial" panose="020B0604020202020204" pitchFamily="34" charset="0"/>
                        </a:rPr>
                        <a:t>Change in the way to</a:t>
                      </a:r>
                      <a:r>
                        <a:rPr lang="en-US" sz="1200" baseline="0" noProof="0" dirty="0" smtClean="0">
                          <a:latin typeface="Verdana" panose="020B0604030504040204" pitchFamily="34" charset="0"/>
                          <a:ea typeface="Verdana" panose="020B0604030504040204" pitchFamily="34" charset="0"/>
                          <a:cs typeface="Arial" panose="020B0604020202020204" pitchFamily="34" charset="0"/>
                        </a:rPr>
                        <a:t> draw the yield curve (</a:t>
                      </a:r>
                      <a:r>
                        <a:rPr lang="en-US" sz="1200" baseline="0" noProof="0" dirty="0" err="1" smtClean="0">
                          <a:latin typeface="Verdana" panose="020B0604030504040204" pitchFamily="34" charset="0"/>
                          <a:ea typeface="Verdana" panose="020B0604030504040204" pitchFamily="34" charset="0"/>
                          <a:cs typeface="Arial" panose="020B0604020202020204" pitchFamily="34" charset="0"/>
                        </a:rPr>
                        <a:t>eg</a:t>
                      </a:r>
                      <a:r>
                        <a:rPr lang="en-US" sz="1200" baseline="0" noProof="0" dirty="0" smtClean="0">
                          <a:latin typeface="Verdana" panose="020B0604030504040204" pitchFamily="34" charset="0"/>
                          <a:ea typeface="Verdana" panose="020B0604030504040204" pitchFamily="34" charset="0"/>
                          <a:cs typeface="Arial" panose="020B0604020202020204" pitchFamily="34" charset="0"/>
                        </a:rPr>
                        <a:t> this could often appear if a company uses the methodology of its actuary and a new actuary is engaged)</a:t>
                      </a:r>
                      <a:endParaRPr lang="en-US" sz="1200" noProof="0" dirty="0">
                        <a:latin typeface="Verdana" panose="020B0604030504040204" pitchFamily="34" charset="0"/>
                        <a:ea typeface="Verdana" panose="020B0604030504040204" pitchFamily="34" charset="0"/>
                        <a:cs typeface="Arial" panose="020B0604020202020204" pitchFamily="34" charset="0"/>
                      </a:endParaRPr>
                    </a:p>
                  </a:txBody>
                  <a:tcPr>
                    <a:solidFill>
                      <a:schemeClr val="bg2"/>
                    </a:solidFill>
                  </a:tcPr>
                </a:tc>
                <a:extLst>
                  <a:ext uri="{0D108BD9-81ED-4DB2-BD59-A6C34878D82A}">
                    <a16:rowId xmlns:a16="http://schemas.microsoft.com/office/drawing/2014/main" val="2881131777"/>
                  </a:ext>
                </a:extLst>
              </a:tr>
              <a:tr h="370840">
                <a:tc>
                  <a:txBody>
                    <a:bodyPr/>
                    <a:lstStyle/>
                    <a:p>
                      <a:r>
                        <a:rPr lang="en-US" sz="1200" noProof="0" dirty="0" smtClean="0">
                          <a:latin typeface="Verdana" panose="020B0604030504040204" pitchFamily="34" charset="0"/>
                          <a:ea typeface="Verdana" panose="020B0604030504040204" pitchFamily="34" charset="0"/>
                          <a:cs typeface="Arial" panose="020B0604020202020204" pitchFamily="34" charset="0"/>
                        </a:rPr>
                        <a:t>Change in estimate</a:t>
                      </a:r>
                      <a:endParaRPr lang="en-US" sz="1200" noProof="0" dirty="0">
                        <a:latin typeface="Verdana" panose="020B0604030504040204" pitchFamily="34" charset="0"/>
                        <a:ea typeface="Verdana" panose="020B0604030504040204" pitchFamily="34" charset="0"/>
                        <a:cs typeface="Arial" panose="020B0604020202020204" pitchFamily="34" charset="0"/>
                      </a:endParaRPr>
                    </a:p>
                  </a:txBody>
                  <a:tcPr>
                    <a:solidFill>
                      <a:schemeClr val="bg1">
                        <a:lumMod val="85000"/>
                      </a:schemeClr>
                    </a:solidFill>
                  </a:tcPr>
                </a:tc>
                <a:tc>
                  <a:txBody>
                    <a:bodyPr/>
                    <a:lstStyle/>
                    <a:p>
                      <a:r>
                        <a:rPr lang="en-US" sz="1200" kern="1200" dirty="0" smtClean="0">
                          <a:solidFill>
                            <a:schemeClr val="dk1"/>
                          </a:solidFill>
                          <a:effectLst/>
                          <a:latin typeface="Verdana" panose="020B0604030504040204" pitchFamily="34" charset="0"/>
                          <a:ea typeface="Verdana" panose="020B0604030504040204" pitchFamily="34" charset="0"/>
                          <a:cs typeface="Arial" panose="020B0604020202020204" pitchFamily="34" charset="0"/>
                        </a:rPr>
                        <a:t>Changes in accounting estimates result from new information or new developments and, accordingly, are not corrections of errors.</a:t>
                      </a:r>
                      <a:endParaRPr lang="en-GB" sz="1200" noProof="0" dirty="0">
                        <a:latin typeface="Verdana" panose="020B0604030504040204" pitchFamily="34" charset="0"/>
                        <a:ea typeface="Verdana" panose="020B0604030504040204" pitchFamily="34" charset="0"/>
                        <a:cs typeface="Arial" panose="020B0604020202020204" pitchFamily="34" charset="0"/>
                      </a:endParaRPr>
                    </a:p>
                  </a:txBody>
                  <a:tcPr>
                    <a:solidFill>
                      <a:schemeClr val="bg1">
                        <a:lumMod val="85000"/>
                      </a:schemeClr>
                    </a:solidFill>
                  </a:tcPr>
                </a:tc>
                <a:tc>
                  <a:txBody>
                    <a:bodyPr/>
                    <a:lstStyle/>
                    <a:p>
                      <a:r>
                        <a:rPr lang="en-US" sz="1200" noProof="0" dirty="0" smtClean="0">
                          <a:latin typeface="Verdana" panose="020B0604030504040204" pitchFamily="34" charset="0"/>
                          <a:ea typeface="Verdana" panose="020B0604030504040204" pitchFamily="34" charset="0"/>
                          <a:cs typeface="Arial" panose="020B0604020202020204" pitchFamily="34" charset="0"/>
                        </a:rPr>
                        <a:t>No specific requirements.</a:t>
                      </a:r>
                      <a:endParaRPr lang="en-US" sz="1200" noProof="0" dirty="0">
                        <a:latin typeface="Verdana" panose="020B0604030504040204" pitchFamily="34" charset="0"/>
                        <a:ea typeface="Verdana" panose="020B0604030504040204" pitchFamily="34" charset="0"/>
                        <a:cs typeface="Arial" panose="020B0604020202020204" pitchFamily="34" charset="0"/>
                      </a:endParaRPr>
                    </a:p>
                  </a:txBody>
                  <a:tcPr>
                    <a:solidFill>
                      <a:schemeClr val="bg1">
                        <a:lumMod val="85000"/>
                      </a:schemeClr>
                    </a:solidFill>
                  </a:tcPr>
                </a:tc>
                <a:tc>
                  <a:txBody>
                    <a:bodyPr/>
                    <a:lstStyle/>
                    <a:p>
                      <a:r>
                        <a:rPr lang="en-US" sz="1200" noProof="0" dirty="0" smtClean="0">
                          <a:latin typeface="Verdana" panose="020B0604030504040204" pitchFamily="34" charset="0"/>
                          <a:ea typeface="Verdana" panose="020B0604030504040204" pitchFamily="34" charset="0"/>
                          <a:cs typeface="Arial" panose="020B0604020202020204" pitchFamily="34" charset="0"/>
                        </a:rPr>
                        <a:t>The impact on the liability amount for the current period is</a:t>
                      </a:r>
                      <a:r>
                        <a:rPr lang="en-US" sz="1200" baseline="0" noProof="0" dirty="0" smtClean="0">
                          <a:latin typeface="Verdana" panose="020B0604030504040204" pitchFamily="34" charset="0"/>
                          <a:ea typeface="Verdana" panose="020B0604030504040204" pitchFamily="34" charset="0"/>
                          <a:cs typeface="Arial" panose="020B0604020202020204" pitchFamily="34" charset="0"/>
                        </a:rPr>
                        <a:t> included in the IAS8 reporting.</a:t>
                      </a:r>
                      <a:endParaRPr lang="en-US" sz="1200" noProof="0" dirty="0">
                        <a:latin typeface="Verdana" panose="020B0604030504040204" pitchFamily="34" charset="0"/>
                        <a:ea typeface="Verdana" panose="020B0604030504040204" pitchFamily="34" charset="0"/>
                        <a:cs typeface="Arial" panose="020B0604020202020204" pitchFamily="34" charset="0"/>
                      </a:endParaRPr>
                    </a:p>
                  </a:txBody>
                  <a:tcPr>
                    <a:solidFill>
                      <a:schemeClr val="bg1">
                        <a:lumMod val="85000"/>
                      </a:schemeClr>
                    </a:solidFill>
                  </a:tcPr>
                </a:tc>
                <a:tc>
                  <a:txBody>
                    <a:bodyPr/>
                    <a:lstStyle/>
                    <a:p>
                      <a:r>
                        <a:rPr lang="en-US" sz="1200" noProof="0" dirty="0" smtClean="0">
                          <a:latin typeface="Verdana" panose="020B0604030504040204" pitchFamily="34" charset="0"/>
                          <a:ea typeface="Verdana" panose="020B0604030504040204" pitchFamily="34" charset="0"/>
                          <a:cs typeface="Arial" panose="020B0604020202020204" pitchFamily="34" charset="0"/>
                        </a:rPr>
                        <a:t>Refine the definition which bonds will be considered as the basis for the yield curve</a:t>
                      </a:r>
                      <a:endParaRPr lang="en-US" sz="1200" noProof="0" dirty="0">
                        <a:latin typeface="Verdana" panose="020B0604030504040204" pitchFamily="34" charset="0"/>
                        <a:ea typeface="Verdana" panose="020B060403050404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2085398642"/>
                  </a:ext>
                </a:extLst>
              </a:tr>
            </a:tbl>
          </a:graphicData>
        </a:graphic>
      </p:graphicFrame>
      <p:sp>
        <p:nvSpPr>
          <p:cNvPr id="6" name="Rectangle 5"/>
          <p:cNvSpPr/>
          <p:nvPr/>
        </p:nvSpPr>
        <p:spPr>
          <a:xfrm>
            <a:off x="330199" y="1279525"/>
            <a:ext cx="9354805" cy="369332"/>
          </a:xfrm>
          <a:prstGeom prst="rect">
            <a:avLst/>
          </a:prstGeom>
        </p:spPr>
        <p:txBody>
          <a:bodyPr wrap="square">
            <a:spAutoFit/>
          </a:bodyPr>
          <a:lstStyle/>
          <a:p>
            <a:pPr algn="just"/>
            <a:r>
              <a:rPr lang="en-US" dirty="0">
                <a:solidFill>
                  <a:schemeClr val="bg2">
                    <a:lumMod val="50000"/>
                  </a:schemeClr>
                </a:solidFill>
                <a:latin typeface="Verdana" panose="020B0604030504040204" pitchFamily="34" charset="0"/>
                <a:ea typeface="Verdana" panose="020B0604030504040204" pitchFamily="34" charset="0"/>
                <a:cs typeface="Aharoni" panose="020B0604020202020204" pitchFamily="2" charset="-79"/>
              </a:rPr>
              <a:t>Accounting Policies, Changes in Accounting Estimates and Errors </a:t>
            </a:r>
            <a:endParaRPr lang="en-GB" dirty="0">
              <a:solidFill>
                <a:schemeClr val="bg2">
                  <a:lumMod val="50000"/>
                </a:schemeClr>
              </a:solidFill>
              <a:latin typeface="Verdana" panose="020B0604030504040204" pitchFamily="34" charset="0"/>
              <a:ea typeface="Verdana" panose="020B0604030504040204" pitchFamily="34" charset="0"/>
              <a:cs typeface="Aharoni" panose="020B0604020202020204" pitchFamily="2" charset="-79"/>
            </a:endParaRPr>
          </a:p>
        </p:txBody>
      </p:sp>
      <p:sp>
        <p:nvSpPr>
          <p:cNvPr id="7" name="Rectangle 6"/>
          <p:cNvSpPr/>
          <p:nvPr/>
        </p:nvSpPr>
        <p:spPr>
          <a:xfrm>
            <a:off x="240746" y="2017709"/>
            <a:ext cx="10165523" cy="276999"/>
          </a:xfrm>
          <a:prstGeom prst="rect">
            <a:avLst/>
          </a:prstGeom>
        </p:spPr>
        <p:txBody>
          <a:bodyPr wrap="square">
            <a:spAutoFit/>
          </a:bodyPr>
          <a:lstStyle/>
          <a:p>
            <a:pPr algn="just">
              <a:buNone/>
            </a:pPr>
            <a:r>
              <a:rPr lang="en-US" sz="1200" b="1" dirty="0" smtClean="0">
                <a:latin typeface="Verdana" panose="020B0604030504040204" pitchFamily="34" charset="0"/>
                <a:ea typeface="Verdana" panose="020B0604030504040204" pitchFamily="34" charset="0"/>
              </a:rPr>
              <a:t>Does the change in IAS19 rate method count as a change in estimate or a change in accounting policy?</a:t>
            </a:r>
            <a:endParaRPr lang="en-US" sz="12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74419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8211379" y="4286834"/>
            <a:ext cx="2864702" cy="2184304"/>
          </a:xfrm>
          <a:prstGeom prst="rect">
            <a:avLst/>
          </a:prstGeom>
        </p:spPr>
      </p:pic>
      <p:pic>
        <p:nvPicPr>
          <p:cNvPr id="7" name="Picture 6"/>
          <p:cNvPicPr>
            <a:picLocks noChangeAspect="1"/>
          </p:cNvPicPr>
          <p:nvPr/>
        </p:nvPicPr>
        <p:blipFill>
          <a:blip r:embed="rId3"/>
          <a:stretch>
            <a:fillRect/>
          </a:stretch>
        </p:blipFill>
        <p:spPr>
          <a:xfrm>
            <a:off x="830999" y="1943100"/>
            <a:ext cx="2864702" cy="2184304"/>
          </a:xfrm>
          <a:prstGeom prst="rect">
            <a:avLst/>
          </a:prstGeom>
        </p:spPr>
      </p:pic>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Strapline"/>
          <p:cNvSpPr/>
          <p:nvPr/>
        </p:nvSpPr>
        <p:spPr bwMode="gray">
          <a:xfrm>
            <a:off x="450542" y="1210513"/>
            <a:ext cx="11151457" cy="518392"/>
          </a:xfrm>
          <a:prstGeom prst="rect">
            <a:avLst/>
          </a:prstGeom>
          <a:noFill/>
          <a:ln w="19050" algn="ctr">
            <a:noFill/>
            <a:miter lim="800000"/>
            <a:headEnd/>
            <a:tailEnd/>
          </a:ln>
          <a:extLst>
            <a:ext uri="{909E8E84-426E-40DD-AFC4-6F175D3DCCD1}">
              <a14:hiddenFill xmlns:a14="http://schemas.microsoft.com/office/drawing/2010/main">
                <a:solidFill>
                  <a:schemeClr val="accent3"/>
                </a:solidFill>
              </a14:hiddenFill>
            </a:ext>
          </a:extLst>
        </p:spPr>
        <p:txBody>
          <a:bodyPr wrap="square" lIns="0" tIns="0" rIns="0" bIns="0" rtlCol="0" anchor="t"/>
          <a:lstStyle/>
          <a:p>
            <a:pPr>
              <a:lnSpc>
                <a:spcPct val="106000"/>
              </a:lnSpc>
            </a:pPr>
            <a:r>
              <a:rPr lang="en-US" sz="1400" dirty="0" smtClean="0">
                <a:solidFill>
                  <a:srgbClr val="575757"/>
                </a:solidFill>
                <a:latin typeface="Verdana" panose="020B0604030504040204" pitchFamily="34" charset="0"/>
              </a:rPr>
              <a:t>In March </a:t>
            </a:r>
            <a:r>
              <a:rPr lang="en-US" sz="1400" dirty="0">
                <a:solidFill>
                  <a:srgbClr val="575757"/>
                </a:solidFill>
                <a:latin typeface="Verdana" panose="020B0604030504040204" pitchFamily="34" charset="0"/>
              </a:rPr>
              <a:t>2020 the yields of AA rated corporates bonds in the </a:t>
            </a:r>
            <a:r>
              <a:rPr lang="en-US" sz="1400" dirty="0" smtClean="0">
                <a:solidFill>
                  <a:srgbClr val="575757"/>
                </a:solidFill>
                <a:latin typeface="Verdana" panose="020B0604030504040204" pitchFamily="34" charset="0"/>
              </a:rPr>
              <a:t>Euro-Zone </a:t>
            </a:r>
            <a:r>
              <a:rPr lang="en-US" sz="1400" dirty="0">
                <a:solidFill>
                  <a:srgbClr val="575757"/>
                </a:solidFill>
                <a:latin typeface="Verdana" panose="020B0604030504040204" pitchFamily="34" charset="0"/>
              </a:rPr>
              <a:t>increased significantly</a:t>
            </a:r>
            <a:r>
              <a:rPr lang="en-US" sz="1400" dirty="0" smtClean="0">
                <a:solidFill>
                  <a:srgbClr val="575757"/>
                </a:solidFill>
                <a:latin typeface="Verdana" panose="020B0604030504040204" pitchFamily="34" charset="0"/>
              </a:rPr>
              <a:t>. This increase due to an increase in market risk premiums during Corona crisis. We have observed a much higher distribution of yields. </a:t>
            </a:r>
            <a:endParaRPr lang="en-US" sz="1400" dirty="0">
              <a:solidFill>
                <a:srgbClr val="575757"/>
              </a:solidFill>
              <a:latin typeface="Verdana" panose="020B0604030504040204" pitchFamily="34" charset="0"/>
            </a:endParaRPr>
          </a:p>
        </p:txBody>
      </p:sp>
      <p:sp>
        <p:nvSpPr>
          <p:cNvPr id="5" name="SlideTitle"/>
          <p:cNvSpPr/>
          <p:nvPr/>
        </p:nvSpPr>
        <p:spPr bwMode="gray">
          <a:xfrm>
            <a:off x="449993" y="647990"/>
            <a:ext cx="9791843" cy="431993"/>
          </a:xfrm>
          <a:prstGeom prst="rect">
            <a:avLst/>
          </a:prstGeom>
          <a:noFill/>
          <a:ln w="19050" algn="ctr">
            <a:noFill/>
            <a:miter lim="800000"/>
            <a:headEnd/>
            <a:tailEnd/>
          </a:ln>
          <a:extLst>
            <a:ext uri="{909E8E84-426E-40DD-AFC4-6F175D3DCCD1}">
              <a14:hiddenFill xmlns:a14="http://schemas.microsoft.com/office/drawing/2010/main">
                <a:solidFill>
                  <a:schemeClr val="accent3"/>
                </a:solidFill>
              </a14:hiddenFill>
            </a:ext>
          </a:extLst>
        </p:spPr>
        <p:txBody>
          <a:bodyPr wrap="square" lIns="0" tIns="0" rIns="0" bIns="0" rtlCol="0" anchor="ctr"/>
          <a:lstStyle/>
          <a:p>
            <a:r>
              <a:rPr lang="en-US" sz="2500" b="1" dirty="0">
                <a:solidFill>
                  <a:srgbClr val="C00000"/>
                </a:solidFill>
                <a:latin typeface="Roboto" panose="02000000000000000000" pitchFamily="2" charset="0"/>
                <a:ea typeface="Roboto" panose="02000000000000000000" pitchFamily="2" charset="0"/>
              </a:rPr>
              <a:t>Corporate yields in </a:t>
            </a:r>
            <a:r>
              <a:rPr lang="en-US" sz="2500" b="1" dirty="0" smtClean="0">
                <a:solidFill>
                  <a:srgbClr val="C00000"/>
                </a:solidFill>
                <a:latin typeface="Roboto" panose="02000000000000000000" pitchFamily="2" charset="0"/>
                <a:ea typeface="Roboto" panose="02000000000000000000" pitchFamily="2" charset="0"/>
              </a:rPr>
              <a:t>the Corona </a:t>
            </a:r>
            <a:r>
              <a:rPr lang="en-US" sz="2500" b="1" dirty="0">
                <a:solidFill>
                  <a:srgbClr val="C00000"/>
                </a:solidFill>
                <a:latin typeface="Roboto" panose="02000000000000000000" pitchFamily="2" charset="0"/>
                <a:ea typeface="Roboto" panose="02000000000000000000" pitchFamily="2" charset="0"/>
              </a:rPr>
              <a:t>crisis</a:t>
            </a:r>
            <a:endParaRPr lang="en-GB" sz="2500" b="1" dirty="0">
              <a:solidFill>
                <a:srgbClr val="C00000"/>
              </a:solidFill>
              <a:latin typeface="Roboto" panose="02000000000000000000" pitchFamily="2" charset="0"/>
              <a:ea typeface="Roboto" panose="02000000000000000000" pitchFamily="2" charset="0"/>
            </a:endParaRPr>
          </a:p>
        </p:txBody>
      </p:sp>
      <p:sp>
        <p:nvSpPr>
          <p:cNvPr id="6" name="5A4F617F44473CFF4A2DAA7F251061FF"/>
          <p:cNvSpPr txBox="1"/>
          <p:nvPr/>
        </p:nvSpPr>
        <p:spPr>
          <a:xfrm>
            <a:off x="4181228" y="1943100"/>
            <a:ext cx="3800722" cy="2186815"/>
          </a:xfrm>
          <a:prstGeom prst="rect">
            <a:avLst/>
          </a:prstGeom>
          <a:noFill/>
        </p:spPr>
        <p:txBody>
          <a:bodyPr vert="horz" wrap="square" lIns="107998" tIns="107998" rIns="0" bIns="0" rtlCol="0">
            <a:noAutofit/>
          </a:bodyPr>
          <a:lstStyle/>
          <a:p>
            <a:pPr algn="just" defTabSz="180181">
              <a:spcAft>
                <a:spcPts val="600"/>
              </a:spcAft>
              <a:defRPr/>
            </a:pPr>
            <a:r>
              <a:rPr lang="en-US" sz="800" b="1" dirty="0" smtClean="0">
                <a:solidFill>
                  <a:srgbClr val="000000"/>
                </a:solidFill>
                <a:latin typeface="Verdana" panose="020B0604030504040204" pitchFamily="34" charset="0"/>
                <a:ea typeface="Verdana" panose="020B0604030504040204" pitchFamily="34" charset="0"/>
              </a:rPr>
              <a:t>Yields of the </a:t>
            </a:r>
            <a:r>
              <a:rPr lang="en-US" sz="800" b="1" dirty="0" err="1" smtClean="0">
                <a:solidFill>
                  <a:srgbClr val="000000"/>
                </a:solidFill>
                <a:latin typeface="Verdana" panose="020B0604030504040204" pitchFamily="34" charset="0"/>
                <a:ea typeface="Verdana" panose="020B0604030504040204" pitchFamily="34" charset="0"/>
              </a:rPr>
              <a:t>iBoxx</a:t>
            </a:r>
            <a:r>
              <a:rPr lang="en-US" sz="800" b="1" dirty="0" smtClean="0">
                <a:solidFill>
                  <a:srgbClr val="000000"/>
                </a:solidFill>
                <a:latin typeface="Verdana" panose="020B0604030504040204" pitchFamily="34" charset="0"/>
                <a:ea typeface="Verdana" panose="020B0604030504040204" pitchFamily="34" charset="0"/>
              </a:rPr>
              <a:t> € Corporates AA</a:t>
            </a:r>
          </a:p>
          <a:p>
            <a:pPr marL="171450" lvl="0" indent="-171450" algn="just" defTabSz="180181">
              <a:spcAft>
                <a:spcPts val="600"/>
              </a:spcAft>
              <a:buFont typeface="Arial" panose="020B0604020202020204" pitchFamily="34" charset="0"/>
              <a:buChar char="•"/>
              <a:defRPr/>
            </a:pPr>
            <a:r>
              <a:rPr lang="en-US" sz="800" dirty="0" smtClean="0">
                <a:solidFill>
                  <a:srgbClr val="000000"/>
                </a:solidFill>
                <a:latin typeface="Verdana" panose="020B0604030504040204" pitchFamily="34" charset="0"/>
                <a:ea typeface="Verdana" panose="020B0604030504040204" pitchFamily="34" charset="0"/>
              </a:rPr>
              <a:t>The </a:t>
            </a:r>
            <a:r>
              <a:rPr lang="en-US" sz="800" dirty="0" err="1" smtClean="0">
                <a:solidFill>
                  <a:srgbClr val="000000"/>
                </a:solidFill>
                <a:latin typeface="Verdana" panose="020B0604030504040204" pitchFamily="34" charset="0"/>
                <a:ea typeface="Verdana" panose="020B0604030504040204" pitchFamily="34" charset="0"/>
              </a:rPr>
              <a:t>iBoxx</a:t>
            </a:r>
            <a:r>
              <a:rPr lang="en-US" sz="800" dirty="0" smtClean="0">
                <a:solidFill>
                  <a:srgbClr val="000000"/>
                </a:solidFill>
                <a:latin typeface="Verdana" panose="020B0604030504040204" pitchFamily="34" charset="0"/>
                <a:ea typeface="Verdana" panose="020B0604030504040204" pitchFamily="34" charset="0"/>
              </a:rPr>
              <a:t> € Corporate AA </a:t>
            </a:r>
            <a:r>
              <a:rPr lang="en-US" sz="800" dirty="0">
                <a:solidFill>
                  <a:srgbClr val="000000"/>
                </a:solidFill>
                <a:latin typeface="Verdana" panose="020B0604030504040204" pitchFamily="34" charset="0"/>
                <a:ea typeface="Verdana" panose="020B0604030504040204" pitchFamily="34" charset="0"/>
              </a:rPr>
              <a:t>index is generally accepted as a benchmark </a:t>
            </a:r>
            <a:r>
              <a:rPr lang="en-US" sz="800" dirty="0" smtClean="0">
                <a:solidFill>
                  <a:srgbClr val="000000"/>
                </a:solidFill>
                <a:latin typeface="Verdana" panose="020B0604030504040204" pitchFamily="34" charset="0"/>
                <a:ea typeface="Verdana" panose="020B0604030504040204" pitchFamily="34" charset="0"/>
              </a:rPr>
              <a:t>portfolio for selecting discount rates in accordance with IAS19.78 </a:t>
            </a:r>
            <a:r>
              <a:rPr lang="en-US" sz="800" dirty="0">
                <a:solidFill>
                  <a:srgbClr val="000000"/>
                </a:solidFill>
                <a:latin typeface="Verdana" panose="020B0604030504040204" pitchFamily="34" charset="0"/>
                <a:ea typeface="Verdana" panose="020B0604030504040204" pitchFamily="34" charset="0"/>
              </a:rPr>
              <a:t>for the valuation of </a:t>
            </a:r>
            <a:r>
              <a:rPr lang="en-US" sz="800" dirty="0" smtClean="0">
                <a:solidFill>
                  <a:srgbClr val="000000"/>
                </a:solidFill>
                <a:latin typeface="Verdana" panose="020B0604030504040204" pitchFamily="34" charset="0"/>
                <a:ea typeface="Verdana" panose="020B0604030504040204" pitchFamily="34" charset="0"/>
              </a:rPr>
              <a:t>pension obligations </a:t>
            </a:r>
            <a:r>
              <a:rPr lang="en-US" sz="800" dirty="0">
                <a:solidFill>
                  <a:srgbClr val="000000"/>
                </a:solidFill>
                <a:latin typeface="Verdana" panose="020B0604030504040204" pitchFamily="34" charset="0"/>
                <a:ea typeface="Verdana" panose="020B0604030504040204" pitchFamily="34" charset="0"/>
              </a:rPr>
              <a:t>in the </a:t>
            </a:r>
            <a:r>
              <a:rPr lang="en-US" sz="800" dirty="0" smtClean="0">
                <a:solidFill>
                  <a:srgbClr val="000000"/>
                </a:solidFill>
                <a:latin typeface="Verdana" panose="020B0604030504040204" pitchFamily="34" charset="0"/>
                <a:ea typeface="Verdana" panose="020B0604030504040204" pitchFamily="34" charset="0"/>
              </a:rPr>
              <a:t>Euro-Zone.</a:t>
            </a:r>
          </a:p>
          <a:p>
            <a:pPr marL="171450" lvl="0" indent="-171450" algn="just" defTabSz="180181">
              <a:spcAft>
                <a:spcPts val="600"/>
              </a:spcAft>
              <a:buFont typeface="Arial" panose="020B0604020202020204" pitchFamily="34" charset="0"/>
              <a:buChar char="•"/>
              <a:defRPr/>
            </a:pPr>
            <a:r>
              <a:rPr lang="en-US" sz="800" dirty="0" smtClean="0">
                <a:solidFill>
                  <a:srgbClr val="000000"/>
                </a:solidFill>
                <a:latin typeface="Verdana" panose="020B0604030504040204" pitchFamily="34" charset="0"/>
                <a:ea typeface="Verdana" panose="020B0604030504040204" pitchFamily="34" charset="0"/>
              </a:rPr>
              <a:t>We observed that Corona crisis leads to a significant </a:t>
            </a:r>
            <a:r>
              <a:rPr lang="en-US" sz="800" dirty="0">
                <a:solidFill>
                  <a:srgbClr val="000000"/>
                </a:solidFill>
                <a:latin typeface="Verdana" panose="020B0604030504040204" pitchFamily="34" charset="0"/>
                <a:ea typeface="Verdana" panose="020B0604030504040204" pitchFamily="34" charset="0"/>
              </a:rPr>
              <a:t>drop in rates</a:t>
            </a:r>
            <a:r>
              <a:rPr lang="en-US" sz="800" dirty="0" smtClean="0">
                <a:solidFill>
                  <a:srgbClr val="000000"/>
                </a:solidFill>
                <a:latin typeface="Verdana" panose="020B0604030504040204" pitchFamily="34" charset="0"/>
                <a:ea typeface="Verdana" panose="020B0604030504040204" pitchFamily="34" charset="0"/>
              </a:rPr>
              <a:t>. It </a:t>
            </a:r>
            <a:r>
              <a:rPr lang="en-US" sz="800" dirty="0">
                <a:solidFill>
                  <a:srgbClr val="000000"/>
                </a:solidFill>
                <a:latin typeface="Verdana" panose="020B0604030504040204" pitchFamily="34" charset="0"/>
                <a:ea typeface="Verdana" panose="020B0604030504040204" pitchFamily="34" charset="0"/>
              </a:rPr>
              <a:t>is not possible to say whether the current spike in yields is a short-term issue or indicating a fundamental change in the </a:t>
            </a:r>
            <a:r>
              <a:rPr lang="en-US" sz="800" dirty="0" smtClean="0">
                <a:solidFill>
                  <a:srgbClr val="000000"/>
                </a:solidFill>
                <a:latin typeface="Verdana" panose="020B0604030504040204" pitchFamily="34" charset="0"/>
                <a:ea typeface="Verdana" panose="020B0604030504040204" pitchFamily="34" charset="0"/>
              </a:rPr>
              <a:t>market.</a:t>
            </a:r>
          </a:p>
          <a:p>
            <a:pPr marL="171450" lvl="0" indent="-171450" algn="just" defTabSz="180181">
              <a:spcAft>
                <a:spcPts val="600"/>
              </a:spcAft>
              <a:buFont typeface="Arial" panose="020B0604020202020204" pitchFamily="34" charset="0"/>
              <a:buChar char="•"/>
              <a:defRPr/>
            </a:pPr>
            <a:r>
              <a:rPr lang="en-US" sz="800" dirty="0" smtClean="0">
                <a:solidFill>
                  <a:srgbClr val="000000"/>
                </a:solidFill>
                <a:latin typeface="Verdana" panose="020B0604030504040204" pitchFamily="34" charset="0"/>
                <a:ea typeface="Verdana" panose="020B0604030504040204" pitchFamily="34" charset="0"/>
              </a:rPr>
              <a:t>We observe a scattering of the yield cloud into two sub-clouds, which might be interpreted as “true AA” bonds and a group of bonds which could be downgraded in near future. </a:t>
            </a:r>
          </a:p>
          <a:p>
            <a:pPr marL="171450" lvl="0" indent="-171450" algn="just" defTabSz="180181">
              <a:spcAft>
                <a:spcPts val="600"/>
              </a:spcAft>
              <a:buFont typeface="Arial" panose="020B0604020202020204" pitchFamily="34" charset="0"/>
              <a:buChar char="•"/>
              <a:defRPr/>
            </a:pPr>
            <a:r>
              <a:rPr lang="en-US" sz="800" dirty="0">
                <a:solidFill>
                  <a:srgbClr val="000000"/>
                </a:solidFill>
                <a:latin typeface="Verdana" panose="020B0604030504040204" pitchFamily="34" charset="0"/>
                <a:ea typeface="Verdana" panose="020B0604030504040204" pitchFamily="34" charset="0"/>
              </a:rPr>
              <a:t>There are </a:t>
            </a:r>
            <a:r>
              <a:rPr lang="en-US" sz="800" dirty="0" smtClean="0">
                <a:solidFill>
                  <a:srgbClr val="000000"/>
                </a:solidFill>
                <a:latin typeface="Verdana" panose="020B0604030504040204" pitchFamily="34" charset="0"/>
                <a:ea typeface="Verdana" panose="020B0604030504040204" pitchFamily="34" charset="0"/>
              </a:rPr>
              <a:t>currently discussions </a:t>
            </a:r>
            <a:r>
              <a:rPr lang="en-US" sz="800" dirty="0">
                <a:solidFill>
                  <a:srgbClr val="000000"/>
                </a:solidFill>
                <a:latin typeface="Verdana" panose="020B0604030504040204" pitchFamily="34" charset="0"/>
                <a:ea typeface="Verdana" panose="020B0604030504040204" pitchFamily="34" charset="0"/>
              </a:rPr>
              <a:t>about whether the latter group could be excluded from the bond universe. We believe that this is </a:t>
            </a:r>
            <a:r>
              <a:rPr lang="en-US" sz="800" dirty="0" smtClean="0">
                <a:solidFill>
                  <a:srgbClr val="000000"/>
                </a:solidFill>
                <a:latin typeface="Verdana" panose="020B0604030504040204" pitchFamily="34" charset="0"/>
                <a:ea typeface="Verdana" panose="020B0604030504040204" pitchFamily="34" charset="0"/>
              </a:rPr>
              <a:t>not warranted (the same discussion took place after the finance crisis).</a:t>
            </a:r>
          </a:p>
        </p:txBody>
      </p:sp>
      <p:cxnSp>
        <p:nvCxnSpPr>
          <p:cNvPr id="8" name="26A63B7F632AAEFF1CB547F615F63FF"/>
          <p:cNvCxnSpPr/>
          <p:nvPr/>
        </p:nvCxnSpPr>
        <p:spPr>
          <a:xfrm>
            <a:off x="4181228" y="1943100"/>
            <a:ext cx="380072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5"/>
          <a:stretch>
            <a:fillRect/>
          </a:stretch>
        </p:blipFill>
        <p:spPr>
          <a:xfrm>
            <a:off x="830999" y="4286834"/>
            <a:ext cx="2864702" cy="2184304"/>
          </a:xfrm>
          <a:prstGeom prst="rect">
            <a:avLst/>
          </a:prstGeom>
        </p:spPr>
      </p:pic>
      <p:pic>
        <p:nvPicPr>
          <p:cNvPr id="26" name="Picture 25"/>
          <p:cNvPicPr>
            <a:picLocks noChangeAspect="1"/>
          </p:cNvPicPr>
          <p:nvPr/>
        </p:nvPicPr>
        <p:blipFill>
          <a:blip r:embed="rId6"/>
          <a:stretch>
            <a:fillRect/>
          </a:stretch>
        </p:blipFill>
        <p:spPr>
          <a:xfrm>
            <a:off x="4457197" y="4286834"/>
            <a:ext cx="2977908" cy="2270622"/>
          </a:xfrm>
          <a:prstGeom prst="rect">
            <a:avLst/>
          </a:prstGeom>
        </p:spPr>
      </p:pic>
      <p:sp>
        <p:nvSpPr>
          <p:cNvPr id="2" name="Right Arrow 1"/>
          <p:cNvSpPr/>
          <p:nvPr/>
        </p:nvSpPr>
        <p:spPr>
          <a:xfrm>
            <a:off x="3955312" y="4976037"/>
            <a:ext cx="225916" cy="6025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7690328" y="4976038"/>
            <a:ext cx="225916" cy="6025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1325526" y="2523460"/>
            <a:ext cx="1630325" cy="10419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647814" y="4976037"/>
            <a:ext cx="1169581" cy="1034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8895907" y="5202865"/>
            <a:ext cx="1495646" cy="928577"/>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7"/>
          <a:stretch>
            <a:fillRect/>
          </a:stretch>
        </p:blipFill>
        <p:spPr>
          <a:xfrm>
            <a:off x="8211379" y="1943100"/>
            <a:ext cx="2864702" cy="2184304"/>
          </a:xfrm>
          <a:prstGeom prst="rect">
            <a:avLst/>
          </a:prstGeom>
        </p:spPr>
      </p:pic>
      <p:pic>
        <p:nvPicPr>
          <p:cNvPr id="11" name="Picture 10"/>
          <p:cNvPicPr>
            <a:picLocks noChangeAspect="1"/>
          </p:cNvPicPr>
          <p:nvPr/>
        </p:nvPicPr>
        <p:blipFill>
          <a:blip r:embed="rId8"/>
          <a:stretch>
            <a:fillRect/>
          </a:stretch>
        </p:blipFill>
        <p:spPr>
          <a:xfrm>
            <a:off x="830999" y="4288926"/>
            <a:ext cx="2864702" cy="2184304"/>
          </a:xfrm>
          <a:prstGeom prst="rect">
            <a:avLst/>
          </a:prstGeom>
        </p:spPr>
      </p:pic>
    </p:spTree>
    <p:extLst>
      <p:ext uri="{BB962C8B-B14F-4D97-AF65-F5344CB8AC3E}">
        <p14:creationId xmlns:p14="http://schemas.microsoft.com/office/powerpoint/2010/main" val="211128092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ster Paris 2020  -  Read-Only  -  Compatibility Mode" id="{EBEE2B36-9F3D-4344-8EF4-2B34469FF717}" vid="{14BE48C6-E6FA-4F40-A532-13646EB24AF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A056170C970F841886276A2A32C83DC" ma:contentTypeVersion="2" ma:contentTypeDescription="Create a new document." ma:contentTypeScope="" ma:versionID="97d0e5562a006cc456dd5c8761257d1a">
  <xsd:schema xmlns:xsd="http://www.w3.org/2001/XMLSchema" xmlns:xs="http://www.w3.org/2001/XMLSchema" xmlns:p="http://schemas.microsoft.com/office/2006/metadata/properties" xmlns:ns2="700aa013-af8e-43c4-8722-ec5f14effbd0" targetNamespace="http://schemas.microsoft.com/office/2006/metadata/properties" ma:root="true" ma:fieldsID="a6b72b3bed995196aad6c6b819677fb7" ns2:_="">
    <xsd:import namespace="700aa013-af8e-43c4-8722-ec5f14effbd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0aa013-af8e-43c4-8722-ec5f14effb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76183A-CCB8-44E7-B086-7D425D9B7AC4}">
  <ds:schemaRefs>
    <ds:schemaRef ds:uri="http://schemas.microsoft.com/sharepoint/v3/contenttype/forms"/>
  </ds:schemaRefs>
</ds:datastoreItem>
</file>

<file path=customXml/itemProps2.xml><?xml version="1.0" encoding="utf-8"?>
<ds:datastoreItem xmlns:ds="http://schemas.openxmlformats.org/officeDocument/2006/customXml" ds:itemID="{8CCA2546-6FBD-4385-B6E1-F2A2324BCC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0aa013-af8e-43c4-8722-ec5f14effb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0B48DA-8B2E-43AE-A759-B2B71372BF42}">
  <ds:schemaRefs>
    <ds:schemaRef ds:uri="http://purl.org/dc/terms/"/>
    <ds:schemaRef ds:uri="http://schemas.openxmlformats.org/package/2006/metadata/core-properties"/>
    <ds:schemaRef ds:uri="http://purl.org/dc/dcmitype/"/>
    <ds:schemaRef ds:uri="http://schemas.microsoft.com/office/infopath/2007/PartnerControls"/>
    <ds:schemaRef ds:uri="700aa013-af8e-43c4-8722-ec5f14effbd0"/>
    <ds:schemaRef ds:uri="http://purl.org/dc/elements/1.1/"/>
    <ds:schemaRef ds:uri="http://schemas.microsoft.com/office/2006/metadata/propertie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2499</Words>
  <Application>Microsoft Office PowerPoint</Application>
  <PresentationFormat>Widescreen</PresentationFormat>
  <Paragraphs>127</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Aharoni</vt:lpstr>
      <vt:lpstr>Arial</vt:lpstr>
      <vt:lpstr>Calibri</vt:lpstr>
      <vt:lpstr>Calibri Light</vt:lpstr>
      <vt:lpstr>Roboto</vt:lpstr>
      <vt:lpstr>Verdana</vt:lpstr>
      <vt:lpstr>Wingdings</vt:lpstr>
      <vt:lpstr>Wingdings 2</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Samuel CYWIE</dc:creator>
  <cp:lastModifiedBy>Devlin, Peter</cp:lastModifiedBy>
  <cp:revision>81</cp:revision>
  <cp:lastPrinted>2020-04-23T11:38:39Z</cp:lastPrinted>
  <dcterms:created xsi:type="dcterms:W3CDTF">2020-01-19T10:38:42Z</dcterms:created>
  <dcterms:modified xsi:type="dcterms:W3CDTF">2020-04-24T09:26:08Z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0x0101001A056170C970F841886276A2A32C83DC</vt:lpwstr>
  </property>
</Properties>
</file>