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32" r:id="rId2"/>
  </p:sldMasterIdLst>
  <p:notesMasterIdLst>
    <p:notesMasterId r:id="rId16"/>
  </p:notesMasterIdLst>
  <p:sldIdLst>
    <p:sldId id="256" r:id="rId3"/>
    <p:sldId id="257" r:id="rId4"/>
    <p:sldId id="262" r:id="rId5"/>
    <p:sldId id="272" r:id="rId6"/>
    <p:sldId id="266" r:id="rId7"/>
    <p:sldId id="273" r:id="rId8"/>
    <p:sldId id="270" r:id="rId9"/>
    <p:sldId id="274" r:id="rId10"/>
    <p:sldId id="278" r:id="rId11"/>
    <p:sldId id="275" r:id="rId12"/>
    <p:sldId id="276" r:id="rId13"/>
    <p:sldId id="259" r:id="rId14"/>
    <p:sldId id="261" r:id="rId15"/>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FE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8" d="100"/>
          <a:sy n="68" d="100"/>
        </p:scale>
        <p:origin x="5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347E66-B7F6-4320-84C4-8B6441025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5A83FD2B-E4FB-4F23-9C9A-C24B51A2E1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17798B-10C1-4332-975C-D486B5839916}" type="datetimeFigureOut">
              <a:rPr lang="fr-FR"/>
              <a:pPr>
                <a:defRPr/>
              </a:pPr>
              <a:t>18/04/2020</a:t>
            </a:fld>
            <a:endParaRPr lang="fr-FR"/>
          </a:p>
        </p:txBody>
      </p:sp>
      <p:sp>
        <p:nvSpPr>
          <p:cNvPr id="4" name="Espace réservé de l'image des diapositives 3">
            <a:extLst>
              <a:ext uri="{FF2B5EF4-FFF2-40B4-BE49-F238E27FC236}">
                <a16:creationId xmlns:a16="http://schemas.microsoft.com/office/drawing/2014/main" id="{7D0BE945-82FC-4935-A3CC-B856232D30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98F55018-D6AD-44C5-A1CC-DD10EF2DC8F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A74EE44-0531-4EBD-BE49-00B1770196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8DC9FF4-C31E-4C40-AED3-7736697D5B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48409E-B983-4D78-8B12-3F08006A05FA}" type="slidenum">
              <a:rPr lang="fr-FR"/>
              <a:pPr>
                <a:defRPr/>
              </a:pPr>
              <a:t>‹Nr.›</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8409E-B983-4D78-8B12-3F08006A05F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634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8409E-B983-4D78-8B12-3F08006A05F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002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r>
              <a:rPr lang="en-US"/>
              <a:t>Michael Fackler: Premium rating without losses</a:t>
            </a: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‹Nr.›</a:t>
            </a:fld>
            <a:endParaRPr lang="fr-FR"/>
          </a:p>
        </p:txBody>
      </p:sp>
    </p:spTree>
    <p:extLst>
      <p:ext uri="{BB962C8B-B14F-4D97-AF65-F5344CB8AC3E}">
        <p14:creationId xmlns:p14="http://schemas.microsoft.com/office/powerpoint/2010/main" val="34647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r>
              <a:rPr lang="en-US"/>
              <a:t>Michael Fackler: Premium rating without losses</a:t>
            </a: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‹Nr.›</a:t>
            </a:fld>
            <a:endParaRPr lang="fr-FR"/>
          </a:p>
        </p:txBody>
      </p:sp>
    </p:spTree>
    <p:extLst>
      <p:ext uri="{BB962C8B-B14F-4D97-AF65-F5344CB8AC3E}">
        <p14:creationId xmlns:p14="http://schemas.microsoft.com/office/powerpoint/2010/main" val="31802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r>
              <a:rPr lang="en-US"/>
              <a:t>Michael Fackler: Premium rating without losses</a:t>
            </a: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‹Nr.›</a:t>
            </a:fld>
            <a:endParaRPr lang="fr-FR"/>
          </a:p>
        </p:txBody>
      </p:sp>
    </p:spTree>
    <p:extLst>
      <p:ext uri="{BB962C8B-B14F-4D97-AF65-F5344CB8AC3E}">
        <p14:creationId xmlns:p14="http://schemas.microsoft.com/office/powerpoint/2010/main" val="305557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r>
              <a:rPr lang="fr-FR"/>
              <a:t>Michael Fackler: Premium rating without losses</a:t>
            </a: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‹Nr.›</a:t>
            </a:fld>
            <a:endParaRPr lang="fr-FR"/>
          </a:p>
        </p:txBody>
      </p:sp>
    </p:spTree>
    <p:extLst>
      <p:ext uri="{BB962C8B-B14F-4D97-AF65-F5344CB8AC3E}">
        <p14:creationId xmlns:p14="http://schemas.microsoft.com/office/powerpoint/2010/main" val="2336520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r>
              <a:rPr lang="fr-FR"/>
              <a:t>Michael Fackler: Premium rating without losses</a:t>
            </a: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‹Nr.›</a:t>
            </a:fld>
            <a:endParaRPr lang="fr-FR"/>
          </a:p>
        </p:txBody>
      </p:sp>
    </p:spTree>
    <p:extLst>
      <p:ext uri="{BB962C8B-B14F-4D97-AF65-F5344CB8AC3E}">
        <p14:creationId xmlns:p14="http://schemas.microsoft.com/office/powerpoint/2010/main" val="1998543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r>
              <a:rPr lang="fr-FR"/>
              <a:t>Michael Fackler: Premium rating without losses</a:t>
            </a: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‹Nr.›</a:t>
            </a:fld>
            <a:endParaRPr lang="fr-FR"/>
          </a:p>
        </p:txBody>
      </p:sp>
    </p:spTree>
    <p:extLst>
      <p:ext uri="{BB962C8B-B14F-4D97-AF65-F5344CB8AC3E}">
        <p14:creationId xmlns:p14="http://schemas.microsoft.com/office/powerpoint/2010/main" val="50748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r>
              <a:rPr lang="fr-FR"/>
              <a:t>Michael Fackler: Premium rating without losses</a:t>
            </a: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‹Nr.›</a:t>
            </a:fld>
            <a:endParaRPr lang="fr-FR"/>
          </a:p>
        </p:txBody>
      </p:sp>
    </p:spTree>
    <p:extLst>
      <p:ext uri="{BB962C8B-B14F-4D97-AF65-F5344CB8AC3E}">
        <p14:creationId xmlns:p14="http://schemas.microsoft.com/office/powerpoint/2010/main" val="4163609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r>
              <a:rPr lang="fr-FR"/>
              <a:t>Michael Fackler: Premium rating without losses</a:t>
            </a: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‹Nr.›</a:t>
            </a:fld>
            <a:endParaRPr lang="fr-FR"/>
          </a:p>
        </p:txBody>
      </p:sp>
    </p:spTree>
    <p:extLst>
      <p:ext uri="{BB962C8B-B14F-4D97-AF65-F5344CB8AC3E}">
        <p14:creationId xmlns:p14="http://schemas.microsoft.com/office/powerpoint/2010/main" val="2501951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r>
              <a:rPr lang="fr-FR"/>
              <a:t>Michael Fackler: Premium rating without losses</a:t>
            </a: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‹Nr.›</a:t>
            </a:fld>
            <a:endParaRPr lang="fr-FR"/>
          </a:p>
        </p:txBody>
      </p:sp>
    </p:spTree>
    <p:extLst>
      <p:ext uri="{BB962C8B-B14F-4D97-AF65-F5344CB8AC3E}">
        <p14:creationId xmlns:p14="http://schemas.microsoft.com/office/powerpoint/2010/main" val="771331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r>
              <a:rPr lang="fr-FR"/>
              <a:t>Michael Fackler: Premium rating without losses</a:t>
            </a: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‹Nr.›</a:t>
            </a:fld>
            <a:endParaRPr lang="fr-FR"/>
          </a:p>
        </p:txBody>
      </p:sp>
    </p:spTree>
    <p:extLst>
      <p:ext uri="{BB962C8B-B14F-4D97-AF65-F5344CB8AC3E}">
        <p14:creationId xmlns:p14="http://schemas.microsoft.com/office/powerpoint/2010/main" val="640693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r>
              <a:rPr lang="fr-FR"/>
              <a:t>Michael Fackler: Premium rating without losses</a:t>
            </a: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‹Nr.›</a:t>
            </a:fld>
            <a:endParaRPr lang="fr-FR"/>
          </a:p>
        </p:txBody>
      </p:sp>
    </p:spTree>
    <p:extLst>
      <p:ext uri="{BB962C8B-B14F-4D97-AF65-F5344CB8AC3E}">
        <p14:creationId xmlns:p14="http://schemas.microsoft.com/office/powerpoint/2010/main" val="8169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r>
              <a:rPr lang="en-US"/>
              <a:t>Michael Fackler: Premium rating without losses</a:t>
            </a: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‹Nr.›</a:t>
            </a:fld>
            <a:endParaRPr lang="fr-FR"/>
          </a:p>
        </p:txBody>
      </p:sp>
    </p:spTree>
    <p:extLst>
      <p:ext uri="{BB962C8B-B14F-4D97-AF65-F5344CB8AC3E}">
        <p14:creationId xmlns:p14="http://schemas.microsoft.com/office/powerpoint/2010/main" val="1077731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r>
              <a:rPr lang="fr-FR"/>
              <a:t>Michael Fackler: Premium rating without losses</a:t>
            </a: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‹Nr.›</a:t>
            </a:fld>
            <a:endParaRPr lang="fr-FR"/>
          </a:p>
        </p:txBody>
      </p:sp>
    </p:spTree>
    <p:extLst>
      <p:ext uri="{BB962C8B-B14F-4D97-AF65-F5344CB8AC3E}">
        <p14:creationId xmlns:p14="http://schemas.microsoft.com/office/powerpoint/2010/main" val="65817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r>
              <a:rPr lang="fr-FR"/>
              <a:t>Michael Fackler: Premium rating without losses</a:t>
            </a: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‹Nr.›</a:t>
            </a:fld>
            <a:endParaRPr lang="fr-FR"/>
          </a:p>
        </p:txBody>
      </p:sp>
    </p:spTree>
    <p:extLst>
      <p:ext uri="{BB962C8B-B14F-4D97-AF65-F5344CB8AC3E}">
        <p14:creationId xmlns:p14="http://schemas.microsoft.com/office/powerpoint/2010/main" val="1068001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r>
              <a:rPr lang="fr-FR"/>
              <a:t>Michael Fackler: Premium rating without losses</a:t>
            </a: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‹Nr.›</a:t>
            </a:fld>
            <a:endParaRPr lang="fr-FR"/>
          </a:p>
        </p:txBody>
      </p:sp>
    </p:spTree>
    <p:extLst>
      <p:ext uri="{BB962C8B-B14F-4D97-AF65-F5344CB8AC3E}">
        <p14:creationId xmlns:p14="http://schemas.microsoft.com/office/powerpoint/2010/main" val="262185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r>
              <a:rPr lang="en-US"/>
              <a:t>Michael Fackler: Premium rating without losses</a:t>
            </a: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‹Nr.›</a:t>
            </a:fld>
            <a:endParaRPr lang="fr-FR"/>
          </a:p>
        </p:txBody>
      </p:sp>
    </p:spTree>
    <p:extLst>
      <p:ext uri="{BB962C8B-B14F-4D97-AF65-F5344CB8AC3E}">
        <p14:creationId xmlns:p14="http://schemas.microsoft.com/office/powerpoint/2010/main" val="187829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r>
              <a:rPr lang="en-US"/>
              <a:t>Michael Fackler: Premium rating without losses</a:t>
            </a: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‹Nr.›</a:t>
            </a:fld>
            <a:endParaRPr lang="fr-FR"/>
          </a:p>
        </p:txBody>
      </p:sp>
    </p:spTree>
    <p:extLst>
      <p:ext uri="{BB962C8B-B14F-4D97-AF65-F5344CB8AC3E}">
        <p14:creationId xmlns:p14="http://schemas.microsoft.com/office/powerpoint/2010/main" val="41572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r>
              <a:rPr lang="en-US"/>
              <a:t>Michael Fackler: Premium rating without losses</a:t>
            </a: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‹Nr.›</a:t>
            </a:fld>
            <a:endParaRPr lang="fr-FR"/>
          </a:p>
        </p:txBody>
      </p:sp>
    </p:spTree>
    <p:extLst>
      <p:ext uri="{BB962C8B-B14F-4D97-AF65-F5344CB8AC3E}">
        <p14:creationId xmlns:p14="http://schemas.microsoft.com/office/powerpoint/2010/main" val="11017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r>
              <a:rPr lang="en-US"/>
              <a:t>Michael Fackler: Premium rating without losses</a:t>
            </a: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‹Nr.›</a:t>
            </a:fld>
            <a:endParaRPr lang="fr-FR"/>
          </a:p>
        </p:txBody>
      </p:sp>
    </p:spTree>
    <p:extLst>
      <p:ext uri="{BB962C8B-B14F-4D97-AF65-F5344CB8AC3E}">
        <p14:creationId xmlns:p14="http://schemas.microsoft.com/office/powerpoint/2010/main" val="324279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r>
              <a:rPr lang="en-US"/>
              <a:t>Michael Fackler: Premium rating without losses</a:t>
            </a: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‹Nr.›</a:t>
            </a:fld>
            <a:endParaRPr lang="fr-FR"/>
          </a:p>
        </p:txBody>
      </p:sp>
    </p:spTree>
    <p:extLst>
      <p:ext uri="{BB962C8B-B14F-4D97-AF65-F5344CB8AC3E}">
        <p14:creationId xmlns:p14="http://schemas.microsoft.com/office/powerpoint/2010/main" val="69466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r>
              <a:rPr lang="en-US"/>
              <a:t>Michael Fackler: Premium rating without losses</a:t>
            </a: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‹Nr.›</a:t>
            </a:fld>
            <a:endParaRPr lang="fr-FR"/>
          </a:p>
        </p:txBody>
      </p:sp>
    </p:spTree>
    <p:extLst>
      <p:ext uri="{BB962C8B-B14F-4D97-AF65-F5344CB8AC3E}">
        <p14:creationId xmlns:p14="http://schemas.microsoft.com/office/powerpoint/2010/main" val="241182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r>
              <a:rPr lang="de-DE"/>
              <a:t>11-15/05/2020</a:t>
            </a:r>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r>
              <a:rPr lang="en-US"/>
              <a:t>Michael Fackler: Premium rating without losses</a:t>
            </a: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‹Nr.›</a:t>
            </a:fld>
            <a:endParaRPr lang="fr-FR"/>
          </a:p>
        </p:txBody>
      </p:sp>
    </p:spTree>
    <p:extLst>
      <p:ext uri="{BB962C8B-B14F-4D97-AF65-F5344CB8AC3E}">
        <p14:creationId xmlns:p14="http://schemas.microsoft.com/office/powerpoint/2010/main" val="3336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Michael Fackler: Premium rating without losses</a:t>
            </a: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‹Nr.›</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de-DE"/>
              <a:t>11-15/05/2020</a:t>
            </a:r>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r-FR"/>
              <a:t>Michael Fackler: Premium rating without losses</a:t>
            </a: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‹Nr.›</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extLst>
      <p:ext uri="{BB962C8B-B14F-4D97-AF65-F5344CB8AC3E}">
        <p14:creationId xmlns:p14="http://schemas.microsoft.com/office/powerpoint/2010/main" val="30305979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name@organisation.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institutdesactuaires.com/" TargetMode="External"/><Relationship Id="rId4" Type="http://schemas.openxmlformats.org/officeDocument/2006/relationships/hyperlink" Target="mailto:ichael_fackl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100" name="ZoneTexte 5">
            <a:extLst>
              <a:ext uri="{FF2B5EF4-FFF2-40B4-BE49-F238E27FC236}">
                <a16:creationId xmlns:a16="http://schemas.microsoft.com/office/drawing/2014/main" id="{F00A1025-FDFB-47F3-8B82-A0DBD3A44AA6}"/>
              </a:ext>
            </a:extLst>
          </p:cNvPr>
          <p:cNvSpPr txBox="1">
            <a:spLocks noChangeArrowheads="1"/>
          </p:cNvSpPr>
          <p:nvPr/>
        </p:nvSpPr>
        <p:spPr bwMode="auto">
          <a:xfrm>
            <a:off x="447675" y="2358740"/>
            <a:ext cx="1090136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en-US" altLang="fr-FR" sz="3600" b="1" dirty="0">
                <a:solidFill>
                  <a:srgbClr val="C00000"/>
                </a:solidFill>
                <a:latin typeface="Roboto" panose="02000000000000000000" pitchFamily="2" charset="0"/>
                <a:ea typeface="Roboto" panose="02000000000000000000" pitchFamily="2" charset="0"/>
              </a:rPr>
              <a:t>Premium rating without losses: </a:t>
            </a:r>
          </a:p>
          <a:p>
            <a:pPr eaLnBrk="1" hangingPunct="1">
              <a:lnSpc>
                <a:spcPct val="100000"/>
              </a:lnSpc>
              <a:spcBef>
                <a:spcPct val="0"/>
              </a:spcBef>
              <a:buSzTx/>
              <a:buFontTx/>
              <a:buNone/>
            </a:pPr>
            <a:r>
              <a:rPr lang="en-US" altLang="fr-FR" sz="3200" b="1" dirty="0">
                <a:solidFill>
                  <a:srgbClr val="C00000"/>
                </a:solidFill>
                <a:latin typeface="Roboto" panose="02000000000000000000" pitchFamily="2" charset="0"/>
                <a:ea typeface="Roboto" panose="02000000000000000000" pitchFamily="2" charset="0"/>
              </a:rPr>
              <a:t>how to estimate the loss frequency of loss-free risks</a:t>
            </a:r>
          </a:p>
        </p:txBody>
      </p:sp>
      <p:sp>
        <p:nvSpPr>
          <p:cNvPr id="4101" name="Inhaltsplatzhalter 15">
            <a:extLst>
              <a:ext uri="{FF2B5EF4-FFF2-40B4-BE49-F238E27FC236}">
                <a16:creationId xmlns:a16="http://schemas.microsoft.com/office/drawing/2014/main" id="{892830A4-B737-494A-9055-14DEFE9D8CF1}"/>
              </a:ext>
            </a:extLst>
          </p:cNvPr>
          <p:cNvSpPr txBox="1">
            <a:spLocks noChangeArrowheads="1"/>
          </p:cNvSpPr>
          <p:nvPr/>
        </p:nvSpPr>
        <p:spPr bwMode="auto">
          <a:xfrm>
            <a:off x="447675" y="4314825"/>
            <a:ext cx="69246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buSzTx/>
              <a:buNone/>
            </a:pPr>
            <a:r>
              <a:rPr lang="en-US" altLang="fr-FR" sz="2400" b="1" dirty="0">
                <a:latin typeface="Calibri" panose="020F0502020204030204" pitchFamily="34" charset="0"/>
              </a:rPr>
              <a:t>Michael Fackler, </a:t>
            </a:r>
            <a:br>
              <a:rPr lang="en-US" altLang="fr-FR" sz="2400" b="1" dirty="0">
                <a:latin typeface="Calibri" panose="020F0502020204030204" pitchFamily="34" charset="0"/>
              </a:rPr>
            </a:br>
            <a:r>
              <a:rPr lang="en-US" altLang="fr-FR" sz="2400" b="1" dirty="0">
                <a:latin typeface="Calibri" panose="020F0502020204030204" pitchFamily="34" charset="0"/>
              </a:rPr>
              <a:t>independent consulting actuary</a:t>
            </a:r>
          </a:p>
          <a:p>
            <a:pPr eaLnBrk="1" hangingPunct="1">
              <a:buSzTx/>
              <a:buFont typeface="Arial" panose="020B0604020202020204" pitchFamily="34" charset="0"/>
              <a:buNone/>
            </a:pPr>
            <a:endParaRPr lang="en-US" altLang="fr-FR" sz="2400" dirty="0">
              <a:latin typeface="Calibri" panose="020F0502020204030204" pitchFamily="34" charset="0"/>
            </a:endParaRPr>
          </a:p>
          <a:p>
            <a:pPr eaLnBrk="1" hangingPunct="1">
              <a:buSzTx/>
              <a:buFont typeface="Arial" panose="020B0604020202020204" pitchFamily="34" charset="0"/>
              <a:buNone/>
            </a:pPr>
            <a:r>
              <a:rPr lang="en-US" altLang="fr-FR" sz="2400" b="1" dirty="0">
                <a:latin typeface="Calibri" panose="020F0502020204030204" pitchFamily="34" charset="0"/>
              </a:rPr>
              <a:t>May 11</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 May 15</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2020 </a:t>
            </a:r>
          </a:p>
        </p:txBody>
      </p:sp>
      <p:pic>
        <p:nvPicPr>
          <p:cNvPr id="4" name="Picture 3" descr="A close up of a logo&#10;&#10;Description automatically generated">
            <a:extLst>
              <a:ext uri="{FF2B5EF4-FFF2-40B4-BE49-F238E27FC236}">
                <a16:creationId xmlns:a16="http://schemas.microsoft.com/office/drawing/2014/main" id="{E9C361AA-C299-43B0-B886-A1D8BEC73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C000779A-1C48-4FA1-8BF4-D37BC3A2FD3E}"/>
              </a:ext>
            </a:extLst>
          </p:cNvPr>
          <p:cNvSpPr>
            <a:spLocks noGrp="1"/>
          </p:cNvSpPr>
          <p:nvPr>
            <p:ph type="title"/>
          </p:nvPr>
        </p:nvSpPr>
        <p:spPr>
          <a:xfrm>
            <a:off x="838200" y="365125"/>
            <a:ext cx="10515600" cy="1325563"/>
          </a:xfrm>
        </p:spPr>
        <p:txBody>
          <a:bodyPr/>
          <a:lstStyle/>
          <a:p>
            <a:r>
              <a:rPr lang="en-GB" dirty="0"/>
              <a:t>Average Loss</a:t>
            </a:r>
          </a:p>
        </p:txBody>
      </p:sp>
      <p:sp>
        <p:nvSpPr>
          <p:cNvPr id="5" name="Inhaltsplatzhalter 2">
            <a:extLst>
              <a:ext uri="{FF2B5EF4-FFF2-40B4-BE49-F238E27FC236}">
                <a16:creationId xmlns:a16="http://schemas.microsoft.com/office/drawing/2014/main" id="{78883BDA-E907-4AE7-A919-A6FD090FA87D}"/>
              </a:ext>
            </a:extLst>
          </p:cNvPr>
          <p:cNvSpPr>
            <a:spLocks noGrp="1"/>
          </p:cNvSpPr>
          <p:nvPr>
            <p:ph idx="1"/>
          </p:nvPr>
        </p:nvSpPr>
        <p:spPr>
          <a:xfrm>
            <a:off x="838200" y="1825625"/>
            <a:ext cx="10515600" cy="4351338"/>
          </a:xfrm>
        </p:spPr>
        <p:txBody>
          <a:bodyPr/>
          <a:lstStyle/>
          <a:p>
            <a:r>
              <a:rPr lang="en-GB" b="1" dirty="0"/>
              <a:t>Layers of reinsurance: </a:t>
            </a:r>
            <a:r>
              <a:rPr lang="en-GB" dirty="0"/>
              <a:t>Use single-parameter Pareto, take </a:t>
            </a:r>
            <a:r>
              <a:rPr lang="en-GB" i="1" dirty="0"/>
              <a:t>alpha</a:t>
            </a:r>
            <a:r>
              <a:rPr lang="en-GB" dirty="0"/>
              <a:t> from </a:t>
            </a:r>
            <a:r>
              <a:rPr lang="en-GB" i="1" dirty="0"/>
              <a:t>market experience</a:t>
            </a:r>
          </a:p>
          <a:p>
            <a:r>
              <a:rPr lang="en-GB" b="1" dirty="0"/>
              <a:t>Ground-up business: </a:t>
            </a:r>
            <a:br>
              <a:rPr lang="en-GB" dirty="0"/>
            </a:br>
            <a:r>
              <a:rPr lang="en-GB" dirty="0"/>
              <a:t>can be very uncertain, but </a:t>
            </a:r>
            <a:br>
              <a:rPr lang="en-GB" dirty="0"/>
            </a:br>
            <a:r>
              <a:rPr lang="en-GB" dirty="0"/>
              <a:t>low estimate possible if </a:t>
            </a:r>
            <a:r>
              <a:rPr lang="en-GB" dirty="0" err="1"/>
              <a:t>bordero</a:t>
            </a:r>
            <a:r>
              <a:rPr lang="en-GB" dirty="0"/>
              <a:t> </a:t>
            </a:r>
            <a:br>
              <a:rPr lang="en-GB" dirty="0"/>
            </a:br>
            <a:r>
              <a:rPr lang="en-GB" dirty="0"/>
              <a:t>of insured objects reveals that </a:t>
            </a:r>
            <a:br>
              <a:rPr lang="en-GB" dirty="0"/>
            </a:br>
            <a:r>
              <a:rPr lang="en-GB" dirty="0"/>
              <a:t>most objects are much smaller </a:t>
            </a:r>
            <a:br>
              <a:rPr lang="en-GB" dirty="0"/>
            </a:br>
            <a:r>
              <a:rPr lang="en-GB" dirty="0"/>
              <a:t>than the largest ones</a:t>
            </a:r>
          </a:p>
        </p:txBody>
      </p:sp>
      <p:pic>
        <p:nvPicPr>
          <p:cNvPr id="6" name="Grafik 3">
            <a:extLst>
              <a:ext uri="{FF2B5EF4-FFF2-40B4-BE49-F238E27FC236}">
                <a16:creationId xmlns:a16="http://schemas.microsoft.com/office/drawing/2014/main" id="{841D9FAA-6BD4-47E9-BD36-0E8994028919}"/>
              </a:ext>
            </a:extLst>
          </p:cNvPr>
          <p:cNvPicPr>
            <a:picLocks noChangeAspect="1"/>
          </p:cNvPicPr>
          <p:nvPr/>
        </p:nvPicPr>
        <p:blipFill>
          <a:blip r:embed="rId3"/>
          <a:stretch>
            <a:fillRect/>
          </a:stretch>
        </p:blipFill>
        <p:spPr>
          <a:xfrm>
            <a:off x="6486932" y="2488594"/>
            <a:ext cx="4383786" cy="3721608"/>
          </a:xfrm>
          <a:prstGeom prst="rect">
            <a:avLst/>
          </a:prstGeom>
        </p:spPr>
      </p:pic>
      <p:sp>
        <p:nvSpPr>
          <p:cNvPr id="7" name="Datumsplatzhalter 4">
            <a:extLst>
              <a:ext uri="{FF2B5EF4-FFF2-40B4-BE49-F238E27FC236}">
                <a16:creationId xmlns:a16="http://schemas.microsoft.com/office/drawing/2014/main" id="{575EF968-C75F-47B6-9FFE-1A1020CBCECB}"/>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11-15/05/2020</a:t>
            </a: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ußzeilenplatzhalter 5">
            <a:extLst>
              <a:ext uri="{FF2B5EF4-FFF2-40B4-BE49-F238E27FC236}">
                <a16:creationId xmlns:a16="http://schemas.microsoft.com/office/drawing/2014/main" id="{229A455B-E321-4BE8-865C-669728430F33}"/>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Michael Fackler: Premium rating without losses</a:t>
            </a:r>
          </a:p>
        </p:txBody>
      </p:sp>
      <p:sp>
        <p:nvSpPr>
          <p:cNvPr id="9" name="Foliennummernplatzhalter 6">
            <a:extLst>
              <a:ext uri="{FF2B5EF4-FFF2-40B4-BE49-F238E27FC236}">
                <a16:creationId xmlns:a16="http://schemas.microsoft.com/office/drawing/2014/main" id="{DD265B03-9067-41BA-BA56-5CC071683AB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395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4A018A4E-F291-489A-B850-3FBF7BFC52AC}"/>
              </a:ext>
            </a:extLst>
          </p:cNvPr>
          <p:cNvSpPr>
            <a:spLocks noGrp="1" noChangeArrowheads="1"/>
          </p:cNvSpPr>
          <p:nvPr>
            <p:ph type="title"/>
          </p:nvPr>
        </p:nvSpPr>
        <p:spPr>
          <a:xfrm>
            <a:off x="838200" y="365125"/>
            <a:ext cx="10515600" cy="1325563"/>
          </a:xfrm>
        </p:spPr>
        <p:txBody>
          <a:bodyPr/>
          <a:lstStyle/>
          <a:p>
            <a:pPr eaLnBrk="1" hangingPunct="1"/>
            <a:r>
              <a:rPr lang="fr-FR" altLang="fr-FR" dirty="0"/>
              <a:t>Conclusion: Use </a:t>
            </a:r>
            <a:r>
              <a:rPr lang="fr-FR" altLang="fr-FR" dirty="0" err="1"/>
              <a:t>it!</a:t>
            </a:r>
            <a:endParaRPr lang="fr-FR" altLang="fr-FR" dirty="0"/>
          </a:p>
        </p:txBody>
      </p:sp>
      <p:sp>
        <p:nvSpPr>
          <p:cNvPr id="5" name="Espace réservé du contenu 2">
            <a:extLst>
              <a:ext uri="{FF2B5EF4-FFF2-40B4-BE49-F238E27FC236}">
                <a16:creationId xmlns:a16="http://schemas.microsoft.com/office/drawing/2014/main" id="{42589E64-CF96-4AC0-AE2F-4A8C2A2E81D2}"/>
              </a:ext>
            </a:extLst>
          </p:cNvPr>
          <p:cNvSpPr>
            <a:spLocks noGrp="1" noChangeArrowheads="1"/>
          </p:cNvSpPr>
          <p:nvPr>
            <p:ph idx="1"/>
          </p:nvPr>
        </p:nvSpPr>
        <p:spPr>
          <a:xfrm>
            <a:off x="838200" y="1825625"/>
            <a:ext cx="10515600" cy="4351338"/>
          </a:xfrm>
        </p:spPr>
        <p:txBody>
          <a:bodyPr/>
          <a:lstStyle/>
          <a:p>
            <a:r>
              <a:rPr lang="en-GB" altLang="de-DE" dirty="0">
                <a:ea typeface="ＭＳ Ｐゴシック" panose="020B0600070205080204" pitchFamily="34" charset="-128"/>
              </a:rPr>
              <a:t>Quick (but not dirty at all)</a:t>
            </a:r>
          </a:p>
          <a:p>
            <a:r>
              <a:rPr lang="en-GB" altLang="de-DE" dirty="0">
                <a:ea typeface="ＭＳ Ｐゴシック" panose="020B0600070205080204" pitchFamily="34" charset="-128"/>
              </a:rPr>
              <a:t>Systematic, not case by case</a:t>
            </a:r>
          </a:p>
          <a:p>
            <a:r>
              <a:rPr lang="en-GB" altLang="de-DE" dirty="0">
                <a:ea typeface="ＭＳ Ｐゴシック" panose="020B0600070205080204" pitchFamily="34" charset="-128"/>
              </a:rPr>
              <a:t>Always yields a result</a:t>
            </a:r>
          </a:p>
          <a:p>
            <a:r>
              <a:rPr lang="en-GB" altLang="de-DE" dirty="0">
                <a:ea typeface="ＭＳ Ｐゴシック" panose="020B0600070205080204" pitchFamily="34" charset="-128"/>
              </a:rPr>
              <a:t>Very easy to implement</a:t>
            </a:r>
          </a:p>
          <a:p>
            <a:r>
              <a:rPr lang="en-GB" altLang="de-DE" dirty="0">
                <a:ea typeface="ＭＳ Ｐゴシック" panose="020B0600070205080204" pitchFamily="34" charset="-128"/>
              </a:rPr>
              <a:t>For much data same result as other methods</a:t>
            </a:r>
          </a:p>
          <a:p>
            <a:r>
              <a:rPr lang="en-GB" altLang="de-DE" dirty="0">
                <a:ea typeface="ＭＳ Ｐゴシック" panose="020B0600070205080204" pitchFamily="34" charset="-128"/>
              </a:rPr>
              <a:t>Mathematically consistent, statistically sound</a:t>
            </a:r>
          </a:p>
          <a:p>
            <a:r>
              <a:rPr lang="en-GB" altLang="de-DE" dirty="0">
                <a:ea typeface="ＭＳ Ｐゴシック" panose="020B0600070205080204" pitchFamily="34" charset="-128"/>
              </a:rPr>
              <a:t>Smooth renewal, according to choice of amending function</a:t>
            </a:r>
            <a:br>
              <a:rPr lang="en-GB" altLang="de-DE" dirty="0">
                <a:ea typeface="ＭＳ Ｐゴシック" panose="020B0600070205080204" pitchFamily="34" charset="-128"/>
              </a:rPr>
            </a:br>
            <a:endParaRPr lang="en-GB" altLang="de-DE" dirty="0">
              <a:ea typeface="ＭＳ Ｐゴシック" panose="020B0600070205080204" pitchFamily="34" charset="-128"/>
            </a:endParaRPr>
          </a:p>
          <a:p>
            <a:r>
              <a:rPr lang="en-GB" altLang="de-DE" dirty="0">
                <a:ea typeface="ＭＳ Ｐゴシック" panose="020B0600070205080204" pitchFamily="34" charset="-128"/>
              </a:rPr>
              <a:t>Last but not least: Others already use it (but don’t admit it)</a:t>
            </a:r>
          </a:p>
        </p:txBody>
      </p:sp>
      <p:sp>
        <p:nvSpPr>
          <p:cNvPr id="6" name="Datumsplatzhalter 1">
            <a:extLst>
              <a:ext uri="{FF2B5EF4-FFF2-40B4-BE49-F238E27FC236}">
                <a16:creationId xmlns:a16="http://schemas.microsoft.com/office/drawing/2014/main" id="{734C5B72-0C1F-477F-A5EF-1F4F8B9B5683}"/>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11-15/05/2020</a:t>
            </a: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ußzeilenplatzhalter 2">
            <a:extLst>
              <a:ext uri="{FF2B5EF4-FFF2-40B4-BE49-F238E27FC236}">
                <a16:creationId xmlns:a16="http://schemas.microsoft.com/office/drawing/2014/main" id="{613E444F-926A-4420-B365-9315BB4FE8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Michael Fackler: Premium rating without losses</a:t>
            </a:r>
          </a:p>
        </p:txBody>
      </p:sp>
      <p:sp>
        <p:nvSpPr>
          <p:cNvPr id="8" name="Foliennummernplatzhalter 3">
            <a:extLst>
              <a:ext uri="{FF2B5EF4-FFF2-40B4-BE49-F238E27FC236}">
                <a16:creationId xmlns:a16="http://schemas.microsoft.com/office/drawing/2014/main" id="{8D7007F5-5830-49EE-A702-0C36B035924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826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Thank you for your attention</a:t>
            </a: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rPr>
              <a:t>Contact </a:t>
            </a:r>
            <a:r>
              <a:rPr lang="fr-FR" altLang="fr-FR" sz="1800" dirty="0" err="1">
                <a:latin typeface="Roboto" panose="02000000000000000000" pitchFamily="2" charset="0"/>
                <a:ea typeface="Roboto" panose="02000000000000000000" pitchFamily="2" charset="0"/>
                <a:cs typeface="Aharoni" panose="020B0604020202020204" pitchFamily="2" charset="-79"/>
              </a:rPr>
              <a:t>details</a:t>
            </a:r>
            <a:r>
              <a:rPr lang="fr-FR" altLang="fr-FR" sz="1800" dirty="0">
                <a:latin typeface="Roboto" panose="02000000000000000000" pitchFamily="2" charset="0"/>
                <a:ea typeface="Roboto" panose="02000000000000000000" pitchFamily="2" charset="0"/>
                <a:cs typeface="Aharoni" panose="020B0604020202020204" pitchFamily="2" charset="-79"/>
              </a:rPr>
              <a:t> :</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b="1" dirty="0">
                <a:latin typeface="Verdana" panose="020B0604030504040204" pitchFamily="34" charset="0"/>
                <a:ea typeface="Verdana" panose="020B0604030504040204" pitchFamily="34" charset="0"/>
                <a:cs typeface="Aharoni" panose="020B0604020202020204" pitchFamily="2" charset="-79"/>
              </a:rPr>
              <a:t>Michael Fackler </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Munich, </a:t>
            </a: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Germany </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hlinkClick r:id="rId3"/>
              </a:rPr>
              <a:t>m</a:t>
            </a:r>
            <a:r>
              <a:rPr lang="fr-FR" altLang="fr-FR" sz="1800" dirty="0">
                <a:latin typeface="Verdana" panose="020B0604030504040204" pitchFamily="34" charset="0"/>
                <a:ea typeface="Verdana" panose="020B0604030504040204" pitchFamily="34" charset="0"/>
                <a:cs typeface="Aharoni" panose="020B0604020202020204" pitchFamily="2" charset="-79"/>
                <a:hlinkClick r:id="rId4"/>
              </a:rPr>
              <a:t>ichael_fackler@</a:t>
            </a:r>
            <a:r>
              <a:rPr lang="fr-FR" altLang="fr-FR" sz="1800" dirty="0">
                <a:latin typeface="Verdana" panose="020B0604030504040204" pitchFamily="34" charset="0"/>
                <a:ea typeface="Verdana" panose="020B0604030504040204" pitchFamily="34" charset="0"/>
                <a:cs typeface="Aharoni" panose="020B0604020202020204" pitchFamily="2" charset="-79"/>
                <a:hlinkClick r:id="rId3"/>
              </a:rPr>
              <a:t>web.de</a:t>
            </a: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For the </a:t>
            </a:r>
            <a:r>
              <a:rPr lang="fr-FR" altLang="fr-FR" sz="1800" dirty="0" err="1">
                <a:latin typeface="Verdana" panose="020B0604030504040204" pitchFamily="34" charset="0"/>
                <a:ea typeface="Verdana" panose="020B0604030504040204" pitchFamily="34" charset="0"/>
                <a:cs typeface="Aharoni" panose="020B0604020202020204" pitchFamily="2" charset="-79"/>
              </a:rPr>
              <a:t>paper</a:t>
            </a:r>
            <a:r>
              <a:rPr lang="fr-FR" altLang="fr-FR" sz="1800" dirty="0">
                <a:latin typeface="Verdana" panose="020B0604030504040204" pitchFamily="34" charset="0"/>
                <a:ea typeface="Verdana" panose="020B0604030504040204" pitchFamily="34" charset="0"/>
                <a:cs typeface="Aharoni" panose="020B0604020202020204" pitchFamily="2" charset="-79"/>
              </a:rPr>
              <a:t> </a:t>
            </a:r>
          </a:p>
          <a:p>
            <a:pPr eaLnBrk="1" hangingPunct="1">
              <a:lnSpc>
                <a:spcPct val="100000"/>
              </a:lnSpc>
              <a:spcBef>
                <a:spcPct val="0"/>
              </a:spcBef>
              <a:buSzTx/>
              <a:buFontTx/>
              <a:buNone/>
            </a:pPr>
            <a:r>
              <a:rPr lang="fr-FR" altLang="fr-FR" sz="1800" dirty="0" err="1">
                <a:latin typeface="Verdana" panose="020B0604030504040204" pitchFamily="34" charset="0"/>
                <a:ea typeface="Verdana" panose="020B0604030504040204" pitchFamily="34" charset="0"/>
                <a:cs typeface="Aharoni" panose="020B0604020202020204" pitchFamily="2" charset="-79"/>
              </a:rPr>
              <a:t>see</a:t>
            </a:r>
            <a:r>
              <a:rPr lang="fr-FR" altLang="fr-FR" sz="1800" dirty="0">
                <a:latin typeface="Verdana" panose="020B0604030504040204" pitchFamily="34" charset="0"/>
                <a:ea typeface="Verdana" panose="020B0604030504040204" pitchFamily="34" charset="0"/>
                <a:cs typeface="Aharoni" panose="020B0604020202020204" pitchFamily="2" charset="-79"/>
              </a:rPr>
              <a:t> IAA </a:t>
            </a:r>
            <a:r>
              <a:rPr lang="fr-FR" altLang="fr-FR" sz="1800" dirty="0" err="1">
                <a:latin typeface="Verdana" panose="020B0604030504040204" pitchFamily="34" charset="0"/>
                <a:ea typeface="Verdana" panose="020B0604030504040204" pitchFamily="34" charset="0"/>
                <a:cs typeface="Aharoni" panose="020B0604020202020204" pitchFamily="2" charset="-79"/>
              </a:rPr>
              <a:t>website</a:t>
            </a:r>
            <a:r>
              <a:rPr lang="fr-FR" altLang="fr-FR" sz="1800" dirty="0">
                <a:latin typeface="Verdana" panose="020B0604030504040204" pitchFamily="34" charset="0"/>
                <a:ea typeface="Verdana" panose="020B0604030504040204" pitchFamily="34" charset="0"/>
                <a:cs typeface="Aharoni" panose="020B0604020202020204" pitchFamily="2" charset="-79"/>
              </a:rPr>
              <a:t> or </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hlinkClick r:id="rId5"/>
              </a:rPr>
              <a:t>https://www.institutdesactuaires.com/</a:t>
            </a:r>
            <a:endPar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969D6576-8364-4369-8561-9C2239D4B6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en-US" sz="3600" b="1" dirty="0">
              <a:solidFill>
                <a:srgbClr val="00457C"/>
              </a:solidFill>
              <a:latin typeface="Verdana" panose="020B0604030504040204" pitchFamily="34" charset="0"/>
              <a:ea typeface="Verdana" panose="020B0604030504040204" pitchFamily="34" charset="0"/>
              <a:cs typeface="+mn-cs"/>
            </a:endParaRP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r>
              <a:rPr lang="en-CA" sz="2000" b="1" dirty="0">
                <a:solidFill>
                  <a:srgbClr val="C00000"/>
                </a:solidFill>
              </a:rPr>
              <a:t>Disclaimer:</a:t>
            </a:r>
            <a:endParaRPr lang="en-US" sz="2000" dirty="0">
              <a:solidFill>
                <a:srgbClr val="C00000"/>
              </a:solidFill>
            </a:endParaRPr>
          </a:p>
          <a:p>
            <a:pPr algn="just">
              <a:buNone/>
            </a:pPr>
            <a:r>
              <a:rPr lang="en-CA" sz="1800" i="1" dirty="0"/>
              <a:t>The views or opinions expressed in this presentation are those of the authors and do not necessarily reflect official policies or positions of the </a:t>
            </a:r>
            <a:r>
              <a:rPr lang="en-CA" sz="1800" i="1" dirty="0" err="1"/>
              <a:t>Institut</a:t>
            </a:r>
            <a:r>
              <a:rPr lang="en-CA" sz="1800" i="1" dirty="0"/>
              <a:t> des </a:t>
            </a:r>
            <a:r>
              <a:rPr lang="en-CA" sz="1800" i="1" dirty="0" err="1"/>
              <a:t>Actuaires</a:t>
            </a:r>
            <a:r>
              <a:rPr lang="en-CA" sz="1800" i="1" dirty="0"/>
              <a:t> (IA), the International Actuarial Association (IAA) and its Sections.</a:t>
            </a:r>
            <a:endParaRPr lang="en-US" sz="1800" dirty="0"/>
          </a:p>
          <a:p>
            <a:pPr algn="just">
              <a:buNone/>
            </a:pPr>
            <a:r>
              <a:rPr lang="en-CA" sz="1800" i="1" dirty="0"/>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lang="en-CA" sz="1800" dirty="0"/>
              <a:t> </a:t>
            </a:r>
            <a:endParaRPr lang="en-US" sz="1800" dirty="0"/>
          </a:p>
          <a:p>
            <a:pPr algn="just">
              <a:buNone/>
            </a:pPr>
            <a:r>
              <a:rPr lang="en-CA" sz="1800" i="1" dirty="0"/>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lang="en-US" sz="1800" dirty="0"/>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D836ADC0-9885-4175-88D6-53E56CF40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extLst>
      <p:ext uri="{BB962C8B-B14F-4D97-AF65-F5344CB8AC3E}">
        <p14:creationId xmlns:p14="http://schemas.microsoft.com/office/powerpoint/2010/main" val="373745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About the speaker</a:t>
            </a:r>
          </a:p>
        </p:txBody>
      </p:sp>
      <p:pic>
        <p:nvPicPr>
          <p:cNvPr id="14" name="Picture 3" descr="A close up of a logo&#10;&#10;Description automatically generated">
            <a:extLst>
              <a:ext uri="{FF2B5EF4-FFF2-40B4-BE49-F238E27FC236}">
                <a16:creationId xmlns:a16="http://schemas.microsoft.com/office/drawing/2014/main" id="{90B6CF9A-E214-4E3A-B837-96950E39E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
        <p:nvSpPr>
          <p:cNvPr id="13" name="Textplatzhalter 3">
            <a:extLst>
              <a:ext uri="{FF2B5EF4-FFF2-40B4-BE49-F238E27FC236}">
                <a16:creationId xmlns:a16="http://schemas.microsoft.com/office/drawing/2014/main" id="{31AD216B-59CB-4F41-9C2B-7F1BBC81FFF1}"/>
              </a:ext>
            </a:extLst>
          </p:cNvPr>
          <p:cNvSpPr txBox="1">
            <a:spLocks/>
          </p:cNvSpPr>
          <p:nvPr/>
        </p:nvSpPr>
        <p:spPr>
          <a:xfrm>
            <a:off x="1924050" y="1733549"/>
            <a:ext cx="5962650" cy="17430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n-US" sz="1800" b="1" dirty="0">
                <a:solidFill>
                  <a:srgbClr val="00457C"/>
                </a:solidFill>
                <a:latin typeface="Verdana" panose="020B0604030504040204" pitchFamily="34" charset="0"/>
                <a:ea typeface="Verdana" panose="020B0604030504040204" pitchFamily="34" charset="0"/>
              </a:rPr>
              <a:t>Dr. Michael Fackler </a:t>
            </a:r>
            <a:r>
              <a:rPr lang="en-US" sz="1800" dirty="0">
                <a:latin typeface="Verdana" panose="020B0604030504040204" pitchFamily="34" charset="0"/>
                <a:ea typeface="Verdana" panose="020B0604030504040204" pitchFamily="34" charset="0"/>
              </a:rPr>
              <a:t> </a:t>
            </a:r>
          </a:p>
          <a:p>
            <a:pPr fontAlgn="auto">
              <a:spcAft>
                <a:spcPts val="0"/>
              </a:spcAft>
              <a:defRPr/>
            </a:pPr>
            <a:r>
              <a:rPr lang="en-US" sz="1600" dirty="0">
                <a:latin typeface="Verdana" panose="020B0604030504040204" pitchFamily="34" charset="0"/>
                <a:ea typeface="Verdana" panose="020B0604030504040204" pitchFamily="34" charset="0"/>
              </a:rPr>
              <a:t>Fellow DAV, 25 years in (re)insurance</a:t>
            </a:r>
          </a:p>
          <a:p>
            <a:pPr fontAlgn="auto">
              <a:spcAft>
                <a:spcPts val="0"/>
              </a:spcAft>
              <a:defRPr/>
            </a:pPr>
            <a:r>
              <a:rPr lang="en-US" sz="1600" dirty="0">
                <a:latin typeface="Verdana" panose="020B0604030504040204" pitchFamily="34" charset="0"/>
                <a:ea typeface="Verdana" panose="020B0604030504040204" pitchFamily="34" charset="0"/>
              </a:rPr>
              <a:t>Univ. at Munich &amp; Pisa: Math, Physics &amp; a bit more</a:t>
            </a:r>
          </a:p>
          <a:p>
            <a:pPr fontAlgn="auto">
              <a:spcAft>
                <a:spcPts val="0"/>
              </a:spcAft>
              <a:defRPr/>
            </a:pPr>
            <a:r>
              <a:rPr lang="en-US" sz="1600" dirty="0">
                <a:latin typeface="Verdana" panose="020B0604030504040204" pitchFamily="34" charset="0"/>
                <a:ea typeface="Verdana" panose="020B0604030504040204" pitchFamily="34" charset="0"/>
              </a:rPr>
              <a:t>Lately: doctorate at Oldenburg on experience rating</a:t>
            </a:r>
          </a:p>
        </p:txBody>
      </p:sp>
      <p:sp>
        <p:nvSpPr>
          <p:cNvPr id="15" name="Textplatzhalter 3">
            <a:extLst>
              <a:ext uri="{FF2B5EF4-FFF2-40B4-BE49-F238E27FC236}">
                <a16:creationId xmlns:a16="http://schemas.microsoft.com/office/drawing/2014/main" id="{65AC81B3-CDCD-4787-8AD3-8951337EC5AC}"/>
              </a:ext>
            </a:extLst>
          </p:cNvPr>
          <p:cNvSpPr txBox="1">
            <a:spLocks/>
          </p:cNvSpPr>
          <p:nvPr/>
        </p:nvSpPr>
        <p:spPr>
          <a:xfrm>
            <a:off x="1924050" y="3622675"/>
            <a:ext cx="7181850" cy="1606550"/>
          </a:xfrm>
          <a:prstGeom prst="rect">
            <a:avLst/>
          </a:prstGeom>
          <a:noFill/>
        </p:spPr>
        <p:txBody>
          <a:bodyPr>
            <a:normAutofit/>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defRPr/>
            </a:pPr>
            <a:r>
              <a:rPr lang="en-US" sz="1800" b="1" dirty="0">
                <a:solidFill>
                  <a:srgbClr val="00457C"/>
                </a:solidFill>
              </a:rPr>
              <a:t>independent consulting actuary</a:t>
            </a:r>
          </a:p>
          <a:p>
            <a:pPr fontAlgn="auto">
              <a:spcAft>
                <a:spcPts val="0"/>
              </a:spcAft>
              <a:defRPr/>
            </a:pPr>
            <a:r>
              <a:rPr lang="en-US" sz="1600" dirty="0"/>
              <a:t>Main areas: non-life reinsurance pricing, dealing with scarce data </a:t>
            </a:r>
          </a:p>
          <a:p>
            <a:pPr fontAlgn="auto">
              <a:spcAft>
                <a:spcPts val="0"/>
              </a:spcAft>
              <a:defRPr/>
            </a:pPr>
            <a:r>
              <a:rPr lang="en-US" sz="1600" dirty="0"/>
              <a:t>Seminars, talks, papers </a:t>
            </a:r>
          </a:p>
        </p:txBody>
      </p:sp>
      <p:cxnSp>
        <p:nvCxnSpPr>
          <p:cNvPr id="16" name="Gerader Verbinder 8">
            <a:extLst>
              <a:ext uri="{FF2B5EF4-FFF2-40B4-BE49-F238E27FC236}">
                <a16:creationId xmlns:a16="http://schemas.microsoft.com/office/drawing/2014/main" id="{71BBA546-79C4-485F-99EC-BBACEB44DDA5}"/>
              </a:ext>
            </a:extLst>
          </p:cNvPr>
          <p:cNvCxnSpPr/>
          <p:nvPr/>
        </p:nvCxnSpPr>
        <p:spPr>
          <a:xfrm>
            <a:off x="717550" y="3533775"/>
            <a:ext cx="6807200" cy="0"/>
          </a:xfrm>
          <a:prstGeom prst="line">
            <a:avLst/>
          </a:prstGeom>
          <a:ln w="12700">
            <a:solidFill>
              <a:srgbClr val="00457D"/>
            </a:solidFill>
          </a:ln>
        </p:spPr>
        <p:style>
          <a:lnRef idx="2">
            <a:schemeClr val="accent1"/>
          </a:lnRef>
          <a:fillRef idx="0">
            <a:schemeClr val="accent1"/>
          </a:fillRef>
          <a:effectRef idx="1">
            <a:schemeClr val="accent1"/>
          </a:effectRef>
          <a:fontRef idx="minor">
            <a:schemeClr val="tx1"/>
          </a:fontRef>
        </p:style>
      </p:cxnSp>
      <p:pic>
        <p:nvPicPr>
          <p:cNvPr id="17" name="Grafik 7">
            <a:extLst>
              <a:ext uri="{FF2B5EF4-FFF2-40B4-BE49-F238E27FC236}">
                <a16:creationId xmlns:a16="http://schemas.microsoft.com/office/drawing/2014/main" id="{DA34B8CE-86DA-426E-9C59-F3CB044683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2574" y="1795718"/>
            <a:ext cx="927100"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p:txBody>
          <a:bodyPr/>
          <a:lstStyle/>
          <a:p>
            <a:pPr eaLnBrk="1" hangingPunct="1"/>
            <a:r>
              <a:rPr lang="en-GB" altLang="fr-FR" dirty="0"/>
              <a:t>The loss-free </a:t>
            </a:r>
            <a:br>
              <a:rPr lang="en-GB" altLang="fr-FR" dirty="0"/>
            </a:br>
            <a:r>
              <a:rPr lang="en-GB" altLang="fr-FR" dirty="0"/>
              <a:t>premium rating situation</a:t>
            </a:r>
          </a:p>
        </p:txBody>
      </p:sp>
      <p:sp>
        <p:nvSpPr>
          <p:cNvPr id="6147"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p:txBody>
          <a:bodyPr/>
          <a:lstStyle/>
          <a:p>
            <a:pPr marL="0" indent="0" eaLnBrk="1" hangingPunct="1">
              <a:buNone/>
            </a:pPr>
            <a:r>
              <a:rPr lang="en-GB" b="1" dirty="0"/>
              <a:t>Goal: </a:t>
            </a:r>
            <a:r>
              <a:rPr lang="en-GB" dirty="0"/>
              <a:t>calculate the risk premium of a reinsurance treaty or of a particular complex risk </a:t>
            </a:r>
          </a:p>
          <a:p>
            <a:pPr eaLnBrk="1" hangingPunct="1"/>
            <a:r>
              <a:rPr lang="en-GB" dirty="0"/>
              <a:t>Too different from other risks for pooling / market rates</a:t>
            </a:r>
          </a:p>
          <a:p>
            <a:pPr eaLnBrk="1" hangingPunct="1"/>
            <a:r>
              <a:rPr lang="en-GB" dirty="0"/>
              <a:t>Loss history in principle representative (for experience rating)</a:t>
            </a:r>
          </a:p>
          <a:p>
            <a:pPr eaLnBrk="1" hangingPunct="1"/>
            <a:r>
              <a:rPr lang="en-GB" dirty="0"/>
              <a:t>Known loss record: 	</a:t>
            </a:r>
            <a:r>
              <a:rPr lang="en-GB" b="1" dirty="0"/>
              <a:t>7 years, all loss-free</a:t>
            </a:r>
            <a:br>
              <a:rPr lang="en-GB" b="1" dirty="0"/>
            </a:br>
            <a:endParaRPr lang="en-GB" b="1" dirty="0"/>
          </a:p>
          <a:p>
            <a:pPr marL="0" indent="0" eaLnBrk="1" hangingPunct="1">
              <a:buNone/>
            </a:pPr>
            <a:r>
              <a:rPr lang="en-GB" b="1" dirty="0"/>
              <a:t>Idea: </a:t>
            </a:r>
            <a:r>
              <a:rPr lang="en-GB" dirty="0"/>
              <a:t>use the loss experience nevertheless</a:t>
            </a:r>
          </a:p>
          <a:p>
            <a:pPr eaLnBrk="1" hangingPunct="1"/>
            <a:r>
              <a:rPr lang="en-GB" dirty="0"/>
              <a:t>Estimate the loss frequency from the data</a:t>
            </a:r>
          </a:p>
          <a:p>
            <a:pPr eaLnBrk="1" hangingPunct="1"/>
            <a:r>
              <a:rPr lang="en-GB" dirty="0"/>
              <a:t>Get the average loss from somewhere</a:t>
            </a:r>
          </a:p>
        </p:txBody>
      </p:sp>
      <p:sp>
        <p:nvSpPr>
          <p:cNvPr id="2" name="Datumsplatzhalter 1">
            <a:extLst>
              <a:ext uri="{FF2B5EF4-FFF2-40B4-BE49-F238E27FC236}">
                <a16:creationId xmlns:a16="http://schemas.microsoft.com/office/drawing/2014/main" id="{F3295A95-9CE2-DF4F-A5B6-6F9A07FC0D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11-15/05/2020</a:t>
            </a: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ußzeilenplatzhalter 2">
            <a:extLst>
              <a:ext uri="{FF2B5EF4-FFF2-40B4-BE49-F238E27FC236}">
                <a16:creationId xmlns:a16="http://schemas.microsoft.com/office/drawing/2014/main" id="{70554DED-485F-CD47-87FA-B5E8AC476D7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Michael Fackler: Premium rating without losses</a:t>
            </a:r>
          </a:p>
        </p:txBody>
      </p:sp>
      <p:sp>
        <p:nvSpPr>
          <p:cNvPr id="4" name="Foliennummernplatzhalter 3">
            <a:extLst>
              <a:ext uri="{FF2B5EF4-FFF2-40B4-BE49-F238E27FC236}">
                <a16:creationId xmlns:a16="http://schemas.microsoft.com/office/drawing/2014/main" id="{7897B0F8-C074-CE4E-AD3C-65D135C303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3" descr="A close up of a logo&#10;&#10;Description automatically generated">
            <a:extLst>
              <a:ext uri="{FF2B5EF4-FFF2-40B4-BE49-F238E27FC236}">
                <a16:creationId xmlns:a16="http://schemas.microsoft.com/office/drawing/2014/main" id="{C85A934A-B2CF-4169-B579-EEF6AC4AC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C804B2C7-CBE5-416D-9941-8891B79D0E39}"/>
              </a:ext>
            </a:extLst>
          </p:cNvPr>
          <p:cNvSpPr>
            <a:spLocks noGrp="1" noChangeArrowheads="1"/>
          </p:cNvSpPr>
          <p:nvPr>
            <p:ph type="title"/>
          </p:nvPr>
        </p:nvSpPr>
        <p:spPr>
          <a:xfrm>
            <a:off x="838200" y="365125"/>
            <a:ext cx="10515600" cy="1325563"/>
          </a:xfrm>
        </p:spPr>
        <p:txBody>
          <a:bodyPr/>
          <a:lstStyle/>
          <a:p>
            <a:pPr eaLnBrk="1" hangingPunct="1"/>
            <a:r>
              <a:rPr lang="en-GB" altLang="fr-FR" dirty="0"/>
              <a:t>Loss frequency estimators</a:t>
            </a:r>
          </a:p>
        </p:txBody>
      </p:sp>
      <p:sp>
        <p:nvSpPr>
          <p:cNvPr id="5" name="Espace réservé du contenu 2">
            <a:extLst>
              <a:ext uri="{FF2B5EF4-FFF2-40B4-BE49-F238E27FC236}">
                <a16:creationId xmlns:a16="http://schemas.microsoft.com/office/drawing/2014/main" id="{458BEC12-7B50-4656-8E50-5A21A6C8B4D0}"/>
              </a:ext>
            </a:extLst>
          </p:cNvPr>
          <p:cNvSpPr>
            <a:spLocks noGrp="1" noChangeArrowheads="1"/>
          </p:cNvSpPr>
          <p:nvPr>
            <p:ph idx="1"/>
          </p:nvPr>
        </p:nvSpPr>
        <p:spPr>
          <a:xfrm>
            <a:off x="838200" y="1825625"/>
            <a:ext cx="10515600" cy="4351338"/>
          </a:xfrm>
        </p:spPr>
        <p:txBody>
          <a:bodyPr/>
          <a:lstStyle/>
          <a:p>
            <a:r>
              <a:rPr lang="en-GB" altLang="fr-FR" dirty="0"/>
              <a:t>Traditional estimators (ML, MM) yield zero</a:t>
            </a:r>
          </a:p>
          <a:p>
            <a:r>
              <a:rPr lang="en-GB" dirty="0"/>
              <a:t>This result is undesirable, we need &gt; 0</a:t>
            </a:r>
            <a:br>
              <a:rPr lang="en-GB" dirty="0"/>
            </a:br>
            <a:endParaRPr lang="en-GB" dirty="0"/>
          </a:p>
          <a:p>
            <a:pPr marL="0" indent="0">
              <a:buNone/>
            </a:pPr>
            <a:r>
              <a:rPr lang="en-GB" dirty="0"/>
              <a:t>Key ideas:</a:t>
            </a:r>
          </a:p>
          <a:p>
            <a:r>
              <a:rPr lang="en-GB" dirty="0"/>
              <a:t>Lack of losses is statistical information, use it</a:t>
            </a:r>
          </a:p>
          <a:p>
            <a:r>
              <a:rPr lang="en-GB" dirty="0"/>
              <a:t>Design your estimator from scratch</a:t>
            </a:r>
          </a:p>
          <a:p>
            <a:r>
              <a:rPr lang="en-GB" dirty="0"/>
              <a:t>Focus on desirable properties, e.g.: &gt; 0</a:t>
            </a:r>
          </a:p>
        </p:txBody>
      </p:sp>
      <p:sp>
        <p:nvSpPr>
          <p:cNvPr id="6" name="Datumsplatzhalter 1">
            <a:extLst>
              <a:ext uri="{FF2B5EF4-FFF2-40B4-BE49-F238E27FC236}">
                <a16:creationId xmlns:a16="http://schemas.microsoft.com/office/drawing/2014/main" id="{9582BDBD-E1BC-43A5-80E5-D0EF3331B583}"/>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11-15/05/2020</a:t>
            </a: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ußzeilenplatzhalter 2">
            <a:extLst>
              <a:ext uri="{FF2B5EF4-FFF2-40B4-BE49-F238E27FC236}">
                <a16:creationId xmlns:a16="http://schemas.microsoft.com/office/drawing/2014/main" id="{072B4B14-3678-45F1-AE90-7750EA2645B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Michael Fackler: Premium rating without losses</a:t>
            </a:r>
          </a:p>
        </p:txBody>
      </p:sp>
      <p:sp>
        <p:nvSpPr>
          <p:cNvPr id="8" name="Foliennummernplatzhalter 3">
            <a:extLst>
              <a:ext uri="{FF2B5EF4-FFF2-40B4-BE49-F238E27FC236}">
                <a16:creationId xmlns:a16="http://schemas.microsoft.com/office/drawing/2014/main" id="{0284245D-153B-4313-8671-319346B8C1A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67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A7F0E-B3E7-F34E-8972-EF4F86D0F26D}"/>
              </a:ext>
            </a:extLst>
          </p:cNvPr>
          <p:cNvSpPr>
            <a:spLocks noGrp="1"/>
          </p:cNvSpPr>
          <p:nvPr>
            <p:ph type="title"/>
          </p:nvPr>
        </p:nvSpPr>
        <p:spPr/>
        <p:txBody>
          <a:bodyPr/>
          <a:lstStyle/>
          <a:p>
            <a:r>
              <a:rPr lang="en-GB" dirty="0"/>
              <a:t>Ansatz: </a:t>
            </a:r>
            <a:br>
              <a:rPr lang="en-GB" dirty="0"/>
            </a:br>
            <a:r>
              <a:rPr lang="en-GB" dirty="0"/>
              <a:t>ASM (amended sample mean)</a:t>
            </a:r>
          </a:p>
        </p:txBody>
      </p:sp>
      <p:sp>
        <p:nvSpPr>
          <p:cNvPr id="3" name="Inhaltsplatzhalter 2">
            <a:extLst>
              <a:ext uri="{FF2B5EF4-FFF2-40B4-BE49-F238E27FC236}">
                <a16:creationId xmlns:a16="http://schemas.microsoft.com/office/drawing/2014/main" id="{8C08AF95-7918-884E-BDC9-555373748929}"/>
              </a:ext>
            </a:extLst>
          </p:cNvPr>
          <p:cNvSpPr>
            <a:spLocks noGrp="1"/>
          </p:cNvSpPr>
          <p:nvPr>
            <p:ph idx="1"/>
          </p:nvPr>
        </p:nvSpPr>
        <p:spPr/>
        <p:txBody>
          <a:bodyPr/>
          <a:lstStyle/>
          <a:p>
            <a:pPr>
              <a:buFontTx/>
              <a:buNone/>
            </a:pPr>
            <a:r>
              <a:rPr lang="en-GB" altLang="de-DE" dirty="0">
                <a:ea typeface="ＭＳ Ｐゴシック" panose="020B0600070205080204" pitchFamily="34" charset="-128"/>
              </a:rPr>
              <a:t>Sample mean: 		N / k </a:t>
            </a:r>
            <a:br>
              <a:rPr lang="en-GB" altLang="de-DE" dirty="0">
                <a:ea typeface="ＭＳ Ｐゴシック" panose="020B0600070205080204" pitchFamily="34" charset="-128"/>
              </a:rPr>
            </a:br>
            <a:endParaRPr lang="en-GB" altLang="de-DE" dirty="0">
              <a:ea typeface="ＭＳ Ｐゴシック" panose="020B0600070205080204" pitchFamily="34" charset="-128"/>
            </a:endParaRPr>
          </a:p>
          <a:p>
            <a:r>
              <a:rPr lang="en-GB" altLang="de-DE" dirty="0">
                <a:ea typeface="ＭＳ Ｐゴシック" panose="020B0600070205080204" pitchFamily="34" charset="-128"/>
              </a:rPr>
              <a:t>N = # losses in observation period </a:t>
            </a:r>
          </a:p>
          <a:p>
            <a:r>
              <a:rPr lang="en-GB" altLang="de-DE" dirty="0">
                <a:ea typeface="ＭＳ Ｐゴシック" panose="020B0600070205080204" pitchFamily="34" charset="-128"/>
              </a:rPr>
              <a:t>k  = # observed years (can be volume-weighted) </a:t>
            </a:r>
            <a:br>
              <a:rPr lang="en-GB" altLang="de-DE" dirty="0">
                <a:ea typeface="ＭＳ Ｐゴシック" panose="020B0600070205080204" pitchFamily="34" charset="-128"/>
              </a:rPr>
            </a:br>
            <a:endParaRPr lang="en-GB" altLang="de-DE" dirty="0">
              <a:ea typeface="ＭＳ Ｐゴシック" panose="020B0600070205080204" pitchFamily="34" charset="-128"/>
            </a:endParaRPr>
          </a:p>
          <a:p>
            <a:pPr>
              <a:buFontTx/>
              <a:buNone/>
            </a:pPr>
            <a:r>
              <a:rPr lang="en-GB" altLang="de-DE" dirty="0">
                <a:ea typeface="ＭＳ Ｐゴシック" panose="020B0600070205080204" pitchFamily="34" charset="-128"/>
              </a:rPr>
              <a:t>Define an </a:t>
            </a:r>
            <a:r>
              <a:rPr lang="en-GB" altLang="de-DE" b="1" dirty="0">
                <a:ea typeface="ＭＳ Ｐゴシック" panose="020B0600070205080204" pitchFamily="34" charset="-128"/>
              </a:rPr>
              <a:t>amending function</a:t>
            </a:r>
            <a:r>
              <a:rPr lang="en-GB" altLang="de-DE" dirty="0">
                <a:ea typeface="ＭＳ Ｐゴシック" panose="020B0600070205080204" pitchFamily="34" charset="-128"/>
              </a:rPr>
              <a:t> g(n), n = 0, 1, 2, ... and set </a:t>
            </a:r>
            <a:br>
              <a:rPr lang="en-GB" altLang="de-DE" dirty="0">
                <a:ea typeface="ＭＳ Ｐゴシック" panose="020B0600070205080204" pitchFamily="34" charset="-128"/>
              </a:rPr>
            </a:br>
            <a:endParaRPr lang="en-GB" altLang="de-DE" dirty="0">
              <a:ea typeface="ＭＳ Ｐゴシック" panose="020B0600070205080204" pitchFamily="34" charset="-128"/>
            </a:endParaRPr>
          </a:p>
          <a:p>
            <a:pPr algn="ctr">
              <a:buFontTx/>
              <a:buNone/>
            </a:pPr>
            <a:r>
              <a:rPr lang="en-GB" altLang="de-DE" dirty="0">
                <a:ea typeface="ＭＳ Ｐゴシック" panose="020B0600070205080204" pitchFamily="34" charset="-128"/>
              </a:rPr>
              <a:t>ASM   :=   g(N) / k</a:t>
            </a:r>
            <a:r>
              <a:rPr lang="en-GB" dirty="0"/>
              <a:t> </a:t>
            </a:r>
          </a:p>
        </p:txBody>
      </p:sp>
      <p:sp>
        <p:nvSpPr>
          <p:cNvPr id="4" name="Datumsplatzhalter 3">
            <a:extLst>
              <a:ext uri="{FF2B5EF4-FFF2-40B4-BE49-F238E27FC236}">
                <a16:creationId xmlns:a16="http://schemas.microsoft.com/office/drawing/2014/main" id="{2A1F10FE-FAD6-3B41-893F-F081AC4AE8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11-15/05/2020</a:t>
            </a: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ußzeilenplatzhalter 4">
            <a:extLst>
              <a:ext uri="{FF2B5EF4-FFF2-40B4-BE49-F238E27FC236}">
                <a16:creationId xmlns:a16="http://schemas.microsoft.com/office/drawing/2014/main" id="{AC51C06E-EFCB-A94A-9546-76309F8D5F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Michael Fackler: Premium rating without losses</a:t>
            </a:r>
          </a:p>
        </p:txBody>
      </p:sp>
      <p:sp>
        <p:nvSpPr>
          <p:cNvPr id="6" name="Foliennummernplatzhalter 5">
            <a:extLst>
              <a:ext uri="{FF2B5EF4-FFF2-40B4-BE49-F238E27FC236}">
                <a16:creationId xmlns:a16="http://schemas.microsoft.com/office/drawing/2014/main" id="{5D9991B4-D99B-F943-8062-A89A8575CC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3" descr="A close up of a logo&#10;&#10;Description automatically generated">
            <a:extLst>
              <a:ext uri="{FF2B5EF4-FFF2-40B4-BE49-F238E27FC236}">
                <a16:creationId xmlns:a16="http://schemas.microsoft.com/office/drawing/2014/main" id="{AE93D906-4A9E-4E6F-B5F7-886A84A4B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Tree>
    <p:extLst>
      <p:ext uri="{BB962C8B-B14F-4D97-AF65-F5344CB8AC3E}">
        <p14:creationId xmlns:p14="http://schemas.microsoft.com/office/powerpoint/2010/main" val="2080886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8" name="Titre 1">
            <a:extLst>
              <a:ext uri="{FF2B5EF4-FFF2-40B4-BE49-F238E27FC236}">
                <a16:creationId xmlns:a16="http://schemas.microsoft.com/office/drawing/2014/main" id="{6EFA80ED-8DF9-48DC-9475-97409E613AC4}"/>
              </a:ext>
            </a:extLst>
          </p:cNvPr>
          <p:cNvSpPr>
            <a:spLocks noGrp="1" noChangeArrowheads="1"/>
          </p:cNvSpPr>
          <p:nvPr>
            <p:ph type="title"/>
          </p:nvPr>
        </p:nvSpPr>
        <p:spPr>
          <a:xfrm>
            <a:off x="838200" y="365125"/>
            <a:ext cx="10515600" cy="1325563"/>
          </a:xfrm>
        </p:spPr>
        <p:txBody>
          <a:bodyPr/>
          <a:lstStyle/>
          <a:p>
            <a:pPr eaLnBrk="1" hangingPunct="1"/>
            <a:r>
              <a:rPr lang="en-GB" altLang="fr-FR" dirty="0"/>
              <a:t>First principles</a:t>
            </a:r>
          </a:p>
        </p:txBody>
      </p:sp>
      <p:sp>
        <p:nvSpPr>
          <p:cNvPr id="9" name="Espace réservé du contenu 2">
            <a:extLst>
              <a:ext uri="{FF2B5EF4-FFF2-40B4-BE49-F238E27FC236}">
                <a16:creationId xmlns:a16="http://schemas.microsoft.com/office/drawing/2014/main" id="{6A784B6A-FEC2-4827-B4C3-B52486589CD8}"/>
              </a:ext>
            </a:extLst>
          </p:cNvPr>
          <p:cNvSpPr>
            <a:spLocks noGrp="1" noChangeArrowheads="1"/>
          </p:cNvSpPr>
          <p:nvPr>
            <p:ph idx="1"/>
          </p:nvPr>
        </p:nvSpPr>
        <p:spPr>
          <a:xfrm>
            <a:off x="838200" y="1825625"/>
            <a:ext cx="10515600" cy="4351338"/>
          </a:xfrm>
        </p:spPr>
        <p:txBody>
          <a:bodyPr/>
          <a:lstStyle/>
          <a:p>
            <a:r>
              <a:rPr lang="en-GB" altLang="de-DE" dirty="0">
                <a:ea typeface="ＭＳ Ｐゴシック" panose="020B0600070205080204" pitchFamily="34" charset="-128"/>
                <a:sym typeface="Symbol" pitchFamily="2" charset="2"/>
              </a:rPr>
              <a:t>g(n) &gt; 0			no free lunch</a:t>
            </a:r>
          </a:p>
          <a:p>
            <a:r>
              <a:rPr lang="en-GB" altLang="de-DE" dirty="0">
                <a:ea typeface="ＭＳ Ｐゴシック" panose="020B0600070205080204" pitchFamily="34" charset="-128"/>
              </a:rPr>
              <a:t>g(n) = n  for a  n </a:t>
            </a:r>
            <a:r>
              <a:rPr lang="en-GB" altLang="de-DE" dirty="0">
                <a:ea typeface="ＭＳ Ｐゴシック" panose="020B0600070205080204" pitchFamily="34" charset="-128"/>
                <a:sym typeface="Symbol" pitchFamily="2" charset="2"/>
              </a:rPr>
              <a:t> d	ultimately like sample mean</a:t>
            </a:r>
          </a:p>
          <a:p>
            <a:r>
              <a:rPr lang="en-GB" altLang="de-DE" dirty="0">
                <a:ea typeface="ＭＳ Ｐゴシック" panose="020B0600070205080204" pitchFamily="34" charset="-128"/>
                <a:sym typeface="Symbol" pitchFamily="2" charset="2"/>
              </a:rPr>
              <a:t>g(n)  n			bias  0</a:t>
            </a:r>
          </a:p>
          <a:p>
            <a:r>
              <a:rPr lang="en-GB" altLang="de-DE" dirty="0">
                <a:ea typeface="ＭＳ Ｐゴシック" panose="020B0600070205080204" pitchFamily="34" charset="-128"/>
                <a:sym typeface="Symbol" pitchFamily="2" charset="2"/>
              </a:rPr>
              <a:t>g(n+1) &gt; g(n)		monotonic </a:t>
            </a:r>
            <a:br>
              <a:rPr lang="en-GB" altLang="de-DE" dirty="0">
                <a:ea typeface="ＭＳ Ｐゴシック" panose="020B0600070205080204" pitchFamily="34" charset="-128"/>
                <a:sym typeface="Symbol" pitchFamily="2" charset="2"/>
              </a:rPr>
            </a:br>
            <a:endParaRPr lang="en-GB" dirty="0">
              <a:ea typeface="ＭＳ Ｐゴシック" panose="020B0600070205080204" pitchFamily="34" charset="-128"/>
              <a:sym typeface="Symbol" pitchFamily="2" charset="2"/>
            </a:endParaRPr>
          </a:p>
          <a:p>
            <a:pPr marL="0" indent="0" algn="ctr">
              <a:buNone/>
            </a:pPr>
            <a:r>
              <a:rPr lang="en-GB" dirty="0">
                <a:ea typeface="ＭＳ Ｐゴシック" panose="020B0600070205080204" pitchFamily="34" charset="-128"/>
                <a:sym typeface="Symbol" pitchFamily="2" charset="2"/>
              </a:rPr>
              <a:t>for a smooth renewal after a loss:</a:t>
            </a:r>
          </a:p>
          <a:p>
            <a:r>
              <a:rPr lang="en-GB" altLang="de-DE" dirty="0">
                <a:ea typeface="ＭＳ Ｐゴシック" panose="020B0600070205080204" pitchFamily="34" charset="-128"/>
                <a:cs typeface="Times New Roman" panose="02020603050405020304" pitchFamily="18" charset="0"/>
              </a:rPr>
              <a:t>g(n+2)/g(n+1) ≤ g(n+1)/g(n)</a:t>
            </a:r>
          </a:p>
          <a:p>
            <a:r>
              <a:rPr lang="en-GB" altLang="de-DE" dirty="0">
                <a:ea typeface="ＭＳ Ｐゴシック" panose="020B0600070205080204" pitchFamily="34" charset="-128"/>
                <a:cs typeface="Times New Roman" panose="02020603050405020304" pitchFamily="18" charset="0"/>
              </a:rPr>
              <a:t>g(n+1)/g(n) ≤ (n+1)/n  for  n &gt; 0</a:t>
            </a:r>
          </a:p>
          <a:p>
            <a:r>
              <a:rPr lang="en-GB" altLang="de-DE" dirty="0">
                <a:ea typeface="ＭＳ Ｐゴシック" panose="020B0600070205080204" pitchFamily="34" charset="-128"/>
                <a:cs typeface="Times New Roman" panose="02020603050405020304" pitchFamily="18" charset="0"/>
              </a:rPr>
              <a:t>g(1)/g(0) ≤ 2</a:t>
            </a:r>
          </a:p>
          <a:p>
            <a:endParaRPr lang="en-GB" dirty="0"/>
          </a:p>
        </p:txBody>
      </p:sp>
      <p:sp>
        <p:nvSpPr>
          <p:cNvPr id="10" name="Datumsplatzhalter 1">
            <a:extLst>
              <a:ext uri="{FF2B5EF4-FFF2-40B4-BE49-F238E27FC236}">
                <a16:creationId xmlns:a16="http://schemas.microsoft.com/office/drawing/2014/main" id="{E57EC5A0-DC58-4C5C-AA68-5A037F8E1128}"/>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11-15/05/2020</a:t>
            </a: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Fußzeilenplatzhalter 2">
            <a:extLst>
              <a:ext uri="{FF2B5EF4-FFF2-40B4-BE49-F238E27FC236}">
                <a16:creationId xmlns:a16="http://schemas.microsoft.com/office/drawing/2014/main" id="{441EDC9D-A3B0-41CA-A73C-C6A17EBFAC14}"/>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Michael Fackler: Premium rating without losses</a:t>
            </a:r>
          </a:p>
        </p:txBody>
      </p:sp>
      <p:sp>
        <p:nvSpPr>
          <p:cNvPr id="12" name="Foliennummernplatzhalter 3">
            <a:extLst>
              <a:ext uri="{FF2B5EF4-FFF2-40B4-BE49-F238E27FC236}">
                <a16:creationId xmlns:a16="http://schemas.microsoft.com/office/drawing/2014/main" id="{FF94ACF6-EB4B-4E16-BA34-9B714251D43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66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p:txBody>
          <a:bodyPr/>
          <a:lstStyle/>
          <a:p>
            <a:pPr eaLnBrk="1" hangingPunct="1"/>
            <a:r>
              <a:rPr lang="en-GB" altLang="fr-FR" dirty="0"/>
              <a:t>Candidates</a:t>
            </a:r>
          </a:p>
        </p:txBody>
      </p:sp>
      <p:sp>
        <p:nvSpPr>
          <p:cNvPr id="6147"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p:txBody>
          <a:bodyPr/>
          <a:lstStyle/>
          <a:p>
            <a:pPr>
              <a:buFontTx/>
              <a:buNone/>
            </a:pPr>
            <a:r>
              <a:rPr lang="en-GB" altLang="de-DE" b="1" dirty="0">
                <a:ea typeface="ＭＳ Ｐゴシック" panose="020B0600070205080204" pitchFamily="34" charset="-128"/>
                <a:cs typeface="Times New Roman" panose="02020603050405020304" pitchFamily="18" charset="0"/>
              </a:rPr>
              <a:t>n			0	1	2	3</a:t>
            </a:r>
            <a:endParaRPr lang="en-GB" altLang="de-DE" dirty="0">
              <a:ea typeface="ＭＳ Ｐゴシック" panose="020B0600070205080204" pitchFamily="34" charset="-128"/>
              <a:cs typeface="Times New Roman" panose="02020603050405020304" pitchFamily="18" charset="0"/>
            </a:endParaRPr>
          </a:p>
          <a:p>
            <a:pPr>
              <a:buFontTx/>
              <a:buNone/>
            </a:pPr>
            <a:endParaRPr lang="en-GB" altLang="de-DE" dirty="0">
              <a:ea typeface="ＭＳ Ｐゴシック" panose="020B0600070205080204" pitchFamily="34" charset="-128"/>
              <a:cs typeface="Times New Roman" panose="02020603050405020304" pitchFamily="18" charset="0"/>
            </a:endParaRPr>
          </a:p>
          <a:p>
            <a:pPr>
              <a:buFontTx/>
              <a:buNone/>
            </a:pPr>
            <a:r>
              <a:rPr lang="en-GB" altLang="de-DE" dirty="0">
                <a:ea typeface="ＭＳ Ｐゴシック" panose="020B0600070205080204" pitchFamily="34" charset="-128"/>
                <a:cs typeface="Times New Roman" panose="02020603050405020304" pitchFamily="18" charset="0"/>
              </a:rPr>
              <a:t>g</a:t>
            </a:r>
            <a:r>
              <a:rPr lang="en-GB" altLang="de-DE" baseline="-30000" dirty="0">
                <a:ea typeface="ＭＳ Ｐゴシック" panose="020B0600070205080204" pitchFamily="34" charset="-128"/>
                <a:cs typeface="Times New Roman" panose="02020603050405020304" pitchFamily="18" charset="0"/>
              </a:rPr>
              <a:t>+1</a:t>
            </a:r>
            <a:r>
              <a:rPr lang="en-GB" altLang="de-DE" dirty="0">
                <a:ea typeface="ＭＳ Ｐゴシック" panose="020B0600070205080204" pitchFamily="34" charset="-128"/>
                <a:cs typeface="Times New Roman" panose="02020603050405020304" pitchFamily="18" charset="0"/>
              </a:rPr>
              <a:t>(n)		1	2	3	4</a:t>
            </a:r>
          </a:p>
          <a:p>
            <a:pPr>
              <a:buFontTx/>
              <a:buNone/>
            </a:pPr>
            <a:r>
              <a:rPr lang="en-GB" altLang="de-DE" dirty="0" err="1">
                <a:ea typeface="ＭＳ Ｐゴシック" panose="020B0600070205080204" pitchFamily="34" charset="-128"/>
                <a:cs typeface="Times New Roman" panose="02020603050405020304" pitchFamily="18" charset="0"/>
              </a:rPr>
              <a:t>g</a:t>
            </a:r>
            <a:r>
              <a:rPr lang="en-GB" altLang="de-DE" baseline="-30000" dirty="0" err="1">
                <a:ea typeface="ＭＳ Ｐゴシック" panose="020B0600070205080204" pitchFamily="34" charset="-128"/>
                <a:cs typeface="Times New Roman" panose="02020603050405020304" pitchFamily="18" charset="0"/>
              </a:rPr>
              <a:t>min</a:t>
            </a:r>
            <a:r>
              <a:rPr lang="en-GB" altLang="de-DE" dirty="0">
                <a:ea typeface="ＭＳ Ｐゴシック" panose="020B0600070205080204" pitchFamily="34" charset="-128"/>
                <a:cs typeface="Times New Roman" panose="02020603050405020304" pitchFamily="18" charset="0"/>
              </a:rPr>
              <a:t>(n)	0.5	1	2	3</a:t>
            </a:r>
          </a:p>
          <a:p>
            <a:pPr>
              <a:buNone/>
            </a:pPr>
            <a:r>
              <a:rPr lang="en-GB" altLang="de-DE" dirty="0">
                <a:ea typeface="ＭＳ Ｐゴシック" panose="020B0600070205080204" pitchFamily="34" charset="-128"/>
                <a:cs typeface="Times New Roman" panose="02020603050405020304" pitchFamily="18" charset="0"/>
              </a:rPr>
              <a:t>g</a:t>
            </a:r>
            <a:r>
              <a:rPr lang="en-GB" altLang="de-DE" baseline="-30000" dirty="0">
                <a:ea typeface="ＭＳ Ｐゴシック" panose="020B0600070205080204" pitchFamily="34" charset="-128"/>
                <a:cs typeface="Times New Roman" panose="02020603050405020304" pitchFamily="18" charset="0"/>
              </a:rPr>
              <a:t>max2</a:t>
            </a:r>
            <a:r>
              <a:rPr lang="en-GB" altLang="de-DE" dirty="0">
                <a:ea typeface="ＭＳ Ｐゴシック" panose="020B0600070205080204" pitchFamily="34" charset="-128"/>
                <a:cs typeface="Times New Roman" panose="02020603050405020304" pitchFamily="18" charset="0"/>
              </a:rPr>
              <a:t>(n)	0.89	1.33	2	3</a:t>
            </a:r>
          </a:p>
          <a:p>
            <a:pPr>
              <a:buFontTx/>
              <a:buNone/>
            </a:pPr>
            <a:r>
              <a:rPr lang="en-GB" altLang="de-DE" dirty="0">
                <a:ea typeface="ＭＳ Ｐゴシック" panose="020B0600070205080204" pitchFamily="34" charset="-128"/>
                <a:cs typeface="Times New Roman" panose="02020603050405020304" pitchFamily="18" charset="0"/>
              </a:rPr>
              <a:t>g</a:t>
            </a:r>
            <a:r>
              <a:rPr lang="en-GB" altLang="de-DE" baseline="-30000" dirty="0">
                <a:ea typeface="ＭＳ Ｐゴシック" panose="020B0600070205080204" pitchFamily="34" charset="-128"/>
                <a:cs typeface="Times New Roman" panose="02020603050405020304" pitchFamily="18" charset="0"/>
              </a:rPr>
              <a:t>so2</a:t>
            </a:r>
            <a:r>
              <a:rPr lang="en-GB" altLang="de-DE" dirty="0">
                <a:ea typeface="ＭＳ Ｐゴシック" panose="020B0600070205080204" pitchFamily="34" charset="-128"/>
                <a:cs typeface="Times New Roman" panose="02020603050405020304" pitchFamily="18" charset="0"/>
              </a:rPr>
              <a:t>(n)	0.62	1.19	2	3</a:t>
            </a:r>
          </a:p>
          <a:p>
            <a:pPr>
              <a:buFontTx/>
              <a:buNone/>
            </a:pPr>
            <a:r>
              <a:rPr lang="en-GB" altLang="de-DE" dirty="0">
                <a:ea typeface="ＭＳ Ｐゴシック" panose="020B0600070205080204" pitchFamily="34" charset="-128"/>
                <a:cs typeface="Times New Roman" panose="02020603050405020304" pitchFamily="18" charset="0"/>
              </a:rPr>
              <a:t>g</a:t>
            </a:r>
            <a:r>
              <a:rPr lang="en-GB" altLang="de-DE" baseline="-30000" dirty="0">
                <a:ea typeface="ＭＳ Ｐゴシック" panose="020B0600070205080204" pitchFamily="34" charset="-128"/>
                <a:cs typeface="Times New Roman" panose="02020603050405020304" pitchFamily="18" charset="0"/>
              </a:rPr>
              <a:t>max3</a:t>
            </a:r>
            <a:r>
              <a:rPr lang="en-GB" altLang="de-DE" dirty="0">
                <a:ea typeface="ＭＳ Ｐゴシック" panose="020B0600070205080204" pitchFamily="34" charset="-128"/>
                <a:cs typeface="Times New Roman" panose="02020603050405020304" pitchFamily="18" charset="0"/>
              </a:rPr>
              <a:t>(n)	1.27	1.69	2.25	3</a:t>
            </a:r>
          </a:p>
          <a:p>
            <a:pPr>
              <a:buNone/>
            </a:pPr>
            <a:r>
              <a:rPr lang="en-GB" altLang="de-DE" dirty="0">
                <a:ea typeface="ＭＳ Ｐゴシック" panose="020B0600070205080204" pitchFamily="34" charset="-128"/>
                <a:cs typeface="Times New Roman" panose="02020603050405020304" pitchFamily="18" charset="0"/>
              </a:rPr>
              <a:t>g</a:t>
            </a:r>
            <a:r>
              <a:rPr lang="en-GB" altLang="de-DE" baseline="-30000" dirty="0">
                <a:ea typeface="ＭＳ Ｐゴシック" panose="020B0600070205080204" pitchFamily="34" charset="-128"/>
                <a:cs typeface="Times New Roman" panose="02020603050405020304" pitchFamily="18" charset="0"/>
              </a:rPr>
              <a:t>so3</a:t>
            </a:r>
            <a:r>
              <a:rPr lang="en-GB" altLang="de-DE" dirty="0">
                <a:ea typeface="ＭＳ Ｐゴシック" panose="020B0600070205080204" pitchFamily="34" charset="-128"/>
                <a:cs typeface="Times New Roman" panose="02020603050405020304" pitchFamily="18" charset="0"/>
              </a:rPr>
              <a:t>(n)	0.86	1.39	2.11	3</a:t>
            </a:r>
          </a:p>
        </p:txBody>
      </p:sp>
      <p:pic>
        <p:nvPicPr>
          <p:cNvPr id="4" name="Grafik 3">
            <a:extLst>
              <a:ext uri="{FF2B5EF4-FFF2-40B4-BE49-F238E27FC236}">
                <a16:creationId xmlns:a16="http://schemas.microsoft.com/office/drawing/2014/main" id="{AA0C0538-F7BE-124E-A4BC-0CBE1E24E72A}"/>
              </a:ext>
            </a:extLst>
          </p:cNvPr>
          <p:cNvPicPr>
            <a:picLocks noChangeAspect="1"/>
          </p:cNvPicPr>
          <p:nvPr/>
        </p:nvPicPr>
        <p:blipFill>
          <a:blip r:embed="rId3"/>
          <a:stretch>
            <a:fillRect/>
          </a:stretch>
        </p:blipFill>
        <p:spPr>
          <a:xfrm>
            <a:off x="5959794" y="1330032"/>
            <a:ext cx="5928360" cy="4907280"/>
          </a:xfrm>
          <a:prstGeom prst="rect">
            <a:avLst/>
          </a:prstGeom>
        </p:spPr>
      </p:pic>
      <p:sp>
        <p:nvSpPr>
          <p:cNvPr id="2" name="Datumsplatzhalter 1">
            <a:extLst>
              <a:ext uri="{FF2B5EF4-FFF2-40B4-BE49-F238E27FC236}">
                <a16:creationId xmlns:a16="http://schemas.microsoft.com/office/drawing/2014/main" id="{BC8E0332-F8D9-7C46-95D9-AF0964766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11-15/05/2020</a:t>
            </a: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ußzeilenplatzhalter 2">
            <a:extLst>
              <a:ext uri="{FF2B5EF4-FFF2-40B4-BE49-F238E27FC236}">
                <a16:creationId xmlns:a16="http://schemas.microsoft.com/office/drawing/2014/main" id="{0BBC9D3D-8736-2844-91B6-72C76D9CEB2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Michael Fackler: Premium rating without losses</a:t>
            </a:r>
          </a:p>
        </p:txBody>
      </p:sp>
      <p:sp>
        <p:nvSpPr>
          <p:cNvPr id="5" name="Foliennummernplatzhalter 4">
            <a:extLst>
              <a:ext uri="{FF2B5EF4-FFF2-40B4-BE49-F238E27FC236}">
                <a16:creationId xmlns:a16="http://schemas.microsoft.com/office/drawing/2014/main" id="{074AEF13-A252-D140-8D59-F092A56F11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3" descr="A close up of a logo&#10;&#10;Description automatically generated">
            <a:extLst>
              <a:ext uri="{FF2B5EF4-FFF2-40B4-BE49-F238E27FC236}">
                <a16:creationId xmlns:a16="http://schemas.microsoft.com/office/drawing/2014/main" id="{564E4875-6A27-47CC-95E9-31B0F96C3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Tree>
    <p:extLst>
      <p:ext uri="{BB962C8B-B14F-4D97-AF65-F5344CB8AC3E}">
        <p14:creationId xmlns:p14="http://schemas.microsoft.com/office/powerpoint/2010/main" val="533962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66596B85-8799-4A9E-B884-7EEE45003C96}"/>
              </a:ext>
            </a:extLst>
          </p:cNvPr>
          <p:cNvSpPr>
            <a:spLocks noGrp="1"/>
          </p:cNvSpPr>
          <p:nvPr>
            <p:ph type="title"/>
          </p:nvPr>
        </p:nvSpPr>
        <p:spPr>
          <a:xfrm>
            <a:off x="838200" y="365125"/>
            <a:ext cx="10515600" cy="1325563"/>
          </a:xfrm>
        </p:spPr>
        <p:txBody>
          <a:bodyPr/>
          <a:lstStyle/>
          <a:p>
            <a:r>
              <a:rPr lang="en-GB" dirty="0"/>
              <a:t>Properties</a:t>
            </a:r>
          </a:p>
        </p:txBody>
      </p:sp>
      <p:sp>
        <p:nvSpPr>
          <p:cNvPr id="5" name="Inhaltsplatzhalter 2">
            <a:extLst>
              <a:ext uri="{FF2B5EF4-FFF2-40B4-BE49-F238E27FC236}">
                <a16:creationId xmlns:a16="http://schemas.microsoft.com/office/drawing/2014/main" id="{8E1EEA35-E834-44AB-ACB9-1DA0B5592AA6}"/>
              </a:ext>
            </a:extLst>
          </p:cNvPr>
          <p:cNvSpPr>
            <a:spLocks noGrp="1"/>
          </p:cNvSpPr>
          <p:nvPr>
            <p:ph idx="1"/>
          </p:nvPr>
        </p:nvSpPr>
        <p:spPr>
          <a:xfrm>
            <a:off x="838200" y="1825625"/>
            <a:ext cx="10515600" cy="4351338"/>
          </a:xfrm>
        </p:spPr>
        <p:txBody>
          <a:bodyPr/>
          <a:lstStyle/>
          <a:p>
            <a:r>
              <a:rPr lang="en-GB" altLang="de-DE" dirty="0">
                <a:ea typeface="ＭＳ Ｐゴシック" panose="020B0600070205080204" pitchFamily="34" charset="-128"/>
                <a:cs typeface="Times New Roman" panose="02020603050405020304" pitchFamily="18" charset="0"/>
              </a:rPr>
              <a:t>g</a:t>
            </a:r>
            <a:r>
              <a:rPr lang="en-GB" altLang="de-DE" baseline="-30000" dirty="0">
                <a:ea typeface="ＭＳ Ｐゴシック" panose="020B0600070205080204" pitchFamily="34" charset="-128"/>
                <a:cs typeface="Times New Roman" panose="02020603050405020304" pitchFamily="18" charset="0"/>
              </a:rPr>
              <a:t>+1</a:t>
            </a:r>
            <a:r>
              <a:rPr lang="en-GB" altLang="de-DE" dirty="0">
                <a:ea typeface="ＭＳ Ｐゴシック" panose="020B0600070205080204" pitchFamily="34" charset="-128"/>
                <a:cs typeface="Times New Roman" panose="02020603050405020304" pitchFamily="18" charset="0"/>
              </a:rPr>
              <a:t> is too expensive</a:t>
            </a:r>
          </a:p>
          <a:p>
            <a:r>
              <a:rPr lang="en-GB" altLang="de-DE" dirty="0" err="1">
                <a:ea typeface="ＭＳ Ｐゴシック" panose="020B0600070205080204" pitchFamily="34" charset="-128"/>
                <a:cs typeface="Times New Roman" panose="02020603050405020304" pitchFamily="18" charset="0"/>
              </a:rPr>
              <a:t>g</a:t>
            </a:r>
            <a:r>
              <a:rPr lang="en-GB" altLang="de-DE" baseline="-30000" dirty="0" err="1">
                <a:ea typeface="ＭＳ Ｐゴシック" panose="020B0600070205080204" pitchFamily="34" charset="-128"/>
                <a:cs typeface="Times New Roman" panose="02020603050405020304" pitchFamily="18" charset="0"/>
              </a:rPr>
              <a:t>min</a:t>
            </a:r>
            <a:r>
              <a:rPr lang="en-GB" altLang="de-DE" dirty="0">
                <a:ea typeface="ＭＳ Ｐゴシック" panose="020B0600070205080204" pitchFamily="34" charset="-128"/>
                <a:cs typeface="Times New Roman" panose="02020603050405020304" pitchFamily="18" charset="0"/>
              </a:rPr>
              <a:t> has the lowest bias (but rises steeply: tough renewals)</a:t>
            </a:r>
            <a:br>
              <a:rPr lang="en-GB" altLang="de-DE" dirty="0">
                <a:ea typeface="ＭＳ Ｐゴシック" panose="020B0600070205080204" pitchFamily="34" charset="-128"/>
                <a:cs typeface="Times New Roman" panose="02020603050405020304" pitchFamily="18" charset="0"/>
              </a:rPr>
            </a:br>
            <a:endParaRPr lang="en-GB" altLang="de-DE" dirty="0">
              <a:ea typeface="ＭＳ Ｐゴシック" panose="020B0600070205080204" pitchFamily="34" charset="-128"/>
              <a:cs typeface="Times New Roman" panose="02020603050405020304" pitchFamily="18" charset="0"/>
            </a:endParaRPr>
          </a:p>
          <a:p>
            <a:r>
              <a:rPr lang="en-GB" altLang="de-DE" dirty="0">
                <a:ea typeface="ＭＳ Ｐゴシック" panose="020B0600070205080204" pitchFamily="34" charset="-128"/>
                <a:cs typeface="Times New Roman" panose="02020603050405020304" pitchFamily="18" charset="0"/>
              </a:rPr>
              <a:t>All amending functions trade off </a:t>
            </a:r>
            <a:r>
              <a:rPr lang="en-GB" altLang="de-DE" i="1" dirty="0">
                <a:ea typeface="ＭＳ Ｐゴシック" panose="020B0600070205080204" pitchFamily="34" charset="-128"/>
                <a:cs typeface="Times New Roman" panose="02020603050405020304" pitchFamily="18" charset="0"/>
              </a:rPr>
              <a:t>smoothness</a:t>
            </a:r>
            <a:r>
              <a:rPr lang="en-GB" altLang="de-DE" dirty="0">
                <a:ea typeface="ＭＳ Ｐゴシック" panose="020B0600070205080204" pitchFamily="34" charset="-128"/>
                <a:cs typeface="Times New Roman" panose="02020603050405020304" pitchFamily="18" charset="0"/>
              </a:rPr>
              <a:t> against </a:t>
            </a:r>
            <a:r>
              <a:rPr lang="en-GB" altLang="de-DE" i="1" dirty="0">
                <a:ea typeface="ＭＳ Ｐゴシック" panose="020B0600070205080204" pitchFamily="34" charset="-128"/>
                <a:cs typeface="Times New Roman" panose="02020603050405020304" pitchFamily="18" charset="0"/>
              </a:rPr>
              <a:t>low bias</a:t>
            </a:r>
          </a:p>
          <a:p>
            <a:r>
              <a:rPr lang="en-GB" altLang="de-DE" dirty="0">
                <a:ea typeface="ＭＳ Ｐゴシック" panose="020B0600070205080204" pitchFamily="34" charset="-128"/>
                <a:cs typeface="Times New Roman" panose="02020603050405020304" pitchFamily="18" charset="0"/>
              </a:rPr>
              <a:t>The </a:t>
            </a:r>
            <a:r>
              <a:rPr lang="en-GB" altLang="de-DE" i="1" dirty="0">
                <a:ea typeface="ＭＳ Ｐゴシック" panose="020B0600070205080204" pitchFamily="34" charset="-128"/>
                <a:cs typeface="Times New Roman" panose="02020603050405020304" pitchFamily="18" charset="0"/>
              </a:rPr>
              <a:t>lower</a:t>
            </a:r>
            <a:r>
              <a:rPr lang="en-GB" altLang="de-DE" dirty="0">
                <a:ea typeface="ＭＳ Ｐゴシック" panose="020B0600070205080204" pitchFamily="34" charset="-128"/>
                <a:cs typeface="Times New Roman" panose="02020603050405020304" pitchFamily="18" charset="0"/>
              </a:rPr>
              <a:t> the initial premium for loss-free risks, the </a:t>
            </a:r>
            <a:r>
              <a:rPr lang="en-GB" altLang="de-DE" i="1" dirty="0">
                <a:ea typeface="ＭＳ Ｐゴシック" panose="020B0600070205080204" pitchFamily="34" charset="-128"/>
                <a:cs typeface="Times New Roman" panose="02020603050405020304" pitchFamily="18" charset="0"/>
              </a:rPr>
              <a:t>sharper</a:t>
            </a:r>
            <a:r>
              <a:rPr lang="en-GB" altLang="de-DE" dirty="0">
                <a:ea typeface="ＭＳ Ｐゴシック" panose="020B0600070205080204" pitchFamily="34" charset="-128"/>
                <a:cs typeface="Times New Roman" panose="02020603050405020304" pitchFamily="18" charset="0"/>
              </a:rPr>
              <a:t> the premium </a:t>
            </a:r>
            <a:r>
              <a:rPr lang="en-GB" altLang="de-DE" i="1" dirty="0">
                <a:ea typeface="ＭＳ Ｐゴシック" panose="020B0600070205080204" pitchFamily="34" charset="-128"/>
                <a:cs typeface="Times New Roman" panose="02020603050405020304" pitchFamily="18" charset="0"/>
              </a:rPr>
              <a:t>increases</a:t>
            </a:r>
            <a:r>
              <a:rPr lang="en-GB" altLang="de-DE" dirty="0">
                <a:ea typeface="ＭＳ Ｐゴシック" panose="020B0600070205080204" pitchFamily="34" charset="-128"/>
                <a:cs typeface="Times New Roman" panose="02020603050405020304" pitchFamily="18" charset="0"/>
              </a:rPr>
              <a:t> after a loss</a:t>
            </a:r>
          </a:p>
          <a:p>
            <a:r>
              <a:rPr lang="en-GB" altLang="de-DE" dirty="0">
                <a:ea typeface="ＭＳ Ｐゴシック" panose="020B0600070205080204" pitchFamily="34" charset="-128"/>
                <a:cs typeface="Times New Roman" panose="02020603050405020304" pitchFamily="18" charset="0"/>
              </a:rPr>
              <a:t>The proposed ASMs have a </a:t>
            </a:r>
            <a:r>
              <a:rPr lang="en-GB" altLang="de-DE" i="1" dirty="0">
                <a:ea typeface="ＭＳ Ｐゴシック" panose="020B0600070205080204" pitchFamily="34" charset="-128"/>
                <a:cs typeface="Times New Roman" panose="02020603050405020304" pitchFamily="18" charset="0"/>
              </a:rPr>
              <a:t>lower mean squared error</a:t>
            </a:r>
            <a:r>
              <a:rPr lang="en-GB" altLang="de-DE" dirty="0">
                <a:ea typeface="ＭＳ Ｐゴシック" panose="020B0600070205080204" pitchFamily="34" charset="-128"/>
                <a:cs typeface="Times New Roman" panose="02020603050405020304" pitchFamily="18" charset="0"/>
              </a:rPr>
              <a:t> than the sample mean, apart from risks having an extremely low frequency</a:t>
            </a:r>
          </a:p>
        </p:txBody>
      </p:sp>
      <p:sp>
        <p:nvSpPr>
          <p:cNvPr id="6" name="Datumsplatzhalter 3">
            <a:extLst>
              <a:ext uri="{FF2B5EF4-FFF2-40B4-BE49-F238E27FC236}">
                <a16:creationId xmlns:a16="http://schemas.microsoft.com/office/drawing/2014/main" id="{92F4D449-1BD5-43CD-B7EB-CDDA10EA1B35}"/>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11-15/05/2020</a:t>
            </a: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ußzeilenplatzhalter 4">
            <a:extLst>
              <a:ext uri="{FF2B5EF4-FFF2-40B4-BE49-F238E27FC236}">
                <a16:creationId xmlns:a16="http://schemas.microsoft.com/office/drawing/2014/main" id="{7A44A3D3-A2E1-490A-AD9A-037222150C17}"/>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Michael Fackler: Premium rating without losses</a:t>
            </a:r>
          </a:p>
        </p:txBody>
      </p:sp>
      <p:sp>
        <p:nvSpPr>
          <p:cNvPr id="8" name="Foliennummernplatzhalter 5">
            <a:extLst>
              <a:ext uri="{FF2B5EF4-FFF2-40B4-BE49-F238E27FC236}">
                <a16:creationId xmlns:a16="http://schemas.microsoft.com/office/drawing/2014/main" id="{1CA16DBD-AEEC-4684-8C2F-AA0363D4F18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8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el 1">
            <a:extLst>
              <a:ext uri="{FF2B5EF4-FFF2-40B4-BE49-F238E27FC236}">
                <a16:creationId xmlns:a16="http://schemas.microsoft.com/office/drawing/2014/main" id="{66596B85-8799-4A9E-B884-7EEE45003C96}"/>
              </a:ext>
            </a:extLst>
          </p:cNvPr>
          <p:cNvSpPr>
            <a:spLocks noGrp="1"/>
          </p:cNvSpPr>
          <p:nvPr>
            <p:ph type="title"/>
          </p:nvPr>
        </p:nvSpPr>
        <p:spPr>
          <a:xfrm>
            <a:off x="838200" y="365125"/>
            <a:ext cx="10515600" cy="1325563"/>
          </a:xfrm>
        </p:spPr>
        <p:txBody>
          <a:bodyPr/>
          <a:lstStyle/>
          <a:p>
            <a:r>
              <a:rPr lang="en-GB" dirty="0"/>
              <a:t>MSE compared to sample mean</a:t>
            </a:r>
          </a:p>
        </p:txBody>
      </p:sp>
      <p:sp>
        <p:nvSpPr>
          <p:cNvPr id="5" name="Inhaltsplatzhalter 2">
            <a:extLst>
              <a:ext uri="{FF2B5EF4-FFF2-40B4-BE49-F238E27FC236}">
                <a16:creationId xmlns:a16="http://schemas.microsoft.com/office/drawing/2014/main" id="{8E1EEA35-E834-44AB-ACB9-1DA0B5592AA6}"/>
              </a:ext>
            </a:extLst>
          </p:cNvPr>
          <p:cNvSpPr>
            <a:spLocks noGrp="1"/>
          </p:cNvSpPr>
          <p:nvPr>
            <p:ph idx="1"/>
          </p:nvPr>
        </p:nvSpPr>
        <p:spPr>
          <a:xfrm>
            <a:off x="838200" y="1825625"/>
            <a:ext cx="10515600" cy="4351338"/>
          </a:xfrm>
        </p:spPr>
        <p:txBody>
          <a:bodyPr/>
          <a:lstStyle/>
          <a:p>
            <a:pPr marL="0" indent="0">
              <a:buNone/>
            </a:pPr>
            <a:r>
              <a:rPr lang="en-GB" altLang="de-DE" dirty="0">
                <a:ea typeface="ＭＳ Ｐゴシック" panose="020B0600070205080204" pitchFamily="34" charset="-128"/>
                <a:cs typeface="Times New Roman" panose="02020603050405020304" pitchFamily="18" charset="0"/>
              </a:rPr>
              <a:t> </a:t>
            </a:r>
          </a:p>
        </p:txBody>
      </p:sp>
      <p:sp>
        <p:nvSpPr>
          <p:cNvPr id="6" name="Datumsplatzhalter 3">
            <a:extLst>
              <a:ext uri="{FF2B5EF4-FFF2-40B4-BE49-F238E27FC236}">
                <a16:creationId xmlns:a16="http://schemas.microsoft.com/office/drawing/2014/main" id="{92F4D449-1BD5-43CD-B7EB-CDDA10EA1B35}"/>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11-15/05/2020</a:t>
            </a: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ußzeilenplatzhalter 4">
            <a:extLst>
              <a:ext uri="{FF2B5EF4-FFF2-40B4-BE49-F238E27FC236}">
                <a16:creationId xmlns:a16="http://schemas.microsoft.com/office/drawing/2014/main" id="{7A44A3D3-A2E1-490A-AD9A-037222150C17}"/>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Michael Fackler: Premium rating without losses</a:t>
            </a:r>
          </a:p>
        </p:txBody>
      </p:sp>
      <p:sp>
        <p:nvSpPr>
          <p:cNvPr id="8" name="Foliennummernplatzhalter 5">
            <a:extLst>
              <a:ext uri="{FF2B5EF4-FFF2-40B4-BE49-F238E27FC236}">
                <a16:creationId xmlns:a16="http://schemas.microsoft.com/office/drawing/2014/main" id="{1CA16DBD-AEEC-4684-8C2F-AA0363D4F18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C29F6-C04E-4800-BDDD-8E0464A8B17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F0171EE7-4010-4AF7-9F7F-BE7F4D0C5F62}"/>
              </a:ext>
            </a:extLst>
          </p:cNvPr>
          <p:cNvPicPr>
            <a:picLocks noChangeAspect="1"/>
          </p:cNvPicPr>
          <p:nvPr/>
        </p:nvPicPr>
        <p:blipFill>
          <a:blip r:embed="rId3"/>
          <a:stretch>
            <a:fillRect/>
          </a:stretch>
        </p:blipFill>
        <p:spPr>
          <a:xfrm>
            <a:off x="836061" y="1703440"/>
            <a:ext cx="7578090" cy="4309110"/>
          </a:xfrm>
          <a:prstGeom prst="rect">
            <a:avLst/>
          </a:prstGeom>
        </p:spPr>
      </p:pic>
    </p:spTree>
    <p:extLst>
      <p:ext uri="{BB962C8B-B14F-4D97-AF65-F5344CB8AC3E}">
        <p14:creationId xmlns:p14="http://schemas.microsoft.com/office/powerpoint/2010/main" val="170443472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1002</Words>
  <Application>Microsoft Office PowerPoint</Application>
  <PresentationFormat>Breitbild</PresentationFormat>
  <Paragraphs>120</Paragraphs>
  <Slides>13</Slides>
  <Notes>2</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13</vt:i4>
      </vt:variant>
    </vt:vector>
  </HeadingPairs>
  <TitlesOfParts>
    <vt:vector size="20" baseType="lpstr">
      <vt:lpstr>Arial</vt:lpstr>
      <vt:lpstr>Calibri</vt:lpstr>
      <vt:lpstr>Roboto</vt:lpstr>
      <vt:lpstr>Verdana</vt:lpstr>
      <vt:lpstr>Wingdings</vt:lpstr>
      <vt:lpstr>Thème Office</vt:lpstr>
      <vt:lpstr>1_Thème Office</vt:lpstr>
      <vt:lpstr>PowerPoint-Präsentation</vt:lpstr>
      <vt:lpstr>PowerPoint-Präsentation</vt:lpstr>
      <vt:lpstr>The loss-free  premium rating situation</vt:lpstr>
      <vt:lpstr>Loss frequency estimators</vt:lpstr>
      <vt:lpstr>Ansatz:  ASM (amended sample mean)</vt:lpstr>
      <vt:lpstr>First principles</vt:lpstr>
      <vt:lpstr>Candidates</vt:lpstr>
      <vt:lpstr>Properties</vt:lpstr>
      <vt:lpstr>MSE compared to sample mean</vt:lpstr>
      <vt:lpstr>Average Loss</vt:lpstr>
      <vt:lpstr>Conclusion: Use it!</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CYWIE</dc:creator>
  <cp:lastModifiedBy>Michael Fackler</cp:lastModifiedBy>
  <cp:revision>30</cp:revision>
  <dcterms:created xsi:type="dcterms:W3CDTF">2020-01-19T10:38:42Z</dcterms:created>
  <dcterms:modified xsi:type="dcterms:W3CDTF">2020-04-18T19:17:44Z</dcterms:modified>
</cp:coreProperties>
</file>